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E21FC-C951-624D-9C8A-4C944599D864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12B07-877E-3344-AD20-E9C81827D6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1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0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16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27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63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61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fr-F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fr-F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51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fr-F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fr-F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4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8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03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89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93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B5BC-DB95-994B-8269-CB414EE5574F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6D34B-FD93-DB46-AD0A-42ED5E4BDE0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9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fr-FR" sz="4800"/>
              <a:t>La versification classique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r>
              <a:rPr lang="fr-FR" sz="2000"/>
              <a:t>Selon Boileau et Malherbe</a:t>
            </a:r>
          </a:p>
        </p:txBody>
      </p:sp>
    </p:spTree>
    <p:extLst>
      <p:ext uri="{BB962C8B-B14F-4D97-AF65-F5344CB8AC3E}">
        <p14:creationId xmlns:p14="http://schemas.microsoft.com/office/powerpoint/2010/main" val="98614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629" y="1"/>
            <a:ext cx="11496907" cy="16906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/>
              <a:t>Les images poétiques: Les figures de style</a:t>
            </a:r>
            <a:br>
              <a:rPr lang="fr-FR" b="1" dirty="0"/>
            </a:br>
            <a:r>
              <a:rPr lang="fr-FR" b="1" dirty="0"/>
              <a:t>Les figures de l’Analogie: comparaison et métaphore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lnSpcReduction="10000"/>
          </a:bodyPr>
          <a:lstStyle/>
          <a:p>
            <a:r>
              <a:rPr lang="fr-FR" dirty="0"/>
              <a:t>La poésie emploie l’image pour casser le langage ordinaire, pour restituer toute sa force à une émotion. L’originalité de l’image provoque un effet de surprise.</a:t>
            </a:r>
          </a:p>
          <a:p>
            <a:r>
              <a:rPr lang="fr-FR" b="1" dirty="0"/>
              <a:t>Comparaison</a:t>
            </a:r>
            <a:r>
              <a:rPr lang="fr-FR" dirty="0"/>
              <a:t>: deux réalités avec une caractéristique commune. Il s’agit d’une image explicite.</a:t>
            </a:r>
          </a:p>
          <a:p>
            <a:r>
              <a:rPr lang="fr-FR" b="1" dirty="0"/>
              <a:t>Métaphore</a:t>
            </a:r>
            <a:r>
              <a:rPr lang="fr-FR" dirty="0"/>
              <a:t>: elle établit une analogie entre deux réalités différentes à partir d’une caractéristique que le poète leur trouve commune sans qu’elle le soit d’ordinaire: </a:t>
            </a:r>
            <a:r>
              <a:rPr lang="fr-FR" b="1" dirty="0"/>
              <a:t>avec présence du comparé </a:t>
            </a:r>
            <a:r>
              <a:rPr lang="fr-FR" dirty="0"/>
              <a:t>(A, B; A est B); </a:t>
            </a:r>
            <a:r>
              <a:rPr lang="fr-FR" b="1" dirty="0"/>
              <a:t>sans présence du compa</a:t>
            </a:r>
            <a:r>
              <a:rPr lang="fr-FR" dirty="0"/>
              <a:t>ré (B au lieu de A): le lecteur doit deviner; la </a:t>
            </a:r>
            <a:r>
              <a:rPr lang="fr-FR" b="1" dirty="0"/>
              <a:t>métaphore filée </a:t>
            </a:r>
            <a:r>
              <a:rPr lang="fr-FR" dirty="0"/>
              <a:t>(qui se prolonge dans plusieurs vers ou plusieurs phrases)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7309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083" y="365125"/>
            <a:ext cx="11630722" cy="1325563"/>
          </a:xfrm>
          <a:solidFill>
            <a:schemeClr val="accent4"/>
          </a:solidFill>
        </p:spPr>
        <p:txBody>
          <a:bodyPr/>
          <a:lstStyle/>
          <a:p>
            <a:r>
              <a:rPr lang="fr-FR" b="1" dirty="0"/>
              <a:t>Les figures de l’Analogie 2:</a:t>
            </a:r>
            <a:br>
              <a:rPr lang="fr-FR" b="1" dirty="0"/>
            </a:br>
            <a:r>
              <a:rPr lang="fr-FR" b="1" dirty="0"/>
              <a:t>Personnification et allégorie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Personnification</a:t>
            </a:r>
            <a:r>
              <a:rPr lang="fr-FR" dirty="0"/>
              <a:t>: faire d’un être inanimé ou d’une idée abstraite un personnage doué de vie et de sentiments. Donne plus de vie à toutes les choses.</a:t>
            </a:r>
          </a:p>
          <a:p>
            <a:r>
              <a:rPr lang="fr-FR" b="1" dirty="0"/>
              <a:t>Allégorie</a:t>
            </a:r>
            <a:r>
              <a:rPr lang="fr-FR" dirty="0"/>
              <a:t>: Procédé qui consiste à représenter une idée abstraite sous une forme concrète, un personnage ou un animal. Elle donne un sens symbolique au poème.</a:t>
            </a:r>
          </a:p>
        </p:txBody>
      </p:sp>
    </p:spTree>
    <p:extLst>
      <p:ext uri="{BB962C8B-B14F-4D97-AF65-F5344CB8AC3E}">
        <p14:creationId xmlns:p14="http://schemas.microsoft.com/office/powerpoint/2010/main" val="58523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117" y="89211"/>
            <a:ext cx="12035883" cy="160147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/>
              <a:t>Les figures de la substitution:</a:t>
            </a:r>
            <a:br>
              <a:rPr lang="fr-FR" b="1" dirty="0"/>
            </a:br>
            <a:r>
              <a:rPr lang="fr-FR" b="1" dirty="0"/>
              <a:t>la métonymie, la synecdoque, la périphrase</a:t>
            </a:r>
            <a:r>
              <a:rPr lang="fr-FR" b="1"/>
              <a:t>, l’antonomase</a:t>
            </a:r>
            <a:endParaRPr lang="fr-F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6117" y="1825625"/>
            <a:ext cx="12035883" cy="4351338"/>
          </a:xfrm>
          <a:solidFill>
            <a:schemeClr val="accent4"/>
          </a:solidFill>
        </p:spPr>
        <p:txBody>
          <a:bodyPr/>
          <a:lstStyle/>
          <a:p>
            <a:r>
              <a:rPr lang="fr-FR" b="1" dirty="0"/>
              <a:t>Métonymie</a:t>
            </a:r>
            <a:r>
              <a:rPr lang="fr-FR" dirty="0"/>
              <a:t>: sans nommer A, on utilise B, qui est proche de A (son contenant, sa cause, sa conséquence…), les deux termes ayant des relations de proximité (Socrate a bu la mort, pour le poison).</a:t>
            </a:r>
          </a:p>
          <a:p>
            <a:r>
              <a:rPr lang="fr-FR" b="1" dirty="0"/>
              <a:t>Synecdoque</a:t>
            </a:r>
            <a:r>
              <a:rPr lang="fr-FR" dirty="0"/>
              <a:t>: proche de la métonymie. Relation d’inclusion (B est contenu dans A: voiles pour navires).</a:t>
            </a:r>
          </a:p>
          <a:p>
            <a:r>
              <a:rPr lang="fr-FR" b="1" dirty="0"/>
              <a:t>Périphrase</a:t>
            </a:r>
            <a:r>
              <a:rPr lang="fr-FR" dirty="0"/>
              <a:t>: on ne désigne les objets par leur nom mais par une tournure plus noble, représentant une de ses qualités.</a:t>
            </a:r>
          </a:p>
          <a:p>
            <a:r>
              <a:rPr lang="fr-FR" b="1" dirty="0"/>
              <a:t>Antonomase</a:t>
            </a:r>
            <a:r>
              <a:rPr lang="fr-FR" dirty="0"/>
              <a:t>: sélection de l’attribut essentiel et excellence du sujet: Louis XIV est </a:t>
            </a:r>
            <a:r>
              <a:rPr lang="fr-FR" b="1" dirty="0"/>
              <a:t>le</a:t>
            </a:r>
            <a:r>
              <a:rPr lang="fr-FR" dirty="0"/>
              <a:t> roi de France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7214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b="1" dirty="0"/>
              <a:t>Les figures de l’opposition:</a:t>
            </a:r>
            <a:br>
              <a:rPr lang="fr-FR" b="1" dirty="0"/>
            </a:br>
            <a:r>
              <a:rPr lang="fr-FR" b="1" dirty="0"/>
              <a:t>antithèse, antiphrase, oxymore, chiasme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Antithèse</a:t>
            </a:r>
            <a:r>
              <a:rPr lang="fr-FR" dirty="0"/>
              <a:t>: elle oppose fortement deux termes.</a:t>
            </a:r>
          </a:p>
          <a:p>
            <a:r>
              <a:rPr lang="fr-FR" b="1" dirty="0"/>
              <a:t>Antiphrase</a:t>
            </a:r>
            <a:r>
              <a:rPr lang="fr-FR" dirty="0"/>
              <a:t>: elle exprime une idée par son contraire, ironiquement.</a:t>
            </a:r>
          </a:p>
          <a:p>
            <a:r>
              <a:rPr lang="fr-FR" b="1" dirty="0"/>
              <a:t>Oxymore</a:t>
            </a:r>
            <a:r>
              <a:rPr lang="fr-FR" dirty="0"/>
              <a:t>: réunion surprenante dans une même phrase de deux termes contradictoires (propre de la poésie baroque):l’obscure clarté (Pierre Corneille).</a:t>
            </a:r>
          </a:p>
          <a:p>
            <a:r>
              <a:rPr lang="fr-FR" b="1" dirty="0"/>
              <a:t>Chiasme</a:t>
            </a:r>
            <a:r>
              <a:rPr lang="fr-FR" dirty="0"/>
              <a:t>: 4 termes opposés dans une double formulation: des cadavres (A) dessous (B) et dessus (B’) des fantômes (A’)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5542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083" y="365125"/>
            <a:ext cx="11608419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b="1" dirty="0"/>
              <a:t>Les figures de l’amplification: hyperbole, anaphore, gradation, répétition, accumulation</a:t>
            </a:r>
            <a:r>
              <a:rPr lang="fr-FR" b="1"/>
              <a:t>, paronomase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083" y="1825625"/>
            <a:ext cx="11608419" cy="4351338"/>
          </a:xfrm>
          <a:solidFill>
            <a:schemeClr val="accent4"/>
          </a:solidFill>
        </p:spPr>
        <p:txBody>
          <a:bodyPr>
            <a:normAutofit fontScale="92500"/>
          </a:bodyPr>
          <a:lstStyle/>
          <a:p>
            <a:r>
              <a:rPr lang="fr-FR" b="1" dirty="0"/>
              <a:t>Hyperbole</a:t>
            </a:r>
            <a:r>
              <a:rPr lang="fr-FR" dirty="0"/>
              <a:t>: elle amplifie les termes d’un énoncé afin de mettre en valeur un objet ou une idée. Pour donner une image hyperbolique à la guerre, ou à un exploit, par exemple.</a:t>
            </a:r>
          </a:p>
          <a:p>
            <a:r>
              <a:rPr lang="fr-FR" b="1" dirty="0"/>
              <a:t>Anaphore</a:t>
            </a:r>
            <a:r>
              <a:rPr lang="fr-FR" dirty="0"/>
              <a:t>: amplification rythmique consistant à reprendre le même mot en tête de vers dans plusieurs vers successifs.</a:t>
            </a:r>
          </a:p>
          <a:p>
            <a:r>
              <a:rPr lang="fr-FR" b="1" dirty="0"/>
              <a:t>Gradation</a:t>
            </a:r>
            <a:r>
              <a:rPr lang="fr-FR" dirty="0"/>
              <a:t>: elle ordonne les termes d’un énoncé par une progression croissante ou décroissante</a:t>
            </a:r>
          </a:p>
          <a:p>
            <a:r>
              <a:rPr lang="fr-FR" b="1" dirty="0"/>
              <a:t>Répétition</a:t>
            </a:r>
            <a:r>
              <a:rPr lang="fr-FR" dirty="0"/>
              <a:t>: on répète plusieurs fois le même mot.</a:t>
            </a:r>
          </a:p>
          <a:p>
            <a:r>
              <a:rPr lang="fr-FR" b="1" dirty="0"/>
              <a:t>Accumulation</a:t>
            </a:r>
            <a:r>
              <a:rPr lang="fr-FR" dirty="0"/>
              <a:t>: on fait succéder plusieurs termes pour approfondir dans une idée.</a:t>
            </a:r>
          </a:p>
          <a:p>
            <a:r>
              <a:rPr lang="fr-FR" b="1" dirty="0"/>
              <a:t>Paronomase</a:t>
            </a:r>
            <a:r>
              <a:rPr lang="fr-FR" dirty="0"/>
              <a:t>: deux termes au moins avec similitude phonique et sens différent.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2064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b="1" dirty="0"/>
              <a:t>Les figures de l’atténuation:</a:t>
            </a:r>
            <a:br>
              <a:rPr lang="fr-FR" b="1" dirty="0"/>
            </a:br>
            <a:r>
              <a:rPr lang="fr-FR" b="1" dirty="0"/>
              <a:t>litote, euphémisme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Litote</a:t>
            </a:r>
            <a:r>
              <a:rPr lang="fr-FR" dirty="0"/>
              <a:t>: elle exprime le maximum de sens dans le moindre de mots possible, souvent à la forme négative: Va, je ne te hais point.</a:t>
            </a:r>
          </a:p>
          <a:p>
            <a:r>
              <a:rPr lang="fr-FR" b="1" dirty="0"/>
              <a:t>Euphémisme</a:t>
            </a:r>
            <a:r>
              <a:rPr lang="fr-FR" dirty="0"/>
              <a:t>: il atténue l’expression d’une idée ou d’un sentiment, souvent pour voiler le caractère désagréable.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99132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Les figures de la construction: parallélisme, anacoluthe, asyndète, interrogation oratoire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2166" y="1825625"/>
            <a:ext cx="10751634" cy="4351338"/>
          </a:xfrm>
          <a:solidFill>
            <a:schemeClr val="accent4"/>
          </a:solidFill>
        </p:spPr>
        <p:txBody>
          <a:bodyPr/>
          <a:lstStyle/>
          <a:p>
            <a:r>
              <a:rPr lang="fr-FR" b="1" dirty="0"/>
              <a:t>Parallélisme</a:t>
            </a:r>
            <a:r>
              <a:rPr lang="fr-FR" dirty="0"/>
              <a:t>: une syntaxe semblable dans deux phrases ou vers qui se suivent.</a:t>
            </a:r>
          </a:p>
          <a:p>
            <a:r>
              <a:rPr lang="fr-FR" b="1" dirty="0"/>
              <a:t>Anacoluthe</a:t>
            </a:r>
            <a:r>
              <a:rPr lang="fr-FR" dirty="0"/>
              <a:t>: écart de la syntaxe courante (</a:t>
            </a:r>
            <a:r>
              <a:rPr lang="fr-FR" i="1" dirty="0"/>
              <a:t>Le Bourgeois gentilhomme</a:t>
            </a:r>
            <a:r>
              <a:rPr lang="fr-FR" dirty="0"/>
              <a:t>).</a:t>
            </a:r>
          </a:p>
          <a:p>
            <a:r>
              <a:rPr lang="fr-FR" b="1" dirty="0"/>
              <a:t>Asyndète</a:t>
            </a:r>
            <a:r>
              <a:rPr lang="fr-FR" dirty="0"/>
              <a:t>: absence systématique de connecteurs (conjonctions, adverbes).</a:t>
            </a:r>
          </a:p>
          <a:p>
            <a:r>
              <a:rPr lang="fr-FR" b="1" dirty="0"/>
              <a:t>Interrogation oratoire</a:t>
            </a:r>
            <a:r>
              <a:rPr lang="fr-FR" dirty="0"/>
              <a:t>: interrogation rhétorique, qui ressort </a:t>
            </a:r>
            <a:r>
              <a:rPr lang="fr-FR"/>
              <a:t>du pathétique.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302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La versification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dirty="0"/>
              <a:t>La versification est un ensemble de règles et de techniques concernant l’écriture du poème.</a:t>
            </a:r>
          </a:p>
          <a:p>
            <a:r>
              <a:rPr lang="fr-FR" dirty="0"/>
              <a:t>Dans le langage ordinaire, les sons des mots sont secondaires: c’est leur  sens qui compte. Les poètes  doivent travailler les sonorités pour qu’elles contribuent  à la création du sens et .à la musique des vers.</a:t>
            </a:r>
          </a:p>
          <a:p>
            <a:r>
              <a:rPr lang="fr-FR" dirty="0"/>
              <a:t>Le langage poétique a souvent recours aux images, telles les comparaisons ou les métaphores: recours stylistiques et rhétoriques chers à la poésie.</a:t>
            </a:r>
          </a:p>
          <a:p>
            <a:r>
              <a:rPr lang="fr-FR" dirty="0"/>
              <a:t>Le langage verbal a beaucoup à voir avec la poésie, destinée à être chantée dès sa naissance au Moye Âge.</a:t>
            </a:r>
          </a:p>
        </p:txBody>
      </p:sp>
    </p:spTree>
    <p:extLst>
      <p:ext uri="{BB962C8B-B14F-4D97-AF65-F5344CB8AC3E}">
        <p14:creationId xmlns:p14="http://schemas.microsoft.com/office/powerpoint/2010/main" val="181022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r-FR" b="1" dirty="0"/>
              <a:t>La mesure des vers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fr-FR" dirty="0"/>
              <a:t>Pour mesurer un vers, il faut compter les syllabes prononcées. </a:t>
            </a:r>
          </a:p>
          <a:p>
            <a:r>
              <a:rPr lang="fr-FR" dirty="0"/>
              <a:t>Cependant, il faut tenir compte de trois particularités:</a:t>
            </a:r>
          </a:p>
          <a:p>
            <a:r>
              <a:rPr lang="fr-FR" b="1" dirty="0"/>
              <a:t>La règle du e muet </a:t>
            </a:r>
            <a:r>
              <a:rPr lang="fr-FR" dirty="0"/>
              <a:t>: à l’intérieur d’un vers, on compte la syllabe du e si le mot suivant commence par une consonne, on ne la compte pas si la syllabe suivante commence par une voyelle. On ne compte jamais le e muet à la fin d’un vers</a:t>
            </a:r>
          </a:p>
          <a:p>
            <a:r>
              <a:rPr lang="fr-FR" b="1" dirty="0"/>
              <a:t>La synérèse </a:t>
            </a:r>
            <a:r>
              <a:rPr lang="fr-FR" dirty="0"/>
              <a:t>: deux sons normalement prononcés séparément doivent parfois se prononcer en une syllabe: lion</a:t>
            </a:r>
          </a:p>
          <a:p>
            <a:r>
              <a:rPr lang="fr-FR" b="1" dirty="0"/>
              <a:t>La diérèse </a:t>
            </a:r>
            <a:r>
              <a:rPr lang="fr-FR" dirty="0"/>
              <a:t>: Deux sons prononcés normalement groupés doivent parfois se prononcer séparément: mi/</a:t>
            </a:r>
            <a:r>
              <a:rPr lang="fr-FR" dirty="0" err="1"/>
              <a:t>lli</a:t>
            </a:r>
            <a:r>
              <a:rPr lang="fr-FR" dirty="0"/>
              <a:t>/on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0484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Les différents types de vers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77500" lnSpcReduction="20000"/>
          </a:bodyPr>
          <a:lstStyle/>
          <a:p>
            <a:r>
              <a:rPr lang="fr-FR" dirty="0"/>
              <a:t>Monomètre (vers d’une syllabe) (très rare)</a:t>
            </a:r>
          </a:p>
          <a:p>
            <a:r>
              <a:rPr lang="fr-FR" dirty="0"/>
              <a:t>Dissyllabe (2) (pour couper d’autres vers plus longs)</a:t>
            </a:r>
          </a:p>
          <a:p>
            <a:r>
              <a:rPr lang="fr-FR" dirty="0"/>
              <a:t>Trisyllabe (3) (rare)</a:t>
            </a:r>
          </a:p>
          <a:p>
            <a:r>
              <a:rPr lang="fr-FR" dirty="0"/>
              <a:t>Quadrisyllabe (4) (pour couper d’autres vers plus longs)</a:t>
            </a:r>
          </a:p>
          <a:p>
            <a:r>
              <a:rPr lang="fr-FR" dirty="0"/>
              <a:t>Pentamètre (5) (rare)</a:t>
            </a:r>
          </a:p>
          <a:p>
            <a:r>
              <a:rPr lang="fr-FR" dirty="0"/>
              <a:t>Hexamètre (6) (pour couper d’autres vers plus longs)</a:t>
            </a:r>
          </a:p>
          <a:p>
            <a:r>
              <a:rPr lang="fr-FR" dirty="0"/>
              <a:t>Heptamètre (7) (très rare)</a:t>
            </a:r>
          </a:p>
          <a:p>
            <a:r>
              <a:rPr lang="fr-FR" b="1" dirty="0" err="1"/>
              <a:t>Octomètre</a:t>
            </a:r>
            <a:r>
              <a:rPr lang="fr-FR" b="1" dirty="0"/>
              <a:t> (8) (les vers ont le plus souvent un mètre pair) : poésie légère, chansons</a:t>
            </a:r>
          </a:p>
          <a:p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Énéasyllabe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(9) (inexistant dans la versification classique) (Verlaine: </a:t>
            </a: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Impair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fr-FR" b="1" dirty="0"/>
              <a:t>Décasyllabe (10) : poèmes courts (le plus employé)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Hendécasyllabe (11) (inexistant dans la versification classique)</a:t>
            </a:r>
          </a:p>
          <a:p>
            <a:r>
              <a:rPr lang="fr-FR" b="1" dirty="0"/>
              <a:t>Alexandrin (12) : procure calme et majesté au sujet traité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2519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b="1" dirty="0"/>
              <a:t>La strophe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/>
              <a:t>Le distique (2 vers)</a:t>
            </a:r>
          </a:p>
          <a:p>
            <a:r>
              <a:rPr lang="fr-FR" dirty="0"/>
              <a:t>Le tercet (3)</a:t>
            </a:r>
          </a:p>
          <a:p>
            <a:r>
              <a:rPr lang="fr-FR" dirty="0"/>
              <a:t>Le quatrain (4)</a:t>
            </a:r>
          </a:p>
          <a:p>
            <a:r>
              <a:rPr lang="fr-FR" dirty="0"/>
              <a:t>Le </a:t>
            </a:r>
            <a:r>
              <a:rPr lang="fr-FR" dirty="0" err="1"/>
              <a:t>quintil</a:t>
            </a:r>
            <a:r>
              <a:rPr lang="fr-FR" dirty="0"/>
              <a:t> (5)</a:t>
            </a:r>
          </a:p>
          <a:p>
            <a:r>
              <a:rPr lang="fr-FR" dirty="0"/>
              <a:t>Le sizain (6)</a:t>
            </a:r>
          </a:p>
          <a:p>
            <a:r>
              <a:rPr lang="fr-FR" dirty="0"/>
              <a:t>Le septain (7)</a:t>
            </a:r>
          </a:p>
          <a:p>
            <a:r>
              <a:rPr lang="fr-FR" dirty="0"/>
              <a:t>Le huitain (8)</a:t>
            </a:r>
          </a:p>
          <a:p>
            <a:r>
              <a:rPr lang="fr-FR" dirty="0"/>
              <a:t>Le dizain (10)</a:t>
            </a:r>
          </a:p>
        </p:txBody>
      </p:sp>
    </p:spTree>
    <p:extLst>
      <p:ext uri="{BB962C8B-B14F-4D97-AF65-F5344CB8AC3E}">
        <p14:creationId xmlns:p14="http://schemas.microsoft.com/office/powerpoint/2010/main" val="142231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La forme de la strophe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8278" cy="4351338"/>
          </a:xfrm>
          <a:solidFill>
            <a:schemeClr val="accent4"/>
          </a:solidFill>
        </p:spPr>
        <p:txBody>
          <a:bodyPr/>
          <a:lstStyle/>
          <a:p>
            <a:r>
              <a:rPr lang="fr-FR" b="1" dirty="0"/>
              <a:t>Strophes carrées</a:t>
            </a:r>
            <a:r>
              <a:rPr lang="fr-FR" dirty="0"/>
              <a:t>: 6 vers de 6 syllabes; ou: 8 vers de 8 syllabes; ou 10 vers de 10 syllabes; ou 12 vers alexandrins: force, plénitude, cohésion.</a:t>
            </a:r>
          </a:p>
          <a:p>
            <a:r>
              <a:rPr lang="fr-FR" b="1" dirty="0"/>
              <a:t>Strophes horizontales</a:t>
            </a:r>
            <a:r>
              <a:rPr lang="fr-FR" dirty="0"/>
              <a:t>: 4, 5 ou 6 alexandrins: impression de durée, d’étendue, de majesté. C’est la strophe des regrets, de la nostalgie.</a:t>
            </a:r>
          </a:p>
          <a:p>
            <a:r>
              <a:rPr lang="fr-FR" b="1" dirty="0"/>
              <a:t>Strophes verticales</a:t>
            </a:r>
            <a:r>
              <a:rPr lang="fr-FR" dirty="0"/>
              <a:t>: 8 vers de 2 syllabes; 10 vers de 3 syllabes; 12 vers de 4 syllabes: écoulement rapide, succession d’actes précipités, fougueux, violents, parfois aussi badins, légers. Strophe de la clochette.</a:t>
            </a:r>
          </a:p>
          <a:p>
            <a:r>
              <a:rPr lang="fr-FR" b="1" dirty="0"/>
              <a:t>Strophe hétérométrique</a:t>
            </a:r>
            <a:r>
              <a:rPr lang="fr-FR" dirty="0"/>
              <a:t>: en forme de cône renversé, qui va des vers longs aux vers courts. La phrase tend à s’achever sur les vers qui représentent la perte du souffle.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0084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b="1" dirty="0"/>
              <a:t>La rime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Définition de rime</a:t>
            </a:r>
            <a:r>
              <a:rPr lang="fr-FR" dirty="0"/>
              <a:t>: Homophonie de la dernière voyelle accentuée du vers, ainsi que des phonèmes qui éventuellement la suivent.</a:t>
            </a:r>
          </a:p>
          <a:p>
            <a:r>
              <a:rPr lang="fr-FR" b="1" dirty="0"/>
              <a:t>Qualité de la rime</a:t>
            </a:r>
            <a:r>
              <a:rPr lang="fr-FR" dirty="0"/>
              <a:t>: </a:t>
            </a:r>
            <a:r>
              <a:rPr lang="fr-FR" b="1" dirty="0"/>
              <a:t>pauvre</a:t>
            </a:r>
            <a:r>
              <a:rPr lang="fr-FR" dirty="0"/>
              <a:t> (1 son: mat</a:t>
            </a:r>
            <a:r>
              <a:rPr lang="fr-FR" b="1" dirty="0"/>
              <a:t>in</a:t>
            </a:r>
            <a:r>
              <a:rPr lang="fr-FR" dirty="0"/>
              <a:t>, chem</a:t>
            </a:r>
            <a:r>
              <a:rPr lang="fr-FR" b="1" dirty="0"/>
              <a:t>in</a:t>
            </a:r>
            <a:r>
              <a:rPr lang="fr-FR" dirty="0"/>
              <a:t>; p</a:t>
            </a:r>
            <a:r>
              <a:rPr lang="fr-FR" b="1" dirty="0"/>
              <a:t>as</a:t>
            </a:r>
            <a:r>
              <a:rPr lang="fr-FR" dirty="0"/>
              <a:t>, pl</a:t>
            </a:r>
            <a:r>
              <a:rPr lang="fr-FR" b="1" dirty="0"/>
              <a:t>at</a:t>
            </a:r>
            <a:r>
              <a:rPr lang="fr-FR" dirty="0"/>
              <a:t>); </a:t>
            </a:r>
            <a:r>
              <a:rPr lang="fr-FR" b="1" dirty="0"/>
              <a:t>suffisante</a:t>
            </a:r>
            <a:r>
              <a:rPr lang="fr-FR" dirty="0"/>
              <a:t> (2 sons: br</a:t>
            </a:r>
            <a:r>
              <a:rPr lang="fr-FR" b="1" dirty="0"/>
              <a:t>ève</a:t>
            </a:r>
            <a:r>
              <a:rPr lang="fr-FR" dirty="0"/>
              <a:t>, s</a:t>
            </a:r>
            <a:r>
              <a:rPr lang="fr-FR" b="1" dirty="0"/>
              <a:t>ève</a:t>
            </a:r>
            <a:r>
              <a:rPr lang="fr-FR" dirty="0"/>
              <a:t>; v</a:t>
            </a:r>
            <a:r>
              <a:rPr lang="fr-FR" b="1" dirty="0"/>
              <a:t>ille</a:t>
            </a:r>
            <a:r>
              <a:rPr lang="fr-FR" dirty="0"/>
              <a:t>, ag</a:t>
            </a:r>
            <a:r>
              <a:rPr lang="fr-FR" b="1" dirty="0"/>
              <a:t>ile</a:t>
            </a:r>
            <a:r>
              <a:rPr lang="fr-FR" dirty="0"/>
              <a:t>); </a:t>
            </a:r>
            <a:r>
              <a:rPr lang="fr-FR" b="1" dirty="0"/>
              <a:t>riche</a:t>
            </a:r>
            <a:r>
              <a:rPr lang="fr-FR" dirty="0"/>
              <a:t> (3 sons: i</a:t>
            </a:r>
            <a:r>
              <a:rPr lang="fr-FR" b="1" dirty="0"/>
              <a:t>mage</a:t>
            </a:r>
            <a:r>
              <a:rPr lang="fr-FR" dirty="0"/>
              <a:t>, hom</a:t>
            </a:r>
            <a:r>
              <a:rPr lang="fr-FR" b="1" dirty="0"/>
              <a:t>mage</a:t>
            </a:r>
            <a:r>
              <a:rPr lang="fr-FR" dirty="0"/>
              <a:t>; p</a:t>
            </a:r>
            <a:r>
              <a:rPr lang="fr-FR" b="1" dirty="0"/>
              <a:t>atin</a:t>
            </a:r>
            <a:r>
              <a:rPr lang="fr-FR" dirty="0"/>
              <a:t>, m</a:t>
            </a:r>
            <a:r>
              <a:rPr lang="fr-FR" b="1" dirty="0"/>
              <a:t>atin</a:t>
            </a:r>
            <a:r>
              <a:rPr lang="fr-FR" dirty="0"/>
              <a:t>)</a:t>
            </a:r>
          </a:p>
          <a:p>
            <a:r>
              <a:rPr lang="fr-FR" b="1" dirty="0"/>
              <a:t>Genre de la rime</a:t>
            </a:r>
            <a:r>
              <a:rPr lang="fr-FR" dirty="0"/>
              <a:t>: </a:t>
            </a:r>
            <a:r>
              <a:rPr lang="fr-FR" b="1" dirty="0"/>
              <a:t>rime féminine</a:t>
            </a:r>
            <a:r>
              <a:rPr lang="fr-FR" dirty="0"/>
              <a:t>: qui se termine par </a:t>
            </a:r>
            <a:r>
              <a:rPr lang="fr-FR" b="1" dirty="0"/>
              <a:t>e</a:t>
            </a:r>
            <a:r>
              <a:rPr lang="fr-FR" dirty="0"/>
              <a:t> (jou</a:t>
            </a:r>
            <a:r>
              <a:rPr lang="fr-FR" b="1" dirty="0"/>
              <a:t>e</a:t>
            </a:r>
            <a:r>
              <a:rPr lang="fr-FR" dirty="0"/>
              <a:t>, lou</a:t>
            </a:r>
            <a:r>
              <a:rPr lang="fr-FR" b="1" dirty="0"/>
              <a:t>e</a:t>
            </a:r>
            <a:r>
              <a:rPr lang="fr-FR" dirty="0"/>
              <a:t>, jou</a:t>
            </a:r>
            <a:r>
              <a:rPr lang="fr-FR" b="1" dirty="0"/>
              <a:t>es</a:t>
            </a:r>
            <a:r>
              <a:rPr lang="fr-FR" dirty="0"/>
              <a:t>, lou</a:t>
            </a:r>
            <a:r>
              <a:rPr lang="fr-FR" b="1" dirty="0"/>
              <a:t>ent</a:t>
            </a:r>
            <a:r>
              <a:rPr lang="fr-FR" dirty="0"/>
              <a:t>); </a:t>
            </a:r>
            <a:r>
              <a:rPr lang="fr-FR" b="1" dirty="0"/>
              <a:t>rime masculine</a:t>
            </a:r>
            <a:r>
              <a:rPr lang="fr-FR" dirty="0"/>
              <a:t>: toutes les autres rimes. La </a:t>
            </a:r>
            <a:r>
              <a:rPr lang="fr-FR" b="1" dirty="0"/>
              <a:t>rime alternée</a:t>
            </a:r>
            <a:r>
              <a:rPr lang="fr-FR" dirty="0"/>
              <a:t> (féminine, masculine,</a:t>
            </a:r>
            <a:r>
              <a:rPr lang="mr-IN" dirty="0"/>
              <a:t>…</a:t>
            </a:r>
            <a:r>
              <a:rPr lang="es-ES" dirty="0"/>
              <a:t>) </a:t>
            </a:r>
            <a:r>
              <a:rPr lang="fr-FR" dirty="0"/>
              <a:t>est la plus conseillée dans la poésie classique.</a:t>
            </a:r>
          </a:p>
        </p:txBody>
      </p:sp>
    </p:spTree>
    <p:extLst>
      <p:ext uri="{BB962C8B-B14F-4D97-AF65-F5344CB8AC3E}">
        <p14:creationId xmlns:p14="http://schemas.microsoft.com/office/powerpoint/2010/main" val="148941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La disposition de la rime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b="1" dirty="0"/>
              <a:t>Rime plate</a:t>
            </a:r>
            <a:r>
              <a:rPr lang="fr-FR" dirty="0"/>
              <a:t>: AABB</a:t>
            </a:r>
          </a:p>
          <a:p>
            <a:r>
              <a:rPr lang="fr-FR" b="1" dirty="0"/>
              <a:t>Rime croisée</a:t>
            </a:r>
            <a:r>
              <a:rPr lang="fr-FR" dirty="0"/>
              <a:t>: ABAB</a:t>
            </a:r>
          </a:p>
          <a:p>
            <a:r>
              <a:rPr lang="fr-FR" b="1" dirty="0"/>
              <a:t>Rime embrassée</a:t>
            </a:r>
            <a:r>
              <a:rPr lang="fr-FR" dirty="0"/>
              <a:t>: ABBA</a:t>
            </a:r>
          </a:p>
          <a:p>
            <a:r>
              <a:rPr lang="fr-FR" b="1" dirty="0"/>
              <a:t>La rime intérieure</a:t>
            </a:r>
            <a:r>
              <a:rPr lang="fr-FR" dirty="0"/>
              <a:t>: elle répète au milieu du vers la rime située à la fin du vers. Elle crée un écho sonore dans le vers.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vers libres ne respectent pas les règles de la rime. Ils leur substituent d’autres régularités sonores (inexistants dans la poésie classique)</a:t>
            </a:r>
          </a:p>
        </p:txBody>
      </p:sp>
    </p:spTree>
    <p:extLst>
      <p:ext uri="{BB962C8B-B14F-4D97-AF65-F5344CB8AC3E}">
        <p14:creationId xmlns:p14="http://schemas.microsoft.com/office/powerpoint/2010/main" val="1808956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b="1" dirty="0"/>
              <a:t>L’unité sonore: allitération et assonance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5093" y="1836775"/>
            <a:ext cx="10879873" cy="479819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fr-FR" b="1" dirty="0"/>
              <a:t>L’unité sonore </a:t>
            </a:r>
            <a:r>
              <a:rPr lang="fr-FR" dirty="0"/>
              <a:t>est la réunion d’allitérations et d’assonances dans un ensemble de mots ou de vers. Elle met en évidence une unité de sens.</a:t>
            </a:r>
          </a:p>
          <a:p>
            <a:r>
              <a:rPr lang="fr-FR" b="1" dirty="0"/>
              <a:t>L’allitération</a:t>
            </a:r>
            <a:r>
              <a:rPr lang="fr-FR" dirty="0"/>
              <a:t>: répétition du même son-consonne. Évocatrice, parfois humoristique.</a:t>
            </a:r>
          </a:p>
          <a:p>
            <a:r>
              <a:rPr lang="fr-FR" b="1" dirty="0"/>
              <a:t>L’assonance</a:t>
            </a:r>
            <a:r>
              <a:rPr lang="fr-FR" dirty="0"/>
              <a:t>: répétition du même son-voyelle. Échos entre les mots, correspondance de sens entre eux.</a:t>
            </a:r>
          </a:p>
          <a:p>
            <a:r>
              <a:rPr lang="fr-FR" b="1" dirty="0"/>
              <a:t>L’accent</a:t>
            </a:r>
            <a:r>
              <a:rPr lang="fr-FR" dirty="0"/>
              <a:t>:</a:t>
            </a:r>
            <a:r>
              <a:rPr lang="fr-FR" b="1" dirty="0"/>
              <a:t> </a:t>
            </a:r>
            <a:r>
              <a:rPr lang="fr-FR" dirty="0"/>
              <a:t>augmentation de l’intensité de la voix sur une syllabe. Versification classique: </a:t>
            </a:r>
            <a:r>
              <a:rPr lang="fr-FR" b="1" dirty="0"/>
              <a:t>accent fixe</a:t>
            </a:r>
            <a:r>
              <a:rPr lang="fr-FR" dirty="0"/>
              <a:t> (2): au milieu du vers (</a:t>
            </a:r>
            <a:r>
              <a:rPr lang="fr-FR" b="1" dirty="0"/>
              <a:t>césure</a:t>
            </a:r>
            <a:r>
              <a:rPr lang="fr-FR" dirty="0"/>
              <a:t>) et à la fin du vers (</a:t>
            </a:r>
            <a:r>
              <a:rPr lang="fr-FR" b="1" dirty="0"/>
              <a:t>rime</a:t>
            </a:r>
            <a:r>
              <a:rPr lang="fr-FR" dirty="0"/>
              <a:t>), ce qui divisait le vers en deux </a:t>
            </a:r>
            <a:r>
              <a:rPr lang="fr-FR" b="1" dirty="0"/>
              <a:t>hémistiches</a:t>
            </a:r>
            <a:r>
              <a:rPr lang="fr-FR" dirty="0"/>
              <a:t>; </a:t>
            </a:r>
            <a:r>
              <a:rPr lang="fr-FR" b="1" dirty="0"/>
              <a:t>accent mobile</a:t>
            </a:r>
            <a:r>
              <a:rPr lang="fr-FR" dirty="0"/>
              <a:t> (ternaire -3 accents-; tétramètre </a:t>
            </a:r>
            <a:r>
              <a:rPr lang="mr-IN" dirty="0"/>
              <a:t>–</a:t>
            </a:r>
            <a:r>
              <a:rPr lang="fr-FR" dirty="0"/>
              <a:t>quatre accents): pour entrecouper ou donner de la vitesse, un rythme plus rapide.</a:t>
            </a:r>
          </a:p>
          <a:p>
            <a:r>
              <a:rPr lang="fr-FR" b="1" dirty="0"/>
              <a:t>La coupe</a:t>
            </a:r>
            <a:r>
              <a:rPr lang="fr-FR" dirty="0"/>
              <a:t>: la pause après chaque accent.</a:t>
            </a:r>
          </a:p>
          <a:p>
            <a:r>
              <a:rPr lang="fr-FR" b="1" dirty="0"/>
              <a:t>L’enjambement</a:t>
            </a:r>
            <a:r>
              <a:rPr lang="fr-FR" dirty="0"/>
              <a:t>: quand la pause finale ne complète pas le sens du vers et qu’on doit continuer dans le vers suivant: </a:t>
            </a:r>
            <a:r>
              <a:rPr lang="fr-FR" b="1" dirty="0"/>
              <a:t>rejet</a:t>
            </a:r>
            <a:r>
              <a:rPr lang="fr-FR" dirty="0"/>
              <a:t> (si le sens termine dans le premier mot du vers suivant); contre-rejet (si le sens commence dans le dernier mot du vers précédent).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6058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1544</Words>
  <Application>Microsoft Macintosh PowerPoint</Application>
  <PresentationFormat>Panorámica</PresentationFormat>
  <Paragraphs>89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La versification classique</vt:lpstr>
      <vt:lpstr>La versification</vt:lpstr>
      <vt:lpstr>La mesure des vers</vt:lpstr>
      <vt:lpstr>Les différents types de vers</vt:lpstr>
      <vt:lpstr>La strophe</vt:lpstr>
      <vt:lpstr>La forme de la strophe</vt:lpstr>
      <vt:lpstr>La rime</vt:lpstr>
      <vt:lpstr>La disposition de la rime</vt:lpstr>
      <vt:lpstr>L’unité sonore: allitération et assonance</vt:lpstr>
      <vt:lpstr>Les images poétiques: Les figures de style Les figures de l’Analogie: comparaison et métaphore</vt:lpstr>
      <vt:lpstr>Les figures de l’Analogie 2: Personnification et allégorie</vt:lpstr>
      <vt:lpstr>Les figures de la substitution: la métonymie, la synecdoque, la périphrase, l’antonomase</vt:lpstr>
      <vt:lpstr>Les figures de l’opposition: antithèse, antiphrase, oxymore, chiasme</vt:lpstr>
      <vt:lpstr>Les figures de l’amplification: hyperbole, anaphore, gradation, répétition, accumulation, paronomase</vt:lpstr>
      <vt:lpstr>Les figures de l’atténuation: litote, euphémisme</vt:lpstr>
      <vt:lpstr>Les figures de la construction: parallélisme, anacoluthe, asyndète, interrogation oratoire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LYDIA VÁZQUEZ JIMÉNEZ</dc:creator>
  <cp:lastModifiedBy>LYDIA VÁZQUEZ JIMÉNEZ</cp:lastModifiedBy>
  <cp:revision>15</cp:revision>
  <dcterms:created xsi:type="dcterms:W3CDTF">2018-02-20T11:45:07Z</dcterms:created>
  <dcterms:modified xsi:type="dcterms:W3CDTF">2019-02-24T18:44:43Z</dcterms:modified>
</cp:coreProperties>
</file>