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 id="259" r:id="rId5"/>
    <p:sldId id="260" r:id="rId6"/>
    <p:sldId id="261" r:id="rId7"/>
    <p:sldId id="264" r:id="rId8"/>
    <p:sldId id="265" r:id="rId9"/>
    <p:sldId id="266" r:id="rId10"/>
    <p:sldId id="262" r:id="rId11"/>
    <p:sldId id="263" r:id="rId12"/>
    <p:sldId id="272" r:id="rId13"/>
    <p:sldId id="271" r:id="rId14"/>
    <p:sldId id="267" r:id="rId15"/>
    <p:sldId id="268"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4"/>
    <p:restoredTop sz="94704"/>
  </p:normalViewPr>
  <p:slideViewPr>
    <p:cSldViewPr snapToGrid="0" snapToObjects="1">
      <p:cViewPr varScale="1">
        <p:scale>
          <a:sx n="111" d="100"/>
          <a:sy n="111" d="100"/>
        </p:scale>
        <p:origin x="68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57876EBE-7939-9043-B1D7-840B30853D8F}" type="datetimeFigureOut">
              <a:rPr lang="fr-FR" smtClean="0"/>
              <a:t>03/03/2019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F302C5-65BC-374F-851B-7E34E1477D6D}" type="slidenum">
              <a:rPr lang="fr-FR" smtClean="0"/>
              <a:t>‹Nº›</a:t>
            </a:fld>
            <a:endParaRPr lang="fr-FR"/>
          </a:p>
        </p:txBody>
      </p:sp>
    </p:spTree>
    <p:extLst>
      <p:ext uri="{BB962C8B-B14F-4D97-AF65-F5344CB8AC3E}">
        <p14:creationId xmlns:p14="http://schemas.microsoft.com/office/powerpoint/2010/main" val="428426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7876EBE-7939-9043-B1D7-840B30853D8F}" type="datetimeFigureOut">
              <a:rPr lang="fr-FR" smtClean="0"/>
              <a:t>03/03/2019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F302C5-65BC-374F-851B-7E34E1477D6D}" type="slidenum">
              <a:rPr lang="fr-FR" smtClean="0"/>
              <a:t>‹Nº›</a:t>
            </a:fld>
            <a:endParaRPr lang="fr-FR"/>
          </a:p>
        </p:txBody>
      </p:sp>
    </p:spTree>
    <p:extLst>
      <p:ext uri="{BB962C8B-B14F-4D97-AF65-F5344CB8AC3E}">
        <p14:creationId xmlns:p14="http://schemas.microsoft.com/office/powerpoint/2010/main" val="41536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7876EBE-7939-9043-B1D7-840B30853D8F}" type="datetimeFigureOut">
              <a:rPr lang="fr-FR" smtClean="0"/>
              <a:t>03/03/2019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F302C5-65BC-374F-851B-7E34E1477D6D}" type="slidenum">
              <a:rPr lang="fr-FR" smtClean="0"/>
              <a:t>‹Nº›</a:t>
            </a:fld>
            <a:endParaRPr lang="fr-FR"/>
          </a:p>
        </p:txBody>
      </p:sp>
    </p:spTree>
    <p:extLst>
      <p:ext uri="{BB962C8B-B14F-4D97-AF65-F5344CB8AC3E}">
        <p14:creationId xmlns:p14="http://schemas.microsoft.com/office/powerpoint/2010/main" val="380176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57876EBE-7939-9043-B1D7-840B30853D8F}" type="datetimeFigureOut">
              <a:rPr lang="fr-FR" smtClean="0"/>
              <a:t>03/03/2019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F302C5-65BC-374F-851B-7E34E1477D6D}" type="slidenum">
              <a:rPr lang="fr-FR" smtClean="0"/>
              <a:t>‹Nº›</a:t>
            </a:fld>
            <a:endParaRPr lang="fr-FR"/>
          </a:p>
        </p:txBody>
      </p:sp>
    </p:spTree>
    <p:extLst>
      <p:ext uri="{BB962C8B-B14F-4D97-AF65-F5344CB8AC3E}">
        <p14:creationId xmlns:p14="http://schemas.microsoft.com/office/powerpoint/2010/main" val="331698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57876EBE-7939-9043-B1D7-840B30853D8F}" type="datetimeFigureOut">
              <a:rPr lang="fr-FR" smtClean="0"/>
              <a:t>03/03/2019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F302C5-65BC-374F-851B-7E34E1477D6D}" type="slidenum">
              <a:rPr lang="fr-FR" smtClean="0"/>
              <a:t>‹Nº›</a:t>
            </a:fld>
            <a:endParaRPr lang="fr-FR"/>
          </a:p>
        </p:txBody>
      </p:sp>
    </p:spTree>
    <p:extLst>
      <p:ext uri="{BB962C8B-B14F-4D97-AF65-F5344CB8AC3E}">
        <p14:creationId xmlns:p14="http://schemas.microsoft.com/office/powerpoint/2010/main" val="76271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Editar los estilos de texto del patrón
Segundo nivel
Tercer nivel
Cuarto nivel
Quinto nivel</a:t>
            </a:r>
            <a:endParaRPr lang="en-US" dirty="0"/>
          </a:p>
        </p:txBody>
      </p:sp>
      <p:sp>
        <p:nvSpPr>
          <p:cNvPr id="8" name="Date Placeholder 7"/>
          <p:cNvSpPr>
            <a:spLocks noGrp="1"/>
          </p:cNvSpPr>
          <p:nvPr>
            <p:ph type="dt" sz="half" idx="10"/>
          </p:nvPr>
        </p:nvSpPr>
        <p:spPr/>
        <p:txBody>
          <a:bodyPr/>
          <a:lstStyle/>
          <a:p>
            <a:fld id="{57876EBE-7939-9043-B1D7-840B30853D8F}" type="datetimeFigureOut">
              <a:rPr lang="fr-FR" smtClean="0"/>
              <a:t>03/03/2019</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D7F302C5-65BC-374F-851B-7E34E1477D6D}" type="slidenum">
              <a:rPr lang="fr-FR" smtClean="0"/>
              <a:t>‹Nº›</a:t>
            </a:fld>
            <a:endParaRPr lang="fr-FR"/>
          </a:p>
        </p:txBody>
      </p:sp>
    </p:spTree>
    <p:extLst>
      <p:ext uri="{BB962C8B-B14F-4D97-AF65-F5344CB8AC3E}">
        <p14:creationId xmlns:p14="http://schemas.microsoft.com/office/powerpoint/2010/main" val="351682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Editar los estilos de texto del patrón
Segundo nivel
Tercer nivel
Cuarto nivel
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57876EBE-7939-9043-B1D7-840B30853D8F}" type="datetimeFigureOut">
              <a:rPr lang="fr-FR" smtClean="0"/>
              <a:t>03/03/2019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F302C5-65BC-374F-851B-7E34E1477D6D}" type="slidenum">
              <a:rPr lang="fr-FR" smtClean="0"/>
              <a:t>‹Nº›</a:t>
            </a:fld>
            <a:endParaRPr lang="fr-FR"/>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8241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876EBE-7939-9043-B1D7-840B30853D8F}" type="datetimeFigureOut">
              <a:rPr lang="fr-FR" smtClean="0"/>
              <a:t>03/03/2019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F302C5-65BC-374F-851B-7E34E1477D6D}" type="slidenum">
              <a:rPr lang="fr-FR" smtClean="0"/>
              <a:t>‹Nº›</a:t>
            </a:fld>
            <a:endParaRPr lang="fr-FR"/>
          </a:p>
        </p:txBody>
      </p:sp>
    </p:spTree>
    <p:extLst>
      <p:ext uri="{BB962C8B-B14F-4D97-AF65-F5344CB8AC3E}">
        <p14:creationId xmlns:p14="http://schemas.microsoft.com/office/powerpoint/2010/main" val="148208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76EBE-7939-9043-B1D7-840B30853D8F}" type="datetimeFigureOut">
              <a:rPr lang="fr-FR" smtClean="0"/>
              <a:t>03/03/2019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F302C5-65BC-374F-851B-7E34E1477D6D}" type="slidenum">
              <a:rPr lang="fr-FR" smtClean="0"/>
              <a:t>‹Nº›</a:t>
            </a:fld>
            <a:endParaRPr lang="fr-FR"/>
          </a:p>
        </p:txBody>
      </p:sp>
    </p:spTree>
    <p:extLst>
      <p:ext uri="{BB962C8B-B14F-4D97-AF65-F5344CB8AC3E}">
        <p14:creationId xmlns:p14="http://schemas.microsoft.com/office/powerpoint/2010/main" val="362966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9" name="Date Placeholder 8"/>
          <p:cNvSpPr>
            <a:spLocks noGrp="1"/>
          </p:cNvSpPr>
          <p:nvPr>
            <p:ph type="dt" sz="half" idx="10"/>
          </p:nvPr>
        </p:nvSpPr>
        <p:spPr/>
        <p:txBody>
          <a:bodyPr/>
          <a:lstStyle/>
          <a:p>
            <a:fld id="{57876EBE-7939-9043-B1D7-840B30853D8F}" type="datetimeFigureOut">
              <a:rPr lang="fr-FR" smtClean="0"/>
              <a:t>03/03/2019</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D7F302C5-65BC-374F-851B-7E34E1477D6D}" type="slidenum">
              <a:rPr lang="fr-FR" smtClean="0"/>
              <a:t>‹Nº›</a:t>
            </a:fld>
            <a:endParaRPr lang="fr-FR"/>
          </a:p>
        </p:txBody>
      </p:sp>
    </p:spTree>
    <p:extLst>
      <p:ext uri="{BB962C8B-B14F-4D97-AF65-F5344CB8AC3E}">
        <p14:creationId xmlns:p14="http://schemas.microsoft.com/office/powerpoint/2010/main" val="421787314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7876EBE-7939-9043-B1D7-840B30853D8F}" type="datetimeFigureOut">
              <a:rPr lang="fr-FR" smtClean="0"/>
              <a:t>03/03/2019</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D7F302C5-65BC-374F-851B-7E34E1477D6D}" type="slidenum">
              <a:rPr lang="fr-FR" smtClean="0"/>
              <a:t>‹Nº›</a:t>
            </a:fld>
            <a:endParaRPr lang="fr-FR"/>
          </a:p>
        </p:txBody>
      </p:sp>
    </p:spTree>
    <p:extLst>
      <p:ext uri="{BB962C8B-B14F-4D97-AF65-F5344CB8AC3E}">
        <p14:creationId xmlns:p14="http://schemas.microsoft.com/office/powerpoint/2010/main" val="149823526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7876EBE-7939-9043-B1D7-840B30853D8F}" type="datetimeFigureOut">
              <a:rPr lang="fr-FR" smtClean="0"/>
              <a:t>03/03/2019</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7F302C5-65BC-374F-851B-7E34E1477D6D}" type="slidenum">
              <a:rPr lang="fr-FR" smtClean="0"/>
              <a:t>‹Nº›</a:t>
            </a:fld>
            <a:endParaRPr lang="fr-FR"/>
          </a:p>
        </p:txBody>
      </p:sp>
    </p:spTree>
    <p:extLst>
      <p:ext uri="{BB962C8B-B14F-4D97-AF65-F5344CB8AC3E}">
        <p14:creationId xmlns:p14="http://schemas.microsoft.com/office/powerpoint/2010/main" val="384535313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hh.diva-portal.org/smash/get/diva2:536859/FULLTEXT01.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L3802FoPQXs"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F2z4GTEug0"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au4ZHJJMRc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Imagen 4" descr="Imagen que contiene persona, teléfono, teléfono móvil, hombre&#10;&#10;&#10;&#10;Descripción generada automáticamente">
            <a:extLst>
              <a:ext uri="{FF2B5EF4-FFF2-40B4-BE49-F238E27FC236}">
                <a16:creationId xmlns:a16="http://schemas.microsoft.com/office/drawing/2014/main" id="{7F9B0395-5800-6340-99D0-1B8596DA8CF7}"/>
              </a:ext>
            </a:extLst>
          </p:cNvPr>
          <p:cNvPicPr>
            <a:picLocks noChangeAspect="1"/>
          </p:cNvPicPr>
          <p:nvPr/>
        </p:nvPicPr>
        <p:blipFill rotWithShape="1">
          <a:blip r:embed="rId2"/>
          <a:srcRect t="13475" b="6738"/>
          <a:stretch/>
        </p:blipFill>
        <p:spPr>
          <a:xfrm>
            <a:off x="20" y="10"/>
            <a:ext cx="12191980" cy="6857990"/>
          </a:xfrm>
          <a:prstGeom prst="rect">
            <a:avLst/>
          </a:prstGeom>
        </p:spPr>
      </p:pic>
      <p:sp>
        <p:nvSpPr>
          <p:cNvPr id="2" name="Título 1">
            <a:extLst>
              <a:ext uri="{FF2B5EF4-FFF2-40B4-BE49-F238E27FC236}">
                <a16:creationId xmlns:a16="http://schemas.microsoft.com/office/drawing/2014/main" id="{2F5DECDE-9AD9-7544-AAA4-130E89149BA5}"/>
              </a:ext>
            </a:extLst>
          </p:cNvPr>
          <p:cNvSpPr>
            <a:spLocks noGrp="1"/>
          </p:cNvSpPr>
          <p:nvPr>
            <p:ph type="ctrTitle"/>
          </p:nvPr>
        </p:nvSpPr>
        <p:spPr>
          <a:solidFill>
            <a:schemeClr val="bg1">
              <a:alpha val="60000"/>
            </a:schemeClr>
          </a:solidFill>
          <a:ln>
            <a:solidFill>
              <a:schemeClr val="tx1"/>
            </a:solidFill>
          </a:ln>
        </p:spPr>
        <p:txBody>
          <a:bodyPr>
            <a:normAutofit/>
          </a:bodyPr>
          <a:lstStyle/>
          <a:p>
            <a:r>
              <a:rPr lang="fr-FR">
                <a:solidFill>
                  <a:schemeClr val="tx1"/>
                </a:solidFill>
              </a:rPr>
              <a:t>De l’existentialisme à la littérature de l’absurde</a:t>
            </a:r>
          </a:p>
        </p:txBody>
      </p:sp>
      <p:sp>
        <p:nvSpPr>
          <p:cNvPr id="3" name="Subtítulo 2">
            <a:extLst>
              <a:ext uri="{FF2B5EF4-FFF2-40B4-BE49-F238E27FC236}">
                <a16:creationId xmlns:a16="http://schemas.microsoft.com/office/drawing/2014/main" id="{19CE38AA-EDBD-904D-A945-D9CBE5FE0E02}"/>
              </a:ext>
            </a:extLst>
          </p:cNvPr>
          <p:cNvSpPr>
            <a:spLocks noGrp="1"/>
          </p:cNvSpPr>
          <p:nvPr>
            <p:ph type="subTitle" idx="1"/>
          </p:nvPr>
        </p:nvSpPr>
        <p:spPr/>
        <p:txBody>
          <a:bodyPr>
            <a:normAutofit/>
          </a:bodyPr>
          <a:lstStyle/>
          <a:p>
            <a:r>
              <a:rPr lang="fr-FR">
                <a:solidFill>
                  <a:srgbClr val="FFFFFF"/>
                </a:solidFill>
              </a:rPr>
              <a:t>Une explosion théâtrale</a:t>
            </a:r>
          </a:p>
        </p:txBody>
      </p:sp>
    </p:spTree>
    <p:extLst>
      <p:ext uri="{BB962C8B-B14F-4D97-AF65-F5344CB8AC3E}">
        <p14:creationId xmlns:p14="http://schemas.microsoft.com/office/powerpoint/2010/main" val="334194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edificio, persona, exterior, suelo&#10;&#10;&#10;&#10;Descripción generada automáticamente">
            <a:extLst>
              <a:ext uri="{FF2B5EF4-FFF2-40B4-BE49-F238E27FC236}">
                <a16:creationId xmlns:a16="http://schemas.microsoft.com/office/drawing/2014/main" id="{89D1F3A7-E127-5A42-91CB-C8EF582D30B9}"/>
              </a:ext>
            </a:extLst>
          </p:cNvPr>
          <p:cNvPicPr>
            <a:picLocks noChangeAspect="1"/>
          </p:cNvPicPr>
          <p:nvPr/>
        </p:nvPicPr>
        <p:blipFill rotWithShape="1">
          <a:blip r:embed="rId2">
            <a:alphaModFix amt="40000"/>
            <a:extLst/>
          </a:blip>
          <a:srcRect t="50707" b="2606"/>
          <a:stretch/>
        </p:blipFill>
        <p:spPr>
          <a:xfrm>
            <a:off x="20" y="10"/>
            <a:ext cx="12191980" cy="6857990"/>
          </a:xfrm>
          <a:prstGeom prst="rect">
            <a:avLst/>
          </a:prstGeom>
        </p:spPr>
      </p:pic>
      <p:sp>
        <p:nvSpPr>
          <p:cNvPr id="2" name="Título 1">
            <a:extLst>
              <a:ext uri="{FF2B5EF4-FFF2-40B4-BE49-F238E27FC236}">
                <a16:creationId xmlns:a16="http://schemas.microsoft.com/office/drawing/2014/main" id="{4AD71210-E01A-DD46-B22C-91865E2770C1}"/>
              </a:ext>
            </a:extLst>
          </p:cNvPr>
          <p:cNvSpPr>
            <a:spLocks noGrp="1"/>
          </p:cNvSpPr>
          <p:nvPr>
            <p:ph type="title"/>
          </p:nvPr>
        </p:nvSpPr>
        <p:spPr>
          <a:xfrm>
            <a:off x="2231136" y="964692"/>
            <a:ext cx="7729728" cy="1188720"/>
          </a:xfrm>
          <a:noFill/>
          <a:ln>
            <a:solidFill>
              <a:srgbClr val="FFFFFF"/>
            </a:solidFill>
          </a:ln>
        </p:spPr>
        <p:txBody>
          <a:bodyPr>
            <a:normAutofit/>
          </a:bodyPr>
          <a:lstStyle/>
          <a:p>
            <a:r>
              <a:rPr lang="fr-FR">
                <a:solidFill>
                  <a:schemeClr val="tx1"/>
                </a:solidFill>
              </a:rPr>
              <a:t>Beckett et Ionesco</a:t>
            </a:r>
          </a:p>
        </p:txBody>
      </p:sp>
      <p:sp>
        <p:nvSpPr>
          <p:cNvPr id="3" name="Marcador de contenido 2">
            <a:extLst>
              <a:ext uri="{FF2B5EF4-FFF2-40B4-BE49-F238E27FC236}">
                <a16:creationId xmlns:a16="http://schemas.microsoft.com/office/drawing/2014/main" id="{C572FE63-9098-B348-B35F-392B2D1E0197}"/>
              </a:ext>
            </a:extLst>
          </p:cNvPr>
          <p:cNvSpPr>
            <a:spLocks noGrp="1"/>
          </p:cNvSpPr>
          <p:nvPr>
            <p:ph idx="1"/>
          </p:nvPr>
        </p:nvSpPr>
        <p:spPr>
          <a:xfrm>
            <a:off x="393539" y="2638044"/>
            <a:ext cx="11401064" cy="4219946"/>
          </a:xfrm>
        </p:spPr>
        <p:txBody>
          <a:bodyPr>
            <a:normAutofit fontScale="92500" lnSpcReduction="20000"/>
          </a:bodyPr>
          <a:lstStyle/>
          <a:p>
            <a:pPr marL="0" indent="0">
              <a:lnSpc>
                <a:spcPct val="90000"/>
              </a:lnSpc>
              <a:buNone/>
            </a:pPr>
            <a:endParaRPr lang="fr" sz="900" dirty="0"/>
          </a:p>
          <a:p>
            <a:pPr marL="0" indent="0">
              <a:lnSpc>
                <a:spcPct val="90000"/>
              </a:lnSpc>
              <a:buNone/>
            </a:pPr>
            <a:r>
              <a:rPr lang="fr" sz="1900" dirty="0"/>
              <a:t>Samuel Beckett</a:t>
            </a:r>
          </a:p>
          <a:p>
            <a:pPr>
              <a:lnSpc>
                <a:spcPct val="90000"/>
              </a:lnSpc>
            </a:pPr>
            <a:r>
              <a:rPr lang="fr" sz="1900" dirty="0"/>
              <a:t>D'origine irlandaise, mais d'expression  française et anglaise, Samuel Beckett est l’auteur d’un théâtre particulièrement marqué par le désespoir: </a:t>
            </a:r>
            <a:r>
              <a:rPr lang="fr" sz="1900" i="1" dirty="0"/>
              <a:t>En attendant Godot </a:t>
            </a:r>
            <a:r>
              <a:rPr lang="fr" sz="1900" dirty="0"/>
              <a:t>(1952), </a:t>
            </a:r>
            <a:r>
              <a:rPr lang="fr" sz="1900" i="1" dirty="0"/>
              <a:t>Fin de partie </a:t>
            </a:r>
            <a:r>
              <a:rPr lang="fr" sz="1900" dirty="0"/>
              <a:t>(1957), </a:t>
            </a:r>
            <a:r>
              <a:rPr lang="fr" sz="1900" i="1" dirty="0"/>
              <a:t>Comment c'est </a:t>
            </a:r>
            <a:r>
              <a:rPr lang="fr" sz="1900" dirty="0"/>
              <a:t>(1961), </a:t>
            </a:r>
            <a:r>
              <a:rPr lang="fr" sz="1900" i="1" dirty="0"/>
              <a:t>Oh les beaux jours </a:t>
            </a:r>
            <a:r>
              <a:rPr lang="fr" sz="1900" dirty="0"/>
              <a:t>(1963).</a:t>
            </a:r>
          </a:p>
          <a:p>
            <a:pPr>
              <a:lnSpc>
                <a:spcPct val="90000"/>
              </a:lnSpc>
            </a:pPr>
            <a:r>
              <a:rPr lang="fr" sz="1900" dirty="0"/>
              <a:t>À l’appellation de « théâtre de l’absurde » il préférait celle de « théâtre du gâchis ».</a:t>
            </a:r>
          </a:p>
          <a:p>
            <a:pPr>
              <a:lnSpc>
                <a:spcPct val="90000"/>
              </a:lnSpc>
            </a:pPr>
            <a:r>
              <a:rPr lang="fr" sz="1900" dirty="0"/>
              <a:t>Eugène Ionesco</a:t>
            </a:r>
          </a:p>
          <a:p>
            <a:pPr>
              <a:lnSpc>
                <a:spcPct val="90000"/>
              </a:lnSpc>
            </a:pPr>
            <a:r>
              <a:rPr lang="fr" sz="1900" i="1" dirty="0"/>
              <a:t>La Cantatrice chauve </a:t>
            </a:r>
            <a:r>
              <a:rPr lang="fr" sz="1900" dirty="0"/>
              <a:t>(1950), </a:t>
            </a:r>
            <a:r>
              <a:rPr lang="fr" sz="1900" i="1" dirty="0"/>
              <a:t>La Leçon </a:t>
            </a:r>
            <a:r>
              <a:rPr lang="fr" sz="1900" dirty="0"/>
              <a:t>(1951),</a:t>
            </a:r>
            <a:r>
              <a:rPr lang="fr" sz="1900" i="1" dirty="0"/>
              <a:t> Les Chaises </a:t>
            </a:r>
            <a:r>
              <a:rPr lang="fr" sz="1900" dirty="0"/>
              <a:t>(1952), </a:t>
            </a:r>
            <a:r>
              <a:rPr lang="fr" sz="1900" i="1" dirty="0"/>
              <a:t>Rhinocéros</a:t>
            </a:r>
            <a:r>
              <a:rPr lang="fr" sz="1900" dirty="0"/>
              <a:t> (1959).</a:t>
            </a:r>
          </a:p>
          <a:p>
            <a:pPr>
              <a:lnSpc>
                <a:spcPct val="90000"/>
              </a:lnSpc>
            </a:pPr>
            <a:r>
              <a:rPr lang="fr" sz="1900" dirty="0"/>
              <a:t>D'origine roumaine et d’expression française, Ionesco rejette aussi l’appellation de « théâtre de l’absurde »: « Il est absurde de dire que le monde est absurde » (Ionesco, </a:t>
            </a:r>
            <a:r>
              <a:rPr lang="fr" sz="1900" i="1" dirty="0"/>
              <a:t>Journal en miettes</a:t>
            </a:r>
            <a:r>
              <a:rPr lang="fr" sz="1900" dirty="0"/>
              <a:t>, 1967).  Il préfère, à la notion d'absurde, celle d’« insolite »: « J'ai dit que [</a:t>
            </a:r>
            <a:r>
              <a:rPr lang="fr" sz="1900" i="1" dirty="0"/>
              <a:t>La Cantatrice chauve</a:t>
            </a:r>
            <a:r>
              <a:rPr lang="fr" sz="1900" dirty="0"/>
              <a:t>] était l'expression d'un sentiment de l'insolite dans le quotidien, un insolite qui se révèle à l'intérieur même de la banalité la plus usée » (1955, interview revue </a:t>
            </a:r>
            <a:r>
              <a:rPr lang="fr" sz="1900" i="1" dirty="0"/>
              <a:t>Arts</a:t>
            </a:r>
            <a:r>
              <a:rPr lang="fr" sz="1900" dirty="0"/>
              <a:t>).</a:t>
            </a:r>
          </a:p>
          <a:p>
            <a:pPr>
              <a:lnSpc>
                <a:spcPct val="90000"/>
              </a:lnSpc>
            </a:pPr>
            <a:r>
              <a:rPr lang="fr" sz="1900" dirty="0"/>
              <a:t>Toutefois il tient à se revendiquer comme l'inventeur du genre, remettant en question Samuel Beckett : « En disant que Beckett est le promoteur du théâtre de l'Absurde, en cachant que c'était moi, les journalistes et les historiens littéraires amateurs commettent une désinformation dont je suis victime et qui est calculée » (Ionesco, </a:t>
            </a:r>
            <a:r>
              <a:rPr lang="fr" sz="1900" i="1" dirty="0"/>
              <a:t>La Quête intermittente</a:t>
            </a:r>
            <a:r>
              <a:rPr lang="fr" sz="1900" dirty="0"/>
              <a:t>, 1987).</a:t>
            </a:r>
            <a:br>
              <a:rPr lang="fr" sz="1900" dirty="0"/>
            </a:br>
            <a:endParaRPr lang="fr-FR" sz="1900" dirty="0"/>
          </a:p>
        </p:txBody>
      </p:sp>
    </p:spTree>
    <p:extLst>
      <p:ext uri="{BB962C8B-B14F-4D97-AF65-F5344CB8AC3E}">
        <p14:creationId xmlns:p14="http://schemas.microsoft.com/office/powerpoint/2010/main" val="334819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C8298-C6A4-7E41-BCD8-E51668AF7FE6}"/>
              </a:ext>
            </a:extLst>
          </p:cNvPr>
          <p:cNvSpPr>
            <a:spLocks noGrp="1"/>
          </p:cNvSpPr>
          <p:nvPr>
            <p:ph type="title"/>
          </p:nvPr>
        </p:nvSpPr>
        <p:spPr>
          <a:xfrm>
            <a:off x="104171" y="138896"/>
            <a:ext cx="6625810" cy="1232704"/>
          </a:xfrm>
        </p:spPr>
        <p:txBody>
          <a:bodyPr>
            <a:noAutofit/>
          </a:bodyPr>
          <a:lstStyle/>
          <a:p>
            <a:br>
              <a:rPr lang="fr-FR" sz="2000" i="1" dirty="0"/>
            </a:br>
            <a:r>
              <a:rPr lang="fr-FR" sz="2000" i="1" dirty="0"/>
              <a:t>En attendant Godot </a:t>
            </a:r>
            <a:r>
              <a:rPr lang="fr-FR" sz="2000" dirty="0"/>
              <a:t>(1952)</a:t>
            </a:r>
            <a:br>
              <a:rPr lang="fr-FR" sz="2000" dirty="0"/>
            </a:br>
            <a:r>
              <a:rPr lang="fr-FR" sz="1400" dirty="0"/>
              <a:t>« </a:t>
            </a:r>
            <a:r>
              <a:rPr lang="fr" sz="1400" dirty="0"/>
              <a:t>Je ne sais pas plus sur cette Pièce que celui qui arrive à la lire avec attention ». </a:t>
            </a:r>
            <a:br>
              <a:rPr lang="fr" sz="1400" dirty="0"/>
            </a:br>
            <a:r>
              <a:rPr lang="fr" sz="1400" dirty="0"/>
              <a:t>Samuel Beckett </a:t>
            </a:r>
            <a:br>
              <a:rPr lang="fr" sz="2000" dirty="0"/>
            </a:br>
            <a:endParaRPr lang="fr-FR" sz="2000" dirty="0"/>
          </a:p>
        </p:txBody>
      </p:sp>
      <p:sp>
        <p:nvSpPr>
          <p:cNvPr id="3" name="Marcador de contenido 2">
            <a:extLst>
              <a:ext uri="{FF2B5EF4-FFF2-40B4-BE49-F238E27FC236}">
                <a16:creationId xmlns:a16="http://schemas.microsoft.com/office/drawing/2014/main" id="{D2013FDA-E795-554E-82D8-3894E0C15360}"/>
              </a:ext>
            </a:extLst>
          </p:cNvPr>
          <p:cNvSpPr>
            <a:spLocks noGrp="1"/>
          </p:cNvSpPr>
          <p:nvPr>
            <p:ph idx="1"/>
          </p:nvPr>
        </p:nvSpPr>
        <p:spPr>
          <a:xfrm>
            <a:off x="104171" y="1371600"/>
            <a:ext cx="7060557" cy="5347505"/>
          </a:xfrm>
        </p:spPr>
        <p:txBody>
          <a:bodyPr>
            <a:noAutofit/>
          </a:bodyPr>
          <a:lstStyle/>
          <a:p>
            <a:pPr>
              <a:lnSpc>
                <a:spcPct val="90000"/>
              </a:lnSpc>
            </a:pPr>
            <a:r>
              <a:rPr lang="fr-FR" sz="1700" i="1" dirty="0"/>
              <a:t>En attendant Godot </a:t>
            </a:r>
            <a:r>
              <a:rPr lang="fr-FR" sz="1700" dirty="0"/>
              <a:t>fut un des plus grands succès du théâtre d’après-guerre, avec cent mises en scène au Théâtre de Babylone. Elle fut traduite en vingt langues et jouée dans le monde entier. Pendant les cinq ans qui suivirent la première mise en scène, la pièce eut un million de spectateurs à Paris, chiffre immense pour une pièce rompant avec toute convention théâtrale classique. </a:t>
            </a:r>
          </a:p>
          <a:p>
            <a:pPr>
              <a:lnSpc>
                <a:spcPct val="90000"/>
              </a:lnSpc>
            </a:pPr>
            <a:r>
              <a:rPr lang="fr-FR" sz="1700" dirty="0"/>
              <a:t>Le point central dans cette pièce est, malgré l’absence d’histoire, de sens et de but, la représentation de la condition humaine : les relations, la communication, l’inquiétude et, bien sûr, l’attente. </a:t>
            </a:r>
          </a:p>
          <a:p>
            <a:pPr>
              <a:lnSpc>
                <a:spcPct val="90000"/>
              </a:lnSpc>
            </a:pPr>
            <a:r>
              <a:rPr lang="fr-FR" sz="1700" dirty="0"/>
              <a:t>Premier acte : Vladimir et Estragon, deux vagabonds, attendent Godot, qu’ils ne connaissent pas. Pozzo et Lucky apparaissent. Un garçon vient dire aux vagabonds que Godot viendra le lendemain. Deuxième acte: Le lendemain, les deux vagabonds se retrouvent sur la même route de campagne. Pozzo et Lucky réapparaissent, mais Pozzo est devenu aveugle, et Lucky muet. Et Godot ne viendra pas ce soir non plus, déclare le garçon qui revient vers la fin de la pièce. </a:t>
            </a:r>
          </a:p>
          <a:p>
            <a:pPr>
              <a:lnSpc>
                <a:spcPct val="90000"/>
              </a:lnSpc>
            </a:pPr>
            <a:r>
              <a:rPr lang="fr-FR" sz="1700" dirty="0">
                <a:hlinkClick r:id="rId2"/>
              </a:rPr>
              <a:t>http://hh.diva-portal.org/smash/get/diva2:536859/FULLTEXT01.pdf</a:t>
            </a:r>
            <a:r>
              <a:rPr lang="fr" sz="1700" dirty="0"/>
              <a:t>.</a:t>
            </a:r>
            <a:endParaRPr lang="fr-FR" sz="1700" dirty="0"/>
          </a:p>
        </p:txBody>
      </p:sp>
      <p:pic>
        <p:nvPicPr>
          <p:cNvPr id="5" name="Imagen 4" descr="Imagen que contiene suelo, edificio, pared, hombre&#10;&#10;&#10;&#10;Descripción generada automáticamente">
            <a:extLst>
              <a:ext uri="{FF2B5EF4-FFF2-40B4-BE49-F238E27FC236}">
                <a16:creationId xmlns:a16="http://schemas.microsoft.com/office/drawing/2014/main" id="{7BA974AF-A69A-F443-83D7-77BD2C69F653}"/>
              </a:ext>
            </a:extLst>
          </p:cNvPr>
          <p:cNvPicPr>
            <a:picLocks noChangeAspect="1"/>
          </p:cNvPicPr>
          <p:nvPr/>
        </p:nvPicPr>
        <p:blipFill rotWithShape="1">
          <a:blip r:embed="rId3"/>
          <a:srcRect l="25611" r="29228"/>
          <a:stretch/>
        </p:blipFill>
        <p:spPr>
          <a:xfrm>
            <a:off x="7534654" y="10"/>
            <a:ext cx="4657345" cy="6857990"/>
          </a:xfrm>
          <a:prstGeom prst="rect">
            <a:avLst/>
          </a:prstGeom>
        </p:spPr>
      </p:pic>
    </p:spTree>
    <p:extLst>
      <p:ext uri="{BB962C8B-B14F-4D97-AF65-F5344CB8AC3E}">
        <p14:creationId xmlns:p14="http://schemas.microsoft.com/office/powerpoint/2010/main" val="195867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hombre, persona, edificio, exterior&#10;&#10;&#10;&#10;Descripción generada automáticamente">
            <a:extLst>
              <a:ext uri="{FF2B5EF4-FFF2-40B4-BE49-F238E27FC236}">
                <a16:creationId xmlns:a16="http://schemas.microsoft.com/office/drawing/2014/main" id="{B0BE4908-78BE-7E40-B2AD-0D193686C1E0}"/>
              </a:ext>
            </a:extLst>
          </p:cNvPr>
          <p:cNvPicPr>
            <a:picLocks noChangeAspect="1"/>
          </p:cNvPicPr>
          <p:nvPr/>
        </p:nvPicPr>
        <p:blipFill rotWithShape="1">
          <a:blip r:embed="rId2"/>
          <a:srcRect l="17399" r="21712" b="-1"/>
          <a:stretch/>
        </p:blipFill>
        <p:spPr>
          <a:xfrm>
            <a:off x="642" y="10"/>
            <a:ext cx="6096000" cy="6857990"/>
          </a:xfrm>
          <a:prstGeom prst="rect">
            <a:avLst/>
          </a:prstGeom>
        </p:spPr>
      </p:pic>
      <p:sp>
        <p:nvSpPr>
          <p:cNvPr id="2" name="Título 1">
            <a:extLst>
              <a:ext uri="{FF2B5EF4-FFF2-40B4-BE49-F238E27FC236}">
                <a16:creationId xmlns:a16="http://schemas.microsoft.com/office/drawing/2014/main" id="{3F865BD2-1584-F34B-B380-12583E02A8E0}"/>
              </a:ext>
            </a:extLst>
          </p:cNvPr>
          <p:cNvSpPr>
            <a:spLocks noGrp="1"/>
          </p:cNvSpPr>
          <p:nvPr>
            <p:ph type="title"/>
          </p:nvPr>
        </p:nvSpPr>
        <p:spPr>
          <a:xfrm>
            <a:off x="804672" y="2841505"/>
            <a:ext cx="4487298" cy="1174991"/>
          </a:xfrm>
          <a:solidFill>
            <a:schemeClr val="bg1">
              <a:alpha val="60000"/>
            </a:schemeClr>
          </a:solidFill>
        </p:spPr>
        <p:txBody>
          <a:bodyPr>
            <a:normAutofit/>
          </a:bodyPr>
          <a:lstStyle/>
          <a:p>
            <a:r>
              <a:rPr lang="fr-FR" sz="2400" i="1"/>
              <a:t>Fin de partie </a:t>
            </a:r>
            <a:r>
              <a:rPr lang="fr-FR" sz="2400"/>
              <a:t>(1957)</a:t>
            </a:r>
          </a:p>
        </p:txBody>
      </p:sp>
      <p:sp>
        <p:nvSpPr>
          <p:cNvPr id="3" name="Marcador de contenido 2">
            <a:extLst>
              <a:ext uri="{FF2B5EF4-FFF2-40B4-BE49-F238E27FC236}">
                <a16:creationId xmlns:a16="http://schemas.microsoft.com/office/drawing/2014/main" id="{DCFCB7F6-8B0D-7B47-B5B1-25B8C2504593}"/>
              </a:ext>
            </a:extLst>
          </p:cNvPr>
          <p:cNvSpPr>
            <a:spLocks noGrp="1"/>
          </p:cNvSpPr>
          <p:nvPr>
            <p:ph idx="1"/>
          </p:nvPr>
        </p:nvSpPr>
        <p:spPr>
          <a:xfrm>
            <a:off x="6096000" y="1"/>
            <a:ext cx="6095357" cy="6857990"/>
          </a:xfrm>
        </p:spPr>
        <p:txBody>
          <a:bodyPr anchor="ctr">
            <a:normAutofit fontScale="92500" lnSpcReduction="20000"/>
          </a:bodyPr>
          <a:lstStyle/>
          <a:p>
            <a:pPr>
              <a:lnSpc>
                <a:spcPct val="90000"/>
              </a:lnSpc>
            </a:pPr>
            <a:r>
              <a:rPr lang="fr" i="1" dirty="0"/>
              <a:t>Fin de partie</a:t>
            </a:r>
            <a:r>
              <a:rPr lang="fr" dirty="0"/>
              <a:t> est la deuxième pièce de Beckett : créée en 1957, elle a été écrite en français puis traduite en anglais par Beckett lui-même sous le titre d'</a:t>
            </a:r>
            <a:r>
              <a:rPr lang="fr" i="1" dirty="0" err="1"/>
              <a:t>Endgame</a:t>
            </a:r>
            <a:r>
              <a:rPr lang="fr" i="1" dirty="0"/>
              <a:t>.</a:t>
            </a:r>
          </a:p>
          <a:p>
            <a:pPr>
              <a:lnSpc>
                <a:spcPct val="90000"/>
              </a:lnSpc>
            </a:pPr>
            <a:r>
              <a:rPr lang="fr" dirty="0"/>
              <a:t>Elle met en scène quatre personnages handicapés physiquement dont les deux principaux sont </a:t>
            </a:r>
            <a:r>
              <a:rPr lang="fr" dirty="0" err="1"/>
              <a:t>Clov</a:t>
            </a:r>
            <a:r>
              <a:rPr lang="fr" dirty="0"/>
              <a:t>, le seul à pouvoir se déplacer, et Hamm, son maître. Tous vivent dans une maison qui est, d’après ce que disent les personnages, située dans un monde désert, dévasté et apocalyptique. La pièce parodie les conventions théâtrales classiques : rien ne se produit au cours de la pièce, la fin est annoncée dès les premiers mots et est même présente dans le titre, et les personnages s'adressent parfois au public pour déclarer qu'ils s'ennuient à mourir. </a:t>
            </a:r>
          </a:p>
          <a:p>
            <a:pPr>
              <a:lnSpc>
                <a:spcPct val="90000"/>
              </a:lnSpc>
            </a:pPr>
            <a:r>
              <a:rPr lang="fr" dirty="0"/>
              <a:t>Hamm, aveugle paraplégique, occupe le centre de la scène. Il entretient avec son valet et fils adoptif </a:t>
            </a:r>
            <a:r>
              <a:rPr lang="fr" dirty="0" err="1"/>
              <a:t>Clov</a:t>
            </a:r>
            <a:r>
              <a:rPr lang="fr" dirty="0"/>
              <a:t> une relation d’interdépendance. </a:t>
            </a:r>
            <a:r>
              <a:rPr lang="fr" dirty="0" err="1"/>
              <a:t>Clov</a:t>
            </a:r>
            <a:r>
              <a:rPr lang="fr" dirty="0"/>
              <a:t> veut quitter Hamm ou le tuer, mais il n’en a pas le courage. Dernière scène  : Hamm parle seul, </a:t>
            </a:r>
            <a:r>
              <a:rPr lang="fr" dirty="0" err="1"/>
              <a:t>Clov</a:t>
            </a:r>
            <a:r>
              <a:rPr lang="fr" dirty="0"/>
              <a:t> le regarde, vêtu différemment et portant une valise, pour partir.</a:t>
            </a:r>
          </a:p>
          <a:p>
            <a:pPr>
              <a:lnSpc>
                <a:spcPct val="90000"/>
              </a:lnSpc>
            </a:pPr>
            <a:r>
              <a:rPr lang="fr" dirty="0" err="1"/>
              <a:t>Nell</a:t>
            </a:r>
            <a:r>
              <a:rPr lang="fr" dirty="0"/>
              <a:t> et </a:t>
            </a:r>
            <a:r>
              <a:rPr lang="fr" dirty="0" err="1"/>
              <a:t>Nagg</a:t>
            </a:r>
            <a:r>
              <a:rPr lang="fr" dirty="0"/>
              <a:t>, les parents de Hamm, ont perdu leurs jambes lors d'un accident de tandem dans les Ardennes et vivent dans deux poubelles.</a:t>
            </a:r>
          </a:p>
          <a:p>
            <a:pPr>
              <a:lnSpc>
                <a:spcPct val="90000"/>
              </a:lnSpc>
            </a:pPr>
            <a:r>
              <a:rPr lang="fr" dirty="0"/>
              <a:t>Il n'y a pas d'intrigue dans </a:t>
            </a:r>
            <a:r>
              <a:rPr lang="fr" i="1" dirty="0"/>
              <a:t>Fin de partie</a:t>
            </a:r>
            <a:r>
              <a:rPr lang="fr" dirty="0"/>
              <a:t>. On se demande si la journée mise en scène n'est qu'une « journée comme les autres » comme veut le croire Hamm ou si des éléments nouveaux et inconnus, inquiétants ou porteurs d'espoir font leur apparition dans la vie des personnages au cours de la pièce. En effet, </a:t>
            </a:r>
            <a:r>
              <a:rPr lang="fr" dirty="0" err="1"/>
              <a:t>Nell</a:t>
            </a:r>
            <a:r>
              <a:rPr lang="fr" dirty="0"/>
              <a:t> semble mourir, et </a:t>
            </a:r>
            <a:r>
              <a:rPr lang="fr" dirty="0" err="1"/>
              <a:t>Clov</a:t>
            </a:r>
            <a:r>
              <a:rPr lang="fr" dirty="0"/>
              <a:t> semble sur le point de quitter Hamm, mais le spectateur ignore si ces deux événements sont uniques et se sont produits, ou s'ils ne sont que des répétitions d'un rituel familial quotidien.</a:t>
            </a:r>
          </a:p>
          <a:p>
            <a:pPr>
              <a:lnSpc>
                <a:spcPct val="90000"/>
              </a:lnSpc>
            </a:pPr>
            <a:r>
              <a:rPr lang="es-ES" dirty="0">
                <a:hlinkClick r:id="rId3"/>
              </a:rPr>
              <a:t>https://youtu.be/L3802FoPQXs</a:t>
            </a:r>
            <a:endParaRPr lang="es-ES" dirty="0"/>
          </a:p>
          <a:p>
            <a:pPr>
              <a:lnSpc>
                <a:spcPct val="90000"/>
              </a:lnSpc>
            </a:pPr>
            <a:endParaRPr lang="fr" dirty="0"/>
          </a:p>
          <a:p>
            <a:pPr>
              <a:lnSpc>
                <a:spcPct val="90000"/>
              </a:lnSpc>
            </a:pPr>
            <a:endParaRPr lang="fr-FR" sz="1100" dirty="0"/>
          </a:p>
        </p:txBody>
      </p:sp>
    </p:spTree>
    <p:extLst>
      <p:ext uri="{BB962C8B-B14F-4D97-AF65-F5344CB8AC3E}">
        <p14:creationId xmlns:p14="http://schemas.microsoft.com/office/powerpoint/2010/main" val="235488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n 4" descr="Imagen que contiene suelo, persona, exterior, reproduciendo&#10;&#10;&#10;&#10;Descripción generada automáticamente">
            <a:extLst>
              <a:ext uri="{FF2B5EF4-FFF2-40B4-BE49-F238E27FC236}">
                <a16:creationId xmlns:a16="http://schemas.microsoft.com/office/drawing/2014/main" id="{134128E5-18BF-464D-8ABE-0F333ECCB7E6}"/>
              </a:ext>
            </a:extLst>
          </p:cNvPr>
          <p:cNvPicPr>
            <a:picLocks noChangeAspect="1"/>
          </p:cNvPicPr>
          <p:nvPr/>
        </p:nvPicPr>
        <p:blipFill rotWithShape="1">
          <a:blip r:embed="rId2"/>
          <a:srcRect l="39832" r="10834"/>
          <a:stretch/>
        </p:blipFill>
        <p:spPr>
          <a:xfrm>
            <a:off x="642" y="10"/>
            <a:ext cx="6096000" cy="6857990"/>
          </a:xfrm>
          <a:prstGeom prst="rect">
            <a:avLst/>
          </a:prstGeom>
        </p:spPr>
      </p:pic>
      <p:sp>
        <p:nvSpPr>
          <p:cNvPr id="2" name="Título 1">
            <a:extLst>
              <a:ext uri="{FF2B5EF4-FFF2-40B4-BE49-F238E27FC236}">
                <a16:creationId xmlns:a16="http://schemas.microsoft.com/office/drawing/2014/main" id="{C3CB9722-7E6B-2444-B249-8B3A5F401204}"/>
              </a:ext>
            </a:extLst>
          </p:cNvPr>
          <p:cNvSpPr>
            <a:spLocks noGrp="1"/>
          </p:cNvSpPr>
          <p:nvPr>
            <p:ph type="title"/>
          </p:nvPr>
        </p:nvSpPr>
        <p:spPr>
          <a:xfrm>
            <a:off x="804672" y="2841505"/>
            <a:ext cx="4487298" cy="1174991"/>
          </a:xfrm>
          <a:solidFill>
            <a:schemeClr val="bg1">
              <a:alpha val="60000"/>
            </a:schemeClr>
          </a:solidFill>
        </p:spPr>
        <p:txBody>
          <a:bodyPr>
            <a:normAutofit/>
          </a:bodyPr>
          <a:lstStyle/>
          <a:p>
            <a:r>
              <a:rPr lang="fr-FR" sz="2400" i="1"/>
              <a:t>Oh les beaux jours !</a:t>
            </a:r>
          </a:p>
        </p:txBody>
      </p:sp>
      <p:sp>
        <p:nvSpPr>
          <p:cNvPr id="3" name="Marcador de contenido 2">
            <a:extLst>
              <a:ext uri="{FF2B5EF4-FFF2-40B4-BE49-F238E27FC236}">
                <a16:creationId xmlns:a16="http://schemas.microsoft.com/office/drawing/2014/main" id="{93810AB1-D003-D246-AC31-0DA587A63497}"/>
              </a:ext>
            </a:extLst>
          </p:cNvPr>
          <p:cNvSpPr>
            <a:spLocks noGrp="1"/>
          </p:cNvSpPr>
          <p:nvPr>
            <p:ph idx="1"/>
          </p:nvPr>
        </p:nvSpPr>
        <p:spPr>
          <a:xfrm>
            <a:off x="6096000" y="161925"/>
            <a:ext cx="5867399" cy="6696065"/>
          </a:xfrm>
        </p:spPr>
        <p:txBody>
          <a:bodyPr anchor="ctr">
            <a:noAutofit/>
          </a:bodyPr>
          <a:lstStyle/>
          <a:p>
            <a:pPr algn="just">
              <a:lnSpc>
                <a:spcPct val="90000"/>
              </a:lnSpc>
            </a:pPr>
            <a:r>
              <a:rPr lang="fr" sz="1700" dirty="0"/>
              <a:t>Dans sa pièce écrite en 1960/61, Samuel Beckett sonde un sujet mélancolique, teinté d’humour, qui, aujourd’hui peut-être plus qu'à l'époque encore, nous interpelle et nous va droit au </a:t>
            </a:r>
            <a:r>
              <a:rPr lang="es-ES" sz="1700" dirty="0" err="1"/>
              <a:t>cœur</a:t>
            </a:r>
            <a:r>
              <a:rPr lang="fr" sz="1700" dirty="0"/>
              <a:t> : comment pouvons-nous, sur le chemin de la sénescence, fragilisés par les effets du temps, vivre, ressentir et espérer le bonheur ? Beckett nous immerge dans la vie d'une femme d'âge mûr, ensevelie jusqu'au torse dans un monticule, le bas du corps immobile, restant invisible pour les autres. Elle ne communique qu'à travers ses bras, ses mains, son visage, ses yeux pleins de vie et sa parole.</a:t>
            </a:r>
          </a:p>
          <a:p>
            <a:pPr algn="just">
              <a:lnSpc>
                <a:spcPct val="90000"/>
              </a:lnSpc>
            </a:pPr>
            <a:r>
              <a:rPr lang="fr" sz="1700" dirty="0"/>
              <a:t>Elle tente de transformer chaque jour en un jour heureux. Elle essaie de happer des moments de bonheur et y parvient grâce à un rituel, qu'elle s'est elle-même créé. Elle range les objets qui font partie de son quotidien, ses affaires de toilette, elle les dispose autour d'elle, leur parle, fait ressurgir à leur contact ses souvenirs d'antan et y puise la force de sourire. Cela lui procure stabilité, vigueur et donne un sens à sa vie, malgré le déclin de sa mobilité. Une chance particulière pour elle, la présence de son mari Willie, qui, d'un naturel très peu bavard, lui témoigne des signes d'attachement. À la fin, peut-être à la fin du dernier jour heureux, il n'est pas étonnant qu'elle chante leur mélodie préférée, à savoir l'air déchirant de </a:t>
            </a:r>
            <a:r>
              <a:rPr lang="fr" sz="1700" i="1" dirty="0"/>
              <a:t>La Veuve Joyeuse : "</a:t>
            </a:r>
            <a:r>
              <a:rPr lang="fr" sz="1700" i="1" dirty="0" err="1"/>
              <a:t>Lippen</a:t>
            </a:r>
            <a:r>
              <a:rPr lang="fr" sz="1700" i="1" dirty="0"/>
              <a:t> </a:t>
            </a:r>
            <a:r>
              <a:rPr lang="fr" sz="1700" i="1" dirty="0" err="1"/>
              <a:t>schweigen</a:t>
            </a:r>
            <a:r>
              <a:rPr lang="fr" sz="1700" i="1" dirty="0"/>
              <a:t>"</a:t>
            </a:r>
            <a:r>
              <a:rPr lang="fr" sz="1700" dirty="0"/>
              <a:t>...</a:t>
            </a:r>
            <a:endParaRPr lang="fr-FR" sz="1700" dirty="0"/>
          </a:p>
        </p:txBody>
      </p:sp>
    </p:spTree>
    <p:extLst>
      <p:ext uri="{BB962C8B-B14F-4D97-AF65-F5344CB8AC3E}">
        <p14:creationId xmlns:p14="http://schemas.microsoft.com/office/powerpoint/2010/main" val="226041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75489E2-D959-9A4F-8C73-34594DA2B88D}"/>
              </a:ext>
            </a:extLst>
          </p:cNvPr>
          <p:cNvPicPr>
            <a:picLocks noChangeAspect="1"/>
          </p:cNvPicPr>
          <p:nvPr/>
        </p:nvPicPr>
        <p:blipFill rotWithShape="1">
          <a:blip r:embed="rId2">
            <a:alphaModFix amt="40000"/>
            <a:extLst/>
          </a:blip>
          <a:srcRect t="32461" b="27742"/>
          <a:stretch/>
        </p:blipFill>
        <p:spPr>
          <a:xfrm>
            <a:off x="20" y="10"/>
            <a:ext cx="12191980" cy="6857990"/>
          </a:xfrm>
          <a:prstGeom prst="rect">
            <a:avLst/>
          </a:prstGeom>
        </p:spPr>
      </p:pic>
      <p:sp>
        <p:nvSpPr>
          <p:cNvPr id="2" name="Título 1">
            <a:extLst>
              <a:ext uri="{FF2B5EF4-FFF2-40B4-BE49-F238E27FC236}">
                <a16:creationId xmlns:a16="http://schemas.microsoft.com/office/drawing/2014/main" id="{AB0FE08D-F97E-4B4C-9E14-2ECA45947DDA}"/>
              </a:ext>
            </a:extLst>
          </p:cNvPr>
          <p:cNvSpPr>
            <a:spLocks noGrp="1"/>
          </p:cNvSpPr>
          <p:nvPr>
            <p:ph type="title"/>
          </p:nvPr>
        </p:nvSpPr>
        <p:spPr>
          <a:xfrm>
            <a:off x="2231136" y="0"/>
            <a:ext cx="7729728" cy="733425"/>
          </a:xfrm>
          <a:noFill/>
          <a:ln>
            <a:solidFill>
              <a:srgbClr val="FFFFFF"/>
            </a:solidFill>
          </a:ln>
        </p:spPr>
        <p:txBody>
          <a:bodyPr>
            <a:normAutofit fontScale="90000"/>
          </a:bodyPr>
          <a:lstStyle/>
          <a:p>
            <a:r>
              <a:rPr lang="fr-FR" i="1" dirty="0">
                <a:solidFill>
                  <a:schemeClr val="tx1"/>
                </a:solidFill>
              </a:rPr>
              <a:t>La cantatrice chauve</a:t>
            </a:r>
            <a:r>
              <a:rPr lang="fr-FR" dirty="0">
                <a:solidFill>
                  <a:schemeClr val="tx1"/>
                </a:solidFill>
              </a:rPr>
              <a:t> de Ionesco</a:t>
            </a:r>
            <a:endParaRPr lang="fr-FR" i="1" dirty="0">
              <a:solidFill>
                <a:schemeClr val="tx1"/>
              </a:solidFill>
            </a:endParaRPr>
          </a:p>
        </p:txBody>
      </p:sp>
      <p:sp>
        <p:nvSpPr>
          <p:cNvPr id="3" name="Marcador de contenido 2">
            <a:extLst>
              <a:ext uri="{FF2B5EF4-FFF2-40B4-BE49-F238E27FC236}">
                <a16:creationId xmlns:a16="http://schemas.microsoft.com/office/drawing/2014/main" id="{903CACF8-CFD6-1244-8A19-2AEDEA535E1F}"/>
              </a:ext>
            </a:extLst>
          </p:cNvPr>
          <p:cNvSpPr>
            <a:spLocks noGrp="1"/>
          </p:cNvSpPr>
          <p:nvPr>
            <p:ph idx="1"/>
          </p:nvPr>
        </p:nvSpPr>
        <p:spPr>
          <a:xfrm>
            <a:off x="0" y="847725"/>
            <a:ext cx="12192000" cy="6010265"/>
          </a:xfrm>
        </p:spPr>
        <p:txBody>
          <a:bodyPr>
            <a:noAutofit/>
          </a:bodyPr>
          <a:lstStyle/>
          <a:p>
            <a:pPr>
              <a:lnSpc>
                <a:spcPct val="90000"/>
              </a:lnSpc>
            </a:pPr>
            <a:r>
              <a:rPr lang="fr" sz="1600" dirty="0"/>
              <a:t>« Anti-pièce » (1 acte: 11 scènes ): mai 1950, théâtre des Noctambules, Paris. Publiée dans 3 numéros des </a:t>
            </a:r>
            <a:r>
              <a:rPr lang="fr" sz="1600" i="1" dirty="0"/>
              <a:t>Cahiers du Collège de Pataphysique</a:t>
            </a:r>
            <a:r>
              <a:rPr lang="fr" sz="1600" dirty="0"/>
              <a:t> en 1952. Inspirée de la méthode </a:t>
            </a:r>
            <a:r>
              <a:rPr lang="fr" sz="1600" dirty="0" err="1"/>
              <a:t>Assimil</a:t>
            </a:r>
            <a:r>
              <a:rPr lang="fr" sz="1600" dirty="0"/>
              <a:t>: « Apprendre l’anglais sans peine ».</a:t>
            </a:r>
          </a:p>
          <a:p>
            <a:pPr>
              <a:lnSpc>
                <a:spcPct val="90000"/>
              </a:lnSpc>
            </a:pPr>
            <a:r>
              <a:rPr lang="fr" sz="1600" dirty="0"/>
              <a:t>Il est neuf heures du soir‚ dans un intérieur bourgeois de Londres, le salon de M. et Mme Smith. La pendule sonne les « dix-sept coups anglais ». </a:t>
            </a:r>
          </a:p>
          <a:p>
            <a:pPr>
              <a:lnSpc>
                <a:spcPct val="90000"/>
              </a:lnSpc>
            </a:pPr>
            <a:r>
              <a:rPr lang="fr" sz="1600" dirty="0"/>
              <a:t>M. et Mme Smith ont fini de dîner. Ils bavardent au coin du feu. M. Smith parcourt son journal. Le couple se répand en propos futiles, souvent saugrenus, voire incohérents. Leurs raisonnements sont surprenants et ils passent sans transition d’un sujet à un autre. </a:t>
            </a:r>
          </a:p>
          <a:p>
            <a:pPr>
              <a:lnSpc>
                <a:spcPct val="90000"/>
              </a:lnSpc>
            </a:pPr>
            <a:r>
              <a:rPr lang="fr" sz="1600" dirty="0"/>
              <a:t>Ils évoquent une famille dont tous les membres s’appellent Bobby Watson. M. Smith s’étonne, de ce que l’on mentionne « toujours l’âge des personnes décédées et jamais celui des nouveaux nés».  Un désaccord semble les opposer, mais ils se réconcilient rapidement. La pendule continue de sonner « sept fois », puis « trois fois », « cinq fois » , « deux fois »... </a:t>
            </a:r>
          </a:p>
          <a:p>
            <a:pPr>
              <a:lnSpc>
                <a:spcPct val="90000"/>
              </a:lnSpc>
            </a:pPr>
            <a:r>
              <a:rPr lang="fr" sz="1600" dirty="0"/>
              <a:t>Mary, la bonne, entre en scène et tient des propos incohérents, puis annonce la visite d’un couple ami, les Martin. M et Mme Smith quittent la pièce pour aller s’habiller.</a:t>
            </a:r>
          </a:p>
          <a:p>
            <a:pPr>
              <a:lnSpc>
                <a:spcPct val="90000"/>
              </a:lnSpc>
            </a:pPr>
            <a:r>
              <a:rPr lang="fr" sz="1600" dirty="0"/>
              <a:t>Les Martin attendent dans le salon des Smith. Ils s’assoient l’un en face de l’autre. Ils ne se connaissent apparemment pas. Le dialogue qui s’engage leur permet pourtant de constater une série de coïncidences curieuses. Ils sont tous deux originaires de Manchester. Il y a « cinq semaines environ » , ils ont pris le même train, ont occupé le même wagon et le même compartiment. Ils constatent également qu’ils habitent à Londres, la même rue, le même numéro, le même appartement et  qu’ils dorment dans la même chambre. Ils finissent par tomber dans les bras l’un de l’autre en découvrant qu’ils sont mari et femme.  Les deux époux s’embrassent et s’endorment… </a:t>
            </a:r>
          </a:p>
          <a:p>
            <a:pPr>
              <a:lnSpc>
                <a:spcPct val="90000"/>
              </a:lnSpc>
            </a:pPr>
            <a:r>
              <a:rPr lang="fr" sz="1600" i="1" dirty="0"/>
              <a:t>À Suivre…</a:t>
            </a:r>
          </a:p>
          <a:p>
            <a:pPr>
              <a:lnSpc>
                <a:spcPct val="90000"/>
              </a:lnSpc>
            </a:pPr>
            <a:r>
              <a:rPr lang="fr" sz="1600" dirty="0"/>
              <a:t>Jouée avec </a:t>
            </a:r>
            <a:r>
              <a:rPr lang="fr" sz="1600" i="1" dirty="0"/>
              <a:t>La Leçon </a:t>
            </a:r>
            <a:r>
              <a:rPr lang="fr" sz="1600" dirty="0"/>
              <a:t>de manière ininterrompue au théâtre de La </a:t>
            </a:r>
            <a:r>
              <a:rPr lang="fr" sz="1600" dirty="0" err="1"/>
              <a:t>Huchette</a:t>
            </a:r>
            <a:r>
              <a:rPr lang="fr" sz="1600" dirty="0"/>
              <a:t> (Quartier Latin)</a:t>
            </a:r>
          </a:p>
          <a:p>
            <a:pPr>
              <a:lnSpc>
                <a:spcPct val="90000"/>
              </a:lnSpc>
            </a:pPr>
            <a:r>
              <a:rPr lang="es-ES" sz="1600" dirty="0">
                <a:hlinkClick r:id="rId3"/>
              </a:rPr>
              <a:t>https://www.youtube.com/watch?v=rF2z4GTEug0</a:t>
            </a:r>
            <a:endParaRPr lang="es-ES" sz="1600" dirty="0"/>
          </a:p>
          <a:p>
            <a:pPr>
              <a:lnSpc>
                <a:spcPct val="90000"/>
              </a:lnSpc>
            </a:pPr>
            <a:endParaRPr lang="fr" sz="1700" dirty="0"/>
          </a:p>
        </p:txBody>
      </p:sp>
    </p:spTree>
    <p:extLst>
      <p:ext uri="{BB962C8B-B14F-4D97-AF65-F5344CB8AC3E}">
        <p14:creationId xmlns:p14="http://schemas.microsoft.com/office/powerpoint/2010/main" val="425662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93064-1292-3544-BB53-D2E69091C774}"/>
              </a:ext>
            </a:extLst>
          </p:cNvPr>
          <p:cNvSpPr>
            <a:spLocks noGrp="1"/>
          </p:cNvSpPr>
          <p:nvPr>
            <p:ph type="title"/>
          </p:nvPr>
        </p:nvSpPr>
        <p:spPr>
          <a:xfrm>
            <a:off x="804672" y="964692"/>
            <a:ext cx="3066937" cy="1188720"/>
          </a:xfrm>
        </p:spPr>
        <p:txBody>
          <a:bodyPr>
            <a:normAutofit/>
          </a:bodyPr>
          <a:lstStyle/>
          <a:p>
            <a:r>
              <a:rPr lang="fr-FR" i="1" dirty="0"/>
              <a:t>La Leçon</a:t>
            </a:r>
          </a:p>
        </p:txBody>
      </p:sp>
      <p:sp>
        <p:nvSpPr>
          <p:cNvPr id="3" name="Marcador de contenido 2">
            <a:extLst>
              <a:ext uri="{FF2B5EF4-FFF2-40B4-BE49-F238E27FC236}">
                <a16:creationId xmlns:a16="http://schemas.microsoft.com/office/drawing/2014/main" id="{7AF4825C-F92C-F141-A86F-4F713DEF3CC8}"/>
              </a:ext>
            </a:extLst>
          </p:cNvPr>
          <p:cNvSpPr>
            <a:spLocks noGrp="1"/>
          </p:cNvSpPr>
          <p:nvPr>
            <p:ph idx="1"/>
          </p:nvPr>
        </p:nvSpPr>
        <p:spPr>
          <a:xfrm>
            <a:off x="0" y="2638044"/>
            <a:ext cx="4492238" cy="4063698"/>
          </a:xfrm>
        </p:spPr>
        <p:txBody>
          <a:bodyPr>
            <a:normAutofit/>
          </a:bodyPr>
          <a:lstStyle/>
          <a:p>
            <a:pPr>
              <a:lnSpc>
                <a:spcPct val="90000"/>
              </a:lnSpc>
            </a:pPr>
            <a:r>
              <a:rPr lang="fr" dirty="0"/>
              <a:t>Un vieux professeur reçoit chez lui une jeune bachelière de 18 ans pour lui donner des cours. Au fil du temps, les cours augmentent en difficulté et l'élève ne comprend plus le maître, qui devient de plus en plus agressif, tandis que la jeune élève se transforme petit à petit en un objet mou, inerte, épuisé.</a:t>
            </a:r>
          </a:p>
          <a:p>
            <a:pPr>
              <a:lnSpc>
                <a:spcPct val="90000"/>
              </a:lnSpc>
            </a:pPr>
            <a:r>
              <a:rPr lang="fr" dirty="0"/>
              <a:t>Un fossé de connaissances les sépare finalement et le maître finit par tuer son élève. </a:t>
            </a:r>
          </a:p>
          <a:p>
            <a:pPr>
              <a:lnSpc>
                <a:spcPct val="90000"/>
              </a:lnSpc>
            </a:pPr>
            <a:r>
              <a:rPr lang="fr" dirty="0"/>
              <a:t>Cette élève est la 40</a:t>
            </a:r>
            <a:r>
              <a:rPr lang="fr" baseline="30000" dirty="0"/>
              <a:t>e</a:t>
            </a:r>
            <a:r>
              <a:rPr lang="fr" dirty="0"/>
              <a:t> victime du maître de la journée.</a:t>
            </a:r>
          </a:p>
          <a:p>
            <a:pPr>
              <a:lnSpc>
                <a:spcPct val="90000"/>
              </a:lnSpc>
            </a:pPr>
            <a:r>
              <a:rPr lang="fr" dirty="0"/>
              <a:t>…Une nouvelle élève se présente.</a:t>
            </a:r>
          </a:p>
          <a:p>
            <a:pPr>
              <a:lnSpc>
                <a:spcPct val="90000"/>
              </a:lnSpc>
            </a:pPr>
            <a:endParaRPr lang="fr-FR" sz="1300" dirty="0"/>
          </a:p>
        </p:txBody>
      </p:sp>
      <p:sp>
        <p:nvSpPr>
          <p:cNvPr id="10" name="Rectangle 9">
            <a:extLst>
              <a:ext uri="{FF2B5EF4-FFF2-40B4-BE49-F238E27FC236}">
                <a16:creationId xmlns:a16="http://schemas.microsoft.com/office/drawing/2014/main" id="{9614522A-C691-4F68-84C3-4ABAD2F7B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5A2F9AC-B2D0-4F61-B15D-48754CA25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suelo, interior, carretera&#10;&#10;&#10;&#10;Descripción generada automáticamente">
            <a:extLst>
              <a:ext uri="{FF2B5EF4-FFF2-40B4-BE49-F238E27FC236}">
                <a16:creationId xmlns:a16="http://schemas.microsoft.com/office/drawing/2014/main" id="{CA249E63-2473-7040-BD40-42AAB79DFB46}"/>
              </a:ext>
            </a:extLst>
          </p:cNvPr>
          <p:cNvPicPr>
            <a:picLocks noChangeAspect="1"/>
          </p:cNvPicPr>
          <p:nvPr/>
        </p:nvPicPr>
        <p:blipFill>
          <a:blip r:embed="rId2"/>
          <a:stretch>
            <a:fillRect/>
          </a:stretch>
        </p:blipFill>
        <p:spPr>
          <a:xfrm>
            <a:off x="4823366" y="1525933"/>
            <a:ext cx="6227064" cy="3814076"/>
          </a:xfrm>
          <a:prstGeom prst="rect">
            <a:avLst/>
          </a:prstGeom>
        </p:spPr>
      </p:pic>
    </p:spTree>
    <p:extLst>
      <p:ext uri="{BB962C8B-B14F-4D97-AF65-F5344CB8AC3E}">
        <p14:creationId xmlns:p14="http://schemas.microsoft.com/office/powerpoint/2010/main" val="162109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mirando, animal, gato, cámara&#10;&#10;&#10;&#10;Descripción generada automáticamente">
            <a:extLst>
              <a:ext uri="{FF2B5EF4-FFF2-40B4-BE49-F238E27FC236}">
                <a16:creationId xmlns:a16="http://schemas.microsoft.com/office/drawing/2014/main" id="{085CC10A-60C0-5C4C-BD00-6543B979A76E}"/>
              </a:ext>
            </a:extLst>
          </p:cNvPr>
          <p:cNvPicPr>
            <a:picLocks noChangeAspect="1"/>
          </p:cNvPicPr>
          <p:nvPr/>
        </p:nvPicPr>
        <p:blipFill rotWithShape="1">
          <a:blip r:embed="rId2">
            <a:alphaModFix amt="40000"/>
            <a:extLst/>
          </a:blip>
          <a:srcRect t="4546" b="20454"/>
          <a:stretch/>
        </p:blipFill>
        <p:spPr>
          <a:xfrm>
            <a:off x="-292090" y="10"/>
            <a:ext cx="12191980" cy="6857990"/>
          </a:xfrm>
          <a:prstGeom prst="rect">
            <a:avLst/>
          </a:prstGeom>
        </p:spPr>
      </p:pic>
      <p:sp>
        <p:nvSpPr>
          <p:cNvPr id="2" name="Título 1">
            <a:extLst>
              <a:ext uri="{FF2B5EF4-FFF2-40B4-BE49-F238E27FC236}">
                <a16:creationId xmlns:a16="http://schemas.microsoft.com/office/drawing/2014/main" id="{83D5B5B4-DA80-0A41-B1DD-AB25520C2B52}"/>
              </a:ext>
            </a:extLst>
          </p:cNvPr>
          <p:cNvSpPr>
            <a:spLocks noGrp="1"/>
          </p:cNvSpPr>
          <p:nvPr>
            <p:ph type="title"/>
          </p:nvPr>
        </p:nvSpPr>
        <p:spPr>
          <a:xfrm>
            <a:off x="2231136" y="0"/>
            <a:ext cx="7729728" cy="812800"/>
          </a:xfrm>
          <a:noFill/>
          <a:ln>
            <a:solidFill>
              <a:srgbClr val="FFFFFF"/>
            </a:solidFill>
          </a:ln>
        </p:spPr>
        <p:txBody>
          <a:bodyPr>
            <a:normAutofit/>
          </a:bodyPr>
          <a:lstStyle/>
          <a:p>
            <a:r>
              <a:rPr lang="fr-FR" i="1" dirty="0">
                <a:solidFill>
                  <a:schemeClr val="tx1"/>
                </a:solidFill>
              </a:rPr>
              <a:t>Rhinocéros</a:t>
            </a:r>
          </a:p>
        </p:txBody>
      </p:sp>
      <p:sp>
        <p:nvSpPr>
          <p:cNvPr id="3" name="Marcador de contenido 2">
            <a:extLst>
              <a:ext uri="{FF2B5EF4-FFF2-40B4-BE49-F238E27FC236}">
                <a16:creationId xmlns:a16="http://schemas.microsoft.com/office/drawing/2014/main" id="{75D547BE-DAE7-304B-986D-9004E04D7404}"/>
              </a:ext>
            </a:extLst>
          </p:cNvPr>
          <p:cNvSpPr>
            <a:spLocks noGrp="1"/>
          </p:cNvSpPr>
          <p:nvPr>
            <p:ph idx="1"/>
          </p:nvPr>
        </p:nvSpPr>
        <p:spPr>
          <a:xfrm>
            <a:off x="0" y="1219200"/>
            <a:ext cx="12039600" cy="5842000"/>
          </a:xfrm>
        </p:spPr>
        <p:txBody>
          <a:bodyPr>
            <a:normAutofit/>
          </a:bodyPr>
          <a:lstStyle/>
          <a:p>
            <a:pPr algn="just">
              <a:lnSpc>
                <a:spcPct val="90000"/>
              </a:lnSpc>
            </a:pPr>
            <a:r>
              <a:rPr lang="fr" sz="2000" dirty="0"/>
              <a:t>Dans </a:t>
            </a:r>
            <a:r>
              <a:rPr lang="fr" sz="2000" i="1" dirty="0"/>
              <a:t>Rhinocéros</a:t>
            </a:r>
            <a:r>
              <a:rPr lang="fr" sz="2000" dirty="0"/>
              <a:t> les habitants d'une ville se transforment tous petit à petit en rhinocéros. Il s’agit d’une métaphore de la montée du totalitarisme et du fascisme en particulier.</a:t>
            </a:r>
          </a:p>
          <a:p>
            <a:pPr algn="just">
              <a:lnSpc>
                <a:spcPct val="90000"/>
              </a:lnSpc>
            </a:pPr>
            <a:r>
              <a:rPr lang="fr" sz="2000" dirty="0"/>
              <a:t>Jean et Bérenger discutent à la terrasse d'un café, quand un bruit se fait de plus en plus fort. Il s'agit d'un rhinocéros qui passe en courant puis s'en va (le rhinocéros n'est pas vu par le public, seulement entendu). Tout le monde s'étonne de cet événement ("Oh ! un rhinocéros !"), sauf Bérenger qui semble ne pas s'en émouvoir. La discussion reprend, Jean conseille à Bérenger de mieux s'habiller et de se cultiver (en somme, de devenir comme lui !) pour séduire sa collègue de bureau Daisy. Puis de nouveau un bruit se fait de plus en plus fort. Il s'agit de nouveau d'un rhinocéros. Cette fois, le rhinocéros a fait une victime, un chat. La mort du chat émeut tous les présents. Les personnages entament alors une discussion vive pour savoir s'il s'agissait d'un ou deux rhinocéros, et si c'était un rhinocéros d'Asie ou d'Afrique (Acte I)</a:t>
            </a:r>
          </a:p>
          <a:p>
            <a:pPr algn="just">
              <a:lnSpc>
                <a:spcPct val="90000"/>
              </a:lnSpc>
            </a:pPr>
            <a:r>
              <a:rPr lang="fr" sz="2000" dirty="0"/>
              <a:t>Fin d</a:t>
            </a:r>
            <a:r>
              <a:rPr lang="es-ES" sz="2000" dirty="0"/>
              <a:t>e </a:t>
            </a:r>
            <a:r>
              <a:rPr lang="fr" sz="2000" dirty="0"/>
              <a:t>la pièce: Seuls Bérenger et Daisy restent dans la chambre ; ils s'avouent leur amour. Mais Daisy semble de plus en plus tentée de devenir rhinocéros ("Ce sont des Dieux"). Le couple se dispute et Daisy s'en va rejoindre les troupeaux de rhinocéros dans la rue. Monologue final de Bérenger</a:t>
            </a:r>
            <a:r>
              <a:rPr lang="fr" sz="2000"/>
              <a:t> : Il </a:t>
            </a:r>
            <a:r>
              <a:rPr lang="fr" sz="2000" dirty="0"/>
              <a:t>s'interroge sur sa propre identité. Il est le seul homme à ne pas s'être transformé en rhinocéros. Un instant, il semble vouloir devenir un rhinocéros lui aussi, avant de décider de résister : "Contre tout le monde, je me défendrai ! Je suis le dernier homme, je le resterai jusqu'au bout ! Je ne capitule pas !" </a:t>
            </a:r>
            <a:endParaRPr lang="fr-FR" sz="2000" dirty="0"/>
          </a:p>
        </p:txBody>
      </p:sp>
    </p:spTree>
    <p:extLst>
      <p:ext uri="{BB962C8B-B14F-4D97-AF65-F5344CB8AC3E}">
        <p14:creationId xmlns:p14="http://schemas.microsoft.com/office/powerpoint/2010/main" val="247210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0F6BF-7717-E84E-9F1A-020A56CDA297}"/>
              </a:ext>
            </a:extLst>
          </p:cNvPr>
          <p:cNvSpPr>
            <a:spLocks noGrp="1"/>
          </p:cNvSpPr>
          <p:nvPr>
            <p:ph type="title"/>
          </p:nvPr>
        </p:nvSpPr>
        <p:spPr>
          <a:xfrm>
            <a:off x="804672" y="978776"/>
            <a:ext cx="5925310" cy="1174991"/>
          </a:xfrm>
          <a:prstGeom prst="ellipse">
            <a:avLst/>
          </a:prstGeom>
        </p:spPr>
        <p:txBody>
          <a:bodyPr>
            <a:normAutofit/>
          </a:bodyPr>
          <a:lstStyle/>
          <a:p>
            <a:r>
              <a:rPr lang="fr-FR" sz="1700" dirty="0"/>
              <a:t>Une évolution naturelle</a:t>
            </a:r>
          </a:p>
        </p:txBody>
      </p:sp>
      <p:sp>
        <p:nvSpPr>
          <p:cNvPr id="19" name="Marcador de contenido 2">
            <a:extLst>
              <a:ext uri="{FF2B5EF4-FFF2-40B4-BE49-F238E27FC236}">
                <a16:creationId xmlns:a16="http://schemas.microsoft.com/office/drawing/2014/main" id="{BB6B0BA4-C317-BD4E-9C15-B5263E1DB261}"/>
              </a:ext>
            </a:extLst>
          </p:cNvPr>
          <p:cNvSpPr>
            <a:spLocks noGrp="1"/>
          </p:cNvSpPr>
          <p:nvPr>
            <p:ph idx="1"/>
          </p:nvPr>
        </p:nvSpPr>
        <p:spPr>
          <a:xfrm>
            <a:off x="0" y="2400301"/>
            <a:ext cx="7419372" cy="4457700"/>
          </a:xfrm>
        </p:spPr>
        <p:txBody>
          <a:bodyPr>
            <a:normAutofit/>
          </a:bodyPr>
          <a:lstStyle/>
          <a:p>
            <a:pPr>
              <a:lnSpc>
                <a:spcPct val="90000"/>
              </a:lnSpc>
            </a:pPr>
            <a:r>
              <a:rPr lang="fr-FR" sz="1600" dirty="0"/>
              <a:t>Issu de l’existentialisme, ce courant met en avant la nature angoissée de l'Homme et se concentre sur l'absurdité de sa condition, dénuée de sens. Il a pour précurseur Alfred Jarry avec sa pièce, </a:t>
            </a:r>
            <a:r>
              <a:rPr lang="fr-FR" sz="1600" i="1" dirty="0"/>
              <a:t>Ubu Roi</a:t>
            </a:r>
            <a:r>
              <a:rPr lang="fr-FR" sz="1600" dirty="0"/>
              <a:t>.</a:t>
            </a:r>
          </a:p>
          <a:p>
            <a:pPr>
              <a:lnSpc>
                <a:spcPct val="90000"/>
              </a:lnSpc>
            </a:pPr>
            <a:r>
              <a:rPr lang="fr-FR" sz="1600" dirty="0"/>
              <a:t>Défini dans </a:t>
            </a:r>
            <a:r>
              <a:rPr lang="fr-FR" sz="1600" i="1" dirty="0"/>
              <a:t>Le Mythe de Sisyphe </a:t>
            </a:r>
            <a:r>
              <a:rPr lang="fr-FR" sz="1600" dirty="0"/>
              <a:t>(1942), repris dans </a:t>
            </a:r>
            <a:r>
              <a:rPr lang="fr-FR" sz="1600" i="1" dirty="0"/>
              <a:t>L'Etranger</a:t>
            </a:r>
            <a:r>
              <a:rPr lang="fr-FR" sz="1600" dirty="0"/>
              <a:t> (1942) et</a:t>
            </a:r>
            <a:r>
              <a:rPr lang="fr-FR" sz="1600" i="1" dirty="0"/>
              <a:t> Le Malentendu</a:t>
            </a:r>
            <a:r>
              <a:rPr lang="fr-FR" sz="1600" dirty="0"/>
              <a:t> (1944),  l’absurde se précise dans</a:t>
            </a:r>
            <a:r>
              <a:rPr lang="fr-FR" sz="1600" i="1" dirty="0"/>
              <a:t> La Peste</a:t>
            </a:r>
            <a:r>
              <a:rPr lang="fr-FR" sz="1600" dirty="0"/>
              <a:t> (1947) de Camus. Selon Camus, l’homme prend conscience de l’absurde par la répétition de ses tâches quotidiennes. Face à l’impuissance de l’homme à trouver un sens à l’existence, la conscience de l’absurde chez Camus conduit à la révolte, individuelle mais collective : « Je me révolte, donc nous sommes ».</a:t>
            </a:r>
          </a:p>
          <a:p>
            <a:pPr>
              <a:lnSpc>
                <a:spcPct val="90000"/>
              </a:lnSpc>
            </a:pPr>
            <a:r>
              <a:rPr lang="fr-FR" sz="1600" dirty="0"/>
              <a:t>L’absurde est la conséquence de la confrontation de l’homme avec un monde qu'il ne comprend pas et qui ne peut donner un sens à sa vie :</a:t>
            </a:r>
            <a:r>
              <a:rPr lang="fr-FR" sz="1600" b="1" dirty="0"/>
              <a:t> </a:t>
            </a:r>
            <a:r>
              <a:rPr lang="fr-FR" sz="1600" i="1" dirty="0"/>
              <a:t>« Ce divorce entre l'homme et sa vie, l'acteur et son décor, c'est proprement le sentiment de l'absurdité. »</a:t>
            </a:r>
            <a:endParaRPr lang="fr-FR" sz="1600" dirty="0"/>
          </a:p>
          <a:p>
            <a:pPr>
              <a:lnSpc>
                <a:spcPct val="90000"/>
              </a:lnSpc>
            </a:pPr>
            <a:r>
              <a:rPr lang="fr-FR" sz="1600" dirty="0"/>
              <a:t>Après Camus, la littérature de l’absurde est majoritairement représentée par le théâtre de l’absurde.</a:t>
            </a:r>
          </a:p>
          <a:p>
            <a:pPr>
              <a:lnSpc>
                <a:spcPct val="90000"/>
              </a:lnSpc>
            </a:pPr>
            <a:r>
              <a:rPr lang="fr-FR" sz="1600" dirty="0"/>
              <a:t>Auteurs et œuvres principaux : Eugène Ionesco, </a:t>
            </a:r>
            <a:r>
              <a:rPr lang="fr-FR" sz="1600" i="1" dirty="0"/>
              <a:t>La Cantatrice chauve (</a:t>
            </a:r>
            <a:r>
              <a:rPr lang="fr-FR" sz="1600" dirty="0"/>
              <a:t>1950) ; Samuel Beckett,  </a:t>
            </a:r>
            <a:r>
              <a:rPr lang="fr-FR" sz="1600" i="1" dirty="0"/>
              <a:t>En attendant Godot (</a:t>
            </a:r>
            <a:r>
              <a:rPr lang="fr-FR" sz="1600" dirty="0"/>
              <a:t>1953) ; Arthur Adamov, </a:t>
            </a:r>
            <a:r>
              <a:rPr lang="fr-FR" sz="1600" i="1" dirty="0"/>
              <a:t>La Grande et la Petite Manœuvre</a:t>
            </a:r>
            <a:r>
              <a:rPr lang="fr-FR" sz="1600" dirty="0"/>
              <a:t> (1950) ; Jean Genet, </a:t>
            </a:r>
            <a:r>
              <a:rPr lang="fr-FR" sz="1600" i="1" dirty="0"/>
              <a:t>Les Bonnes</a:t>
            </a:r>
            <a:r>
              <a:rPr lang="fr-FR" sz="1600" dirty="0"/>
              <a:t> (1947).</a:t>
            </a:r>
          </a:p>
          <a:p>
            <a:pPr>
              <a:lnSpc>
                <a:spcPct val="90000"/>
              </a:lnSpc>
            </a:pPr>
            <a:endParaRPr lang="fr-FR" sz="1100" dirty="0"/>
          </a:p>
        </p:txBody>
      </p:sp>
      <p:pic>
        <p:nvPicPr>
          <p:cNvPr id="6" name="Imagen 5">
            <a:extLst>
              <a:ext uri="{FF2B5EF4-FFF2-40B4-BE49-F238E27FC236}">
                <a16:creationId xmlns:a16="http://schemas.microsoft.com/office/drawing/2014/main" id="{043D04E3-D44C-1440-8140-D972BAB29B4C}"/>
              </a:ext>
            </a:extLst>
          </p:cNvPr>
          <p:cNvPicPr>
            <a:picLocks noChangeAspect="1"/>
          </p:cNvPicPr>
          <p:nvPr/>
        </p:nvPicPr>
        <p:blipFill rotWithShape="1">
          <a:blip r:embed="rId2"/>
          <a:srcRect t="2446" r="1" b="1"/>
          <a:stretch/>
        </p:blipFill>
        <p:spPr>
          <a:xfrm>
            <a:off x="7534654" y="10"/>
            <a:ext cx="4657345" cy="6857990"/>
          </a:xfrm>
          <a:prstGeom prst="rect">
            <a:avLst/>
          </a:prstGeom>
        </p:spPr>
      </p:pic>
    </p:spTree>
    <p:extLst>
      <p:ext uri="{BB962C8B-B14F-4D97-AF65-F5344CB8AC3E}">
        <p14:creationId xmlns:p14="http://schemas.microsoft.com/office/powerpoint/2010/main" val="2501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11942-1A5E-A74C-BE5B-C2793EF09A7A}"/>
              </a:ext>
            </a:extLst>
          </p:cNvPr>
          <p:cNvSpPr>
            <a:spLocks noGrp="1"/>
          </p:cNvSpPr>
          <p:nvPr>
            <p:ph type="title"/>
          </p:nvPr>
        </p:nvSpPr>
        <p:spPr>
          <a:xfrm>
            <a:off x="804672" y="964692"/>
            <a:ext cx="5894832" cy="1188720"/>
          </a:xfrm>
        </p:spPr>
        <p:txBody>
          <a:bodyPr>
            <a:normAutofit/>
          </a:bodyPr>
          <a:lstStyle/>
          <a:p>
            <a:r>
              <a:rPr lang="fr-FR"/>
              <a:t>Caractéristiques du théâtre de l’absurde</a:t>
            </a:r>
            <a:endParaRPr lang="fr-FR" dirty="0"/>
          </a:p>
        </p:txBody>
      </p:sp>
      <p:sp>
        <p:nvSpPr>
          <p:cNvPr id="3" name="Marcador de contenido 2">
            <a:extLst>
              <a:ext uri="{FF2B5EF4-FFF2-40B4-BE49-F238E27FC236}">
                <a16:creationId xmlns:a16="http://schemas.microsoft.com/office/drawing/2014/main" id="{023BFA5F-798C-E744-8183-BFB3E59338B1}"/>
              </a:ext>
            </a:extLst>
          </p:cNvPr>
          <p:cNvSpPr>
            <a:spLocks noGrp="1"/>
          </p:cNvSpPr>
          <p:nvPr>
            <p:ph idx="1"/>
          </p:nvPr>
        </p:nvSpPr>
        <p:spPr>
          <a:xfrm>
            <a:off x="128588" y="2286000"/>
            <a:ext cx="6915149" cy="4406206"/>
          </a:xfrm>
        </p:spPr>
        <p:txBody>
          <a:bodyPr>
            <a:normAutofit/>
          </a:bodyPr>
          <a:lstStyle/>
          <a:p>
            <a:pPr>
              <a:lnSpc>
                <a:spcPct val="90000"/>
              </a:lnSpc>
            </a:pPr>
            <a:r>
              <a:rPr lang="fr-FR" sz="2000" dirty="0"/>
              <a:t>Philosophie existentialiste: l'individu, tout comme les personnages dans les œuvres du théâtre de l'absurde, ressent un violent sentiment d'incompréhension et/ou d'indifférence face au monde qui l’entoure.</a:t>
            </a:r>
          </a:p>
          <a:p>
            <a:pPr>
              <a:lnSpc>
                <a:spcPct val="90000"/>
              </a:lnSpc>
            </a:pPr>
            <a:r>
              <a:rPr lang="fr-FR" sz="2000" dirty="0"/>
              <a:t>Nausée, un dégoût de la vie. </a:t>
            </a:r>
          </a:p>
          <a:p>
            <a:pPr>
              <a:lnSpc>
                <a:spcPct val="90000"/>
              </a:lnSpc>
            </a:pPr>
            <a:r>
              <a:rPr lang="fr-FR" sz="2000" dirty="0"/>
              <a:t>Thèmes: le temps qui passe, la solitude, la mort, comme dans </a:t>
            </a:r>
            <a:r>
              <a:rPr lang="fr-FR" sz="2000" i="1" dirty="0"/>
              <a:t>En attendant Godot </a:t>
            </a:r>
            <a:r>
              <a:rPr lang="fr-FR" sz="2000" dirty="0"/>
              <a:t>de Samuel Beckett.</a:t>
            </a:r>
          </a:p>
          <a:p>
            <a:pPr>
              <a:lnSpc>
                <a:spcPct val="90000"/>
              </a:lnSpc>
            </a:pPr>
            <a:r>
              <a:rPr lang="fr-FR" sz="2000" dirty="0"/>
              <a:t>L'incompréhension, la perte de raison, peut générer une forme de comique, traduit par l'illogisme total des actions des personnages, comme dans </a:t>
            </a:r>
            <a:r>
              <a:rPr lang="fr-FR" sz="2000" i="1" dirty="0"/>
              <a:t>La Cantatrice chauve </a:t>
            </a:r>
            <a:r>
              <a:rPr lang="fr-FR" sz="2000" dirty="0"/>
              <a:t>d'Eugène Ionesco.</a:t>
            </a:r>
          </a:p>
          <a:p>
            <a:pPr>
              <a:lnSpc>
                <a:spcPct val="90000"/>
              </a:lnSpc>
            </a:pPr>
            <a:r>
              <a:rPr lang="fr-FR" sz="2000" dirty="0"/>
              <a:t>Refus du réalisme et des formes de théâtre traditionnelles.</a:t>
            </a:r>
            <a:br>
              <a:rPr lang="fr-FR" sz="2000" dirty="0"/>
            </a:br>
            <a:endParaRPr lang="fr-FR" sz="2000" dirty="0"/>
          </a:p>
        </p:txBody>
      </p:sp>
      <p:sp>
        <p:nvSpPr>
          <p:cNvPr id="16" name="Rectangle 9">
            <a:extLst>
              <a:ext uri="{FF2B5EF4-FFF2-40B4-BE49-F238E27FC236}">
                <a16:creationId xmlns:a16="http://schemas.microsoft.com/office/drawing/2014/main" id="{7E1A56F0-E6E0-4BBC-BD3E-AFD89D420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D8977815-C310-4AC9-8D94-E352EBC27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texto&#10;&#10;&#10;&#10;Descripción generada automáticamente">
            <a:extLst>
              <a:ext uri="{FF2B5EF4-FFF2-40B4-BE49-F238E27FC236}">
                <a16:creationId xmlns:a16="http://schemas.microsoft.com/office/drawing/2014/main" id="{7A39323D-906C-0445-A202-44E5A8CD6AEA}"/>
              </a:ext>
            </a:extLst>
          </p:cNvPr>
          <p:cNvPicPr>
            <a:picLocks noChangeAspect="1"/>
          </p:cNvPicPr>
          <p:nvPr/>
        </p:nvPicPr>
        <p:blipFill>
          <a:blip r:embed="rId2"/>
          <a:stretch>
            <a:fillRect/>
          </a:stretch>
        </p:blipFill>
        <p:spPr>
          <a:xfrm>
            <a:off x="7551298" y="1226916"/>
            <a:ext cx="3657601" cy="4502401"/>
          </a:xfrm>
          <a:prstGeom prst="rect">
            <a:avLst/>
          </a:prstGeom>
        </p:spPr>
      </p:pic>
    </p:spTree>
    <p:extLst>
      <p:ext uri="{BB962C8B-B14F-4D97-AF65-F5344CB8AC3E}">
        <p14:creationId xmlns:p14="http://schemas.microsoft.com/office/powerpoint/2010/main" val="410559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3B7CE-D2B4-4041-8BC4-64D100C7A162}"/>
              </a:ext>
            </a:extLst>
          </p:cNvPr>
          <p:cNvSpPr>
            <a:spLocks noGrp="1"/>
          </p:cNvSpPr>
          <p:nvPr>
            <p:ph type="title"/>
          </p:nvPr>
        </p:nvSpPr>
        <p:spPr>
          <a:xfrm>
            <a:off x="804672" y="357188"/>
            <a:ext cx="5925310" cy="1000125"/>
          </a:xfrm>
        </p:spPr>
        <p:txBody>
          <a:bodyPr>
            <a:normAutofit/>
          </a:bodyPr>
          <a:lstStyle/>
          <a:p>
            <a:r>
              <a:rPr lang="fr-FR" sz="2400" dirty="0"/>
              <a:t>Un théâtre iconoclaste</a:t>
            </a:r>
          </a:p>
        </p:txBody>
      </p:sp>
      <p:sp>
        <p:nvSpPr>
          <p:cNvPr id="3" name="Marcador de contenido 2">
            <a:extLst>
              <a:ext uri="{FF2B5EF4-FFF2-40B4-BE49-F238E27FC236}">
                <a16:creationId xmlns:a16="http://schemas.microsoft.com/office/drawing/2014/main" id="{C1655026-8B2D-EB46-BD4E-DE5333284D86}"/>
              </a:ext>
            </a:extLst>
          </p:cNvPr>
          <p:cNvSpPr>
            <a:spLocks noGrp="1"/>
          </p:cNvSpPr>
          <p:nvPr>
            <p:ph idx="1"/>
          </p:nvPr>
        </p:nvSpPr>
        <p:spPr>
          <a:xfrm>
            <a:off x="-1" y="1771650"/>
            <a:ext cx="7415213" cy="5086350"/>
          </a:xfrm>
        </p:spPr>
        <p:txBody>
          <a:bodyPr>
            <a:normAutofit fontScale="92500" lnSpcReduction="20000"/>
          </a:bodyPr>
          <a:lstStyle/>
          <a:p>
            <a:pPr marL="0" indent="0">
              <a:buNone/>
            </a:pPr>
            <a:r>
              <a:rPr lang="fr" dirty="0"/>
              <a:t> </a:t>
            </a:r>
          </a:p>
          <a:p>
            <a:r>
              <a:rPr lang="fr" sz="3200" dirty="0"/>
              <a:t>Rupture totale avec les genres théâtraux conventionnels, comme la comédie ou la tragédie : il crée un nouveau genre.</a:t>
            </a:r>
          </a:p>
          <a:p>
            <a:r>
              <a:rPr lang="fr" sz="3200" dirty="0"/>
              <a:t>Mélange des genres : </a:t>
            </a:r>
            <a:r>
              <a:rPr lang="fr" sz="3200" i="1" dirty="0"/>
              <a:t>Les Chaises</a:t>
            </a:r>
            <a:r>
              <a:rPr lang="fr" sz="3200" dirty="0"/>
              <a:t>, d'Eugène Ionesco: sous-titre, "farce tragique". Le comique y devient tragique, et le tragique y devient comique.</a:t>
            </a:r>
          </a:p>
          <a:p>
            <a:r>
              <a:rPr lang="fr" sz="3200" dirty="0"/>
              <a:t> Rupture avec les conventions du théâtre. Par exemple, il n'y a souvent qu'un seul acte : c'est le cas de la plupart des pièces de Beckett ou de</a:t>
            </a:r>
            <a:r>
              <a:rPr lang="fr" sz="3200" dirty="0">
                <a:solidFill>
                  <a:srgbClr val="FF0000"/>
                </a:solidFill>
              </a:rPr>
              <a:t> </a:t>
            </a:r>
            <a:r>
              <a:rPr lang="fr" sz="3200" dirty="0"/>
              <a:t>Ionesco.</a:t>
            </a:r>
          </a:p>
          <a:p>
            <a:endParaRPr lang="fr-FR" dirty="0"/>
          </a:p>
        </p:txBody>
      </p:sp>
      <p:pic>
        <p:nvPicPr>
          <p:cNvPr id="5" name="Imagen 4" descr="Imagen que contiene texto&#10;&#10;&#10;&#10;Descripción generada automáticamente">
            <a:extLst>
              <a:ext uri="{FF2B5EF4-FFF2-40B4-BE49-F238E27FC236}">
                <a16:creationId xmlns:a16="http://schemas.microsoft.com/office/drawing/2014/main" id="{67B4D2FF-5AB6-D346-9088-68B5641A41A5}"/>
              </a:ext>
            </a:extLst>
          </p:cNvPr>
          <p:cNvPicPr>
            <a:picLocks noChangeAspect="1"/>
          </p:cNvPicPr>
          <p:nvPr/>
        </p:nvPicPr>
        <p:blipFill rotWithShape="1">
          <a:blip r:embed="rId2"/>
          <a:srcRect l="5346" r="2258"/>
          <a:stretch/>
        </p:blipFill>
        <p:spPr>
          <a:xfrm>
            <a:off x="7534654" y="10"/>
            <a:ext cx="4657345" cy="6857990"/>
          </a:xfrm>
          <a:prstGeom prst="rect">
            <a:avLst/>
          </a:prstGeom>
        </p:spPr>
      </p:pic>
    </p:spTree>
    <p:extLst>
      <p:ext uri="{BB962C8B-B14F-4D97-AF65-F5344CB8AC3E}">
        <p14:creationId xmlns:p14="http://schemas.microsoft.com/office/powerpoint/2010/main" val="242987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6B179-3ED3-234C-B5FC-016BEC149AAC}"/>
              </a:ext>
            </a:extLst>
          </p:cNvPr>
          <p:cNvSpPr>
            <a:spLocks noGrp="1"/>
          </p:cNvSpPr>
          <p:nvPr>
            <p:ph type="title"/>
          </p:nvPr>
        </p:nvSpPr>
        <p:spPr>
          <a:xfrm>
            <a:off x="804672" y="145360"/>
            <a:ext cx="5925310" cy="1174991"/>
          </a:xfrm>
        </p:spPr>
        <p:txBody>
          <a:bodyPr>
            <a:normAutofit/>
          </a:bodyPr>
          <a:lstStyle/>
          <a:p>
            <a:r>
              <a:rPr lang="fr-FR" sz="2400" dirty="0"/>
              <a:t>La langue DE L’absurde</a:t>
            </a:r>
          </a:p>
        </p:txBody>
      </p:sp>
      <p:sp>
        <p:nvSpPr>
          <p:cNvPr id="3" name="Marcador de contenido 2">
            <a:extLst>
              <a:ext uri="{FF2B5EF4-FFF2-40B4-BE49-F238E27FC236}">
                <a16:creationId xmlns:a16="http://schemas.microsoft.com/office/drawing/2014/main" id="{23CFDCD5-8F9C-7742-AD46-AB401CBC4B42}"/>
              </a:ext>
            </a:extLst>
          </p:cNvPr>
          <p:cNvSpPr>
            <a:spLocks noGrp="1"/>
          </p:cNvSpPr>
          <p:nvPr>
            <p:ph idx="1"/>
          </p:nvPr>
        </p:nvSpPr>
        <p:spPr>
          <a:xfrm>
            <a:off x="0" y="1428751"/>
            <a:ext cx="7534654" cy="5429250"/>
          </a:xfrm>
        </p:spPr>
        <p:txBody>
          <a:bodyPr>
            <a:noAutofit/>
          </a:bodyPr>
          <a:lstStyle/>
          <a:p>
            <a:pPr>
              <a:lnSpc>
                <a:spcPct val="90000"/>
              </a:lnSpc>
            </a:pPr>
            <a:r>
              <a:rPr lang="fr" sz="1400" dirty="0"/>
              <a:t>Thème: l'échec total de communication entre les êtres humains, qui provoque un sentiment d'inutilité, d'incompréhension de la vie.</a:t>
            </a:r>
          </a:p>
          <a:p>
            <a:pPr>
              <a:lnSpc>
                <a:spcPct val="90000"/>
              </a:lnSpc>
            </a:pPr>
            <a:r>
              <a:rPr lang="fr" sz="1400" dirty="0"/>
              <a:t>Cela se traduit par un langage désarticulé, l'expression du non-sens, comme dans </a:t>
            </a:r>
            <a:r>
              <a:rPr lang="fr" sz="1400" i="1" dirty="0"/>
              <a:t>La Cantatrice chauve </a:t>
            </a:r>
            <a:r>
              <a:rPr lang="fr" sz="1400" dirty="0"/>
              <a:t>de Ionesco: les personnages de la pièce parlent et parlent, sans s'écouter les uns les autres, se répondent sans se répondre. La parole existe mais vide de sens.</a:t>
            </a:r>
          </a:p>
          <a:p>
            <a:pPr>
              <a:lnSpc>
                <a:spcPct val="90000"/>
              </a:lnSpc>
            </a:pPr>
            <a:r>
              <a:rPr lang="fr" sz="1400" dirty="0"/>
              <a:t>Le langage-fleuve: il perd son sens dans le trop plein de mots, comme dans</a:t>
            </a:r>
            <a:r>
              <a:rPr lang="fr" sz="1400" i="1" dirty="0"/>
              <a:t>... Oh ! Les beaux jours </a:t>
            </a:r>
            <a:r>
              <a:rPr lang="fr" sz="1400" dirty="0"/>
              <a:t>(1963) de Samuel Beckett: le personnage de Winnie, seule présente sur scène, monologue. Elle évoque sa vie et ses pensées, dans un trop-plein de paroles qui contribue à la perte de sens de son discours.</a:t>
            </a:r>
          </a:p>
          <a:p>
            <a:pPr>
              <a:lnSpc>
                <a:spcPct val="90000"/>
              </a:lnSpc>
            </a:pPr>
            <a:r>
              <a:rPr lang="fr" sz="1400" dirty="0"/>
              <a:t>Le silence, l'absence...: thématiques absurdes.</a:t>
            </a:r>
          </a:p>
          <a:p>
            <a:pPr>
              <a:lnSpc>
                <a:spcPct val="90000"/>
              </a:lnSpc>
            </a:pPr>
            <a:r>
              <a:rPr lang="fr" sz="1400" dirty="0"/>
              <a:t>Dans </a:t>
            </a:r>
            <a:r>
              <a:rPr lang="fr" sz="1400" i="1" dirty="0"/>
              <a:t>En attendant Godot </a:t>
            </a:r>
            <a:r>
              <a:rPr lang="fr" sz="1400" dirty="0"/>
              <a:t>(1952), les deux personnages principaux en attendent un troisième... Qui ne viendra jamais. L'argument principal de la pièce est donc l'absence d'un personnage, que le spectateur ne connaît pas.</a:t>
            </a:r>
          </a:p>
          <a:p>
            <a:pPr>
              <a:lnSpc>
                <a:spcPct val="90000"/>
              </a:lnSpc>
            </a:pPr>
            <a:r>
              <a:rPr lang="fr" sz="1400" i="1" dirty="0"/>
              <a:t>Les Chaises </a:t>
            </a:r>
            <a:r>
              <a:rPr lang="fr" sz="1400" dirty="0"/>
              <a:t>(1952), d'Eugène Ionesco, combine ces deux thèmes: l'absence et le silence. Les deux Vieux attendent, pendant toute la pièce l'arrivée de l'Orateur, personnage qui doit mettre en paroles leurs pensées. Quand l'Orateur arrive enfin, il ne peut parler car les deux Vieux monopolisent la parole. Après la mort des deux Vieux, l'Orateur tente de s'exprimer, mais il ne le peut pas: il est sourd et muet. Il finit par le faire par écrit.</a:t>
            </a:r>
          </a:p>
          <a:p>
            <a:pPr>
              <a:lnSpc>
                <a:spcPct val="90000"/>
              </a:lnSpc>
            </a:pPr>
            <a:r>
              <a:rPr lang="fr" sz="1400" dirty="0"/>
              <a:t>Avec ses deux </a:t>
            </a:r>
            <a:r>
              <a:rPr lang="fr" sz="1400" i="1" dirty="0"/>
              <a:t>Actes sans paroles </a:t>
            </a:r>
            <a:r>
              <a:rPr lang="fr" sz="1400" dirty="0"/>
              <a:t>(1957 et 1961), Samuel Beckett réussit la mise en scène du silence, en écrivant un texte uniquement composé de didascalies, sans aucune parole à prononcer. Le sentiment d'incompréhension de la vie par le personnage se traduit par son absence totale de parole.</a:t>
            </a:r>
          </a:p>
          <a:p>
            <a:pPr>
              <a:lnSpc>
                <a:spcPct val="90000"/>
              </a:lnSpc>
            </a:pPr>
            <a:br>
              <a:rPr lang="fr" sz="1400" dirty="0"/>
            </a:br>
            <a:endParaRPr lang="fr-FR" sz="1400" dirty="0"/>
          </a:p>
        </p:txBody>
      </p:sp>
      <p:pic>
        <p:nvPicPr>
          <p:cNvPr id="5" name="Imagen 4" descr="Imagen que contiene persona, hombre, sujetando, interior&#10;&#10;&#10;&#10;Descripción generada automáticamente">
            <a:extLst>
              <a:ext uri="{FF2B5EF4-FFF2-40B4-BE49-F238E27FC236}">
                <a16:creationId xmlns:a16="http://schemas.microsoft.com/office/drawing/2014/main" id="{0CCF5317-69F0-0443-99B6-52C2BF8423F1}"/>
              </a:ext>
            </a:extLst>
          </p:cNvPr>
          <p:cNvPicPr>
            <a:picLocks noChangeAspect="1"/>
          </p:cNvPicPr>
          <p:nvPr/>
        </p:nvPicPr>
        <p:blipFill rotWithShape="1">
          <a:blip r:embed="rId2"/>
          <a:srcRect l="10793" r="38274"/>
          <a:stretch/>
        </p:blipFill>
        <p:spPr>
          <a:xfrm>
            <a:off x="7534654" y="10"/>
            <a:ext cx="4657345" cy="6857990"/>
          </a:xfrm>
          <a:prstGeom prst="rect">
            <a:avLst/>
          </a:prstGeom>
        </p:spPr>
      </p:pic>
    </p:spTree>
    <p:extLst>
      <p:ext uri="{BB962C8B-B14F-4D97-AF65-F5344CB8AC3E}">
        <p14:creationId xmlns:p14="http://schemas.microsoft.com/office/powerpoint/2010/main" val="154904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A33D3-E9EF-AA44-81D0-F87AACDFAA10}"/>
              </a:ext>
            </a:extLst>
          </p:cNvPr>
          <p:cNvSpPr>
            <a:spLocks noGrp="1"/>
          </p:cNvSpPr>
          <p:nvPr>
            <p:ph type="title"/>
          </p:nvPr>
        </p:nvSpPr>
        <p:spPr>
          <a:xfrm>
            <a:off x="804672" y="228601"/>
            <a:ext cx="5925310" cy="871538"/>
          </a:xfrm>
        </p:spPr>
        <p:txBody>
          <a:bodyPr>
            <a:normAutofit fontScale="90000"/>
          </a:bodyPr>
          <a:lstStyle/>
          <a:p>
            <a:r>
              <a:rPr lang="fr-FR" sz="2400" dirty="0"/>
              <a:t>Jeu de l’acteur et mise en scène DE L’absurde</a:t>
            </a:r>
          </a:p>
        </p:txBody>
      </p:sp>
      <p:sp>
        <p:nvSpPr>
          <p:cNvPr id="3" name="Marcador de contenido 2">
            <a:extLst>
              <a:ext uri="{FF2B5EF4-FFF2-40B4-BE49-F238E27FC236}">
                <a16:creationId xmlns:a16="http://schemas.microsoft.com/office/drawing/2014/main" id="{5C40FCA0-9A86-274E-97E9-EF42FA321E49}"/>
              </a:ext>
            </a:extLst>
          </p:cNvPr>
          <p:cNvSpPr>
            <a:spLocks noGrp="1"/>
          </p:cNvSpPr>
          <p:nvPr>
            <p:ph idx="1"/>
          </p:nvPr>
        </p:nvSpPr>
        <p:spPr>
          <a:xfrm>
            <a:off x="1" y="1714500"/>
            <a:ext cx="7534654" cy="5143490"/>
          </a:xfrm>
        </p:spPr>
        <p:txBody>
          <a:bodyPr>
            <a:normAutofit fontScale="92500" lnSpcReduction="20000"/>
          </a:bodyPr>
          <a:lstStyle/>
          <a:p>
            <a:pPr>
              <a:lnSpc>
                <a:spcPct val="90000"/>
              </a:lnSpc>
            </a:pPr>
            <a:r>
              <a:rPr lang="fr" sz="2000" dirty="0"/>
              <a:t>Un théâtre silencieux ne peut se passer du jeu de l'acteur ou de la mise en scène.</a:t>
            </a:r>
          </a:p>
          <a:p>
            <a:pPr>
              <a:lnSpc>
                <a:spcPct val="90000"/>
              </a:lnSpc>
            </a:pPr>
            <a:r>
              <a:rPr lang="fr-FR" sz="2000" dirty="0"/>
              <a:t>L’importance du jeu de l’acteur:</a:t>
            </a:r>
          </a:p>
          <a:p>
            <a:pPr>
              <a:lnSpc>
                <a:spcPct val="90000"/>
              </a:lnSpc>
            </a:pPr>
            <a:r>
              <a:rPr lang="fr" sz="2000" dirty="0"/>
              <a:t>Dans les </a:t>
            </a:r>
            <a:r>
              <a:rPr lang="fr" sz="2000" i="1" dirty="0"/>
              <a:t>Actes sans paroles</a:t>
            </a:r>
            <a:r>
              <a:rPr lang="fr" sz="2000" dirty="0"/>
              <a:t>, aucun mot n'est prononcé : la compréhension entière de la pièce par le spectateur dépend du jeu du comédien.</a:t>
            </a:r>
          </a:p>
          <a:p>
            <a:pPr>
              <a:lnSpc>
                <a:spcPct val="90000"/>
              </a:lnSpc>
            </a:pPr>
            <a:r>
              <a:rPr lang="fr" sz="2000" dirty="0"/>
              <a:t>L'importance de la mise en scène:</a:t>
            </a:r>
          </a:p>
          <a:p>
            <a:pPr>
              <a:lnSpc>
                <a:spcPct val="90000"/>
              </a:lnSpc>
            </a:pPr>
            <a:r>
              <a:rPr lang="fr" sz="2000" dirty="0"/>
              <a:t>L'absurdité repose entièrement sur la mise en scène, dans des pièces comme </a:t>
            </a:r>
            <a:r>
              <a:rPr lang="fr" sz="2000" i="1" dirty="0"/>
              <a:t>Les Chaises </a:t>
            </a:r>
            <a:r>
              <a:rPr lang="fr" sz="2000" dirty="0"/>
              <a:t>d'Eugène Ionesco: Dans cette pièce, les deux protagonistes, les Vieux, reçoivent la visite d'invités invisibles, qu'ils font asseoir, à chaque fois, sur des chaises. Les chaises vides, qui s'accumulent au fur et à mesure de l'arrivée des invités, envahissent littéralement la scène séparant les deux personnages, ajoutant à leur angoisse. Ici, le décor (les chaises)  est si important qu'il donne son titre à la pièce. La chaise vide représente la vacuité de l'existence et l'angoisse existentielle de l'homme.</a:t>
            </a:r>
          </a:p>
          <a:p>
            <a:pPr>
              <a:lnSpc>
                <a:spcPct val="90000"/>
              </a:lnSpc>
            </a:pPr>
            <a:r>
              <a:rPr lang="fr" sz="2000" i="1" dirty="0"/>
              <a:t>La mise en scène de Oh les beaux jours </a:t>
            </a:r>
            <a:r>
              <a:rPr lang="fr" sz="2000" dirty="0"/>
              <a:t>de Samuel Beckett exprime l'angoisse existentielle de l'homme : plus Winnie parle, plus le sable monte autour d'elle ; à la fin de la pièce, sa tête dépasse à peine du tas de sable.</a:t>
            </a:r>
          </a:p>
          <a:p>
            <a:pPr marL="0" indent="0">
              <a:lnSpc>
                <a:spcPct val="90000"/>
              </a:lnSpc>
              <a:buNone/>
            </a:pPr>
            <a:endParaRPr lang="fr-FR" sz="1100" dirty="0"/>
          </a:p>
        </p:txBody>
      </p:sp>
      <p:pic>
        <p:nvPicPr>
          <p:cNvPr id="5" name="Imagen 4" descr="Imagen que contiene suelo, interior, gato, pared&#10;&#10;&#10;&#10;Descripción generada automáticamente">
            <a:extLst>
              <a:ext uri="{FF2B5EF4-FFF2-40B4-BE49-F238E27FC236}">
                <a16:creationId xmlns:a16="http://schemas.microsoft.com/office/drawing/2014/main" id="{D78D0A40-6281-C347-ADC7-928FAC7C3A9B}"/>
              </a:ext>
            </a:extLst>
          </p:cNvPr>
          <p:cNvPicPr>
            <a:picLocks noChangeAspect="1"/>
          </p:cNvPicPr>
          <p:nvPr/>
        </p:nvPicPr>
        <p:blipFill rotWithShape="1">
          <a:blip r:embed="rId2"/>
          <a:srcRect l="49367" r="13961"/>
          <a:stretch/>
        </p:blipFill>
        <p:spPr>
          <a:xfrm>
            <a:off x="7534654" y="10"/>
            <a:ext cx="4657345" cy="6857990"/>
          </a:xfrm>
          <a:prstGeom prst="rect">
            <a:avLst/>
          </a:prstGeom>
        </p:spPr>
      </p:pic>
    </p:spTree>
    <p:extLst>
      <p:ext uri="{BB962C8B-B14F-4D97-AF65-F5344CB8AC3E}">
        <p14:creationId xmlns:p14="http://schemas.microsoft.com/office/powerpoint/2010/main" val="176992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6743BB-1DEF-B947-8856-D2493BFD8181}"/>
              </a:ext>
            </a:extLst>
          </p:cNvPr>
          <p:cNvSpPr>
            <a:spLocks noGrp="1"/>
          </p:cNvSpPr>
          <p:nvPr>
            <p:ph type="title"/>
          </p:nvPr>
        </p:nvSpPr>
        <p:spPr>
          <a:xfrm>
            <a:off x="5445496" y="1"/>
            <a:ext cx="5925310" cy="1026942"/>
          </a:xfrm>
        </p:spPr>
        <p:txBody>
          <a:bodyPr>
            <a:normAutofit/>
          </a:bodyPr>
          <a:lstStyle/>
          <a:p>
            <a:r>
              <a:rPr lang="fr-FR" sz="2400" dirty="0"/>
              <a:t>Jean Genet</a:t>
            </a:r>
            <a:br>
              <a:rPr lang="fr-FR" sz="2400" dirty="0"/>
            </a:br>
            <a:r>
              <a:rPr lang="fr-FR" sz="2400" dirty="0"/>
              <a:t>(1910-1986)</a:t>
            </a:r>
          </a:p>
        </p:txBody>
      </p:sp>
      <p:pic>
        <p:nvPicPr>
          <p:cNvPr id="5" name="Imagen 4" descr="Imagen que contiene persona, exterior, edificio, hombre&#10;&#10;&#10;&#10;Descripción generada automáticamente">
            <a:extLst>
              <a:ext uri="{FF2B5EF4-FFF2-40B4-BE49-F238E27FC236}">
                <a16:creationId xmlns:a16="http://schemas.microsoft.com/office/drawing/2014/main" id="{1B692681-910E-6C42-B096-B4F8A545C2D0}"/>
              </a:ext>
            </a:extLst>
          </p:cNvPr>
          <p:cNvPicPr>
            <a:picLocks noChangeAspect="1"/>
          </p:cNvPicPr>
          <p:nvPr/>
        </p:nvPicPr>
        <p:blipFill rotWithShape="1">
          <a:blip r:embed="rId2"/>
          <a:srcRect l="6006"/>
          <a:stretch/>
        </p:blipFill>
        <p:spPr>
          <a:xfrm>
            <a:off x="20" y="10"/>
            <a:ext cx="4657325" cy="6857990"/>
          </a:xfrm>
          <a:prstGeom prst="rect">
            <a:avLst/>
          </a:prstGeom>
        </p:spPr>
      </p:pic>
      <p:sp>
        <p:nvSpPr>
          <p:cNvPr id="3" name="Marcador de contenido 2">
            <a:extLst>
              <a:ext uri="{FF2B5EF4-FFF2-40B4-BE49-F238E27FC236}">
                <a16:creationId xmlns:a16="http://schemas.microsoft.com/office/drawing/2014/main" id="{46362D8F-4FEC-C045-9D2D-C316B90C7EDE}"/>
              </a:ext>
            </a:extLst>
          </p:cNvPr>
          <p:cNvSpPr>
            <a:spLocks noGrp="1"/>
          </p:cNvSpPr>
          <p:nvPr>
            <p:ph idx="1"/>
          </p:nvPr>
        </p:nvSpPr>
        <p:spPr>
          <a:xfrm>
            <a:off x="4657345" y="1026943"/>
            <a:ext cx="7534635" cy="5831047"/>
          </a:xfrm>
        </p:spPr>
        <p:txBody>
          <a:bodyPr>
            <a:noAutofit/>
          </a:bodyPr>
          <a:lstStyle/>
          <a:p>
            <a:pPr>
              <a:lnSpc>
                <a:spcPct val="90000"/>
              </a:lnSpc>
            </a:pPr>
            <a:r>
              <a:rPr lang="fr" dirty="0"/>
              <a:t>Enfant adoptif, il est envoyé en maison de redressement. À l'âge de 18 ans, il s'engage dans la Légion. Il déserte l'armée en 1938 pour rentrer à Paris où il vit de petits vols quand il n’est pas en prison. Autodidacte,  il écrit ses premières poésies (</a:t>
            </a:r>
            <a:r>
              <a:rPr lang="fr" i="1" dirty="0"/>
              <a:t>Condamné à mort</a:t>
            </a:r>
            <a:r>
              <a:rPr lang="fr" dirty="0"/>
              <a:t>, 1942) et s’initie à l’écriture romanesque.</a:t>
            </a:r>
          </a:p>
          <a:p>
            <a:pPr>
              <a:lnSpc>
                <a:spcPct val="90000"/>
              </a:lnSpc>
            </a:pPr>
            <a:r>
              <a:rPr lang="fr" dirty="0"/>
              <a:t>Ses premiers romans paraissent mais sont considérés pornographiques et sont censurés, même s’ils vont circuler sous le manteau. </a:t>
            </a:r>
            <a:r>
              <a:rPr lang="fr" i="1" dirty="0"/>
              <a:t>Le Journal du voleur </a:t>
            </a:r>
            <a:r>
              <a:rPr lang="fr" dirty="0"/>
              <a:t>décrit ses errances adolescentes hors de France. </a:t>
            </a:r>
            <a:r>
              <a:rPr lang="fr" i="1" dirty="0"/>
              <a:t>Le Miracle de la rose </a:t>
            </a:r>
            <a:r>
              <a:rPr lang="fr" dirty="0"/>
              <a:t>met en parallèle ses années de prison et sa fascination pour un assassin avec son temps passé à la colonie  pénitentiaire de Mettray.  </a:t>
            </a:r>
            <a:r>
              <a:rPr lang="fr" i="1" dirty="0"/>
              <a:t>Notre-Dame-des-Fleurs</a:t>
            </a:r>
            <a:r>
              <a:rPr lang="fr" dirty="0"/>
              <a:t> évoque l'enfance et les créatures ambiguës de la nuit homosexuelle parisienne du Paris d'avant-guerre. C’est un des premiers romans français à mettre en scène les aventures d'un travesti.</a:t>
            </a:r>
          </a:p>
          <a:p>
            <a:pPr>
              <a:lnSpc>
                <a:spcPct val="90000"/>
              </a:lnSpc>
            </a:pPr>
            <a:r>
              <a:rPr lang="fr" dirty="0"/>
              <a:t>Loué par Cocteau et par Sartre, Genet fréquente les milieux artistiques parisiens et devient dramaturge: </a:t>
            </a:r>
            <a:r>
              <a:rPr lang="fr" i="1" dirty="0"/>
              <a:t>Les Bonnes (</a:t>
            </a:r>
            <a:r>
              <a:rPr lang="fr" dirty="0"/>
              <a:t>1947), </a:t>
            </a:r>
            <a:r>
              <a:rPr lang="fr" i="1" dirty="0"/>
              <a:t>Le Balcon </a:t>
            </a:r>
            <a:r>
              <a:rPr lang="fr" dirty="0"/>
              <a:t>(1956) et </a:t>
            </a:r>
            <a:r>
              <a:rPr lang="fr" i="1" dirty="0"/>
              <a:t>Les Nègres </a:t>
            </a:r>
            <a:r>
              <a:rPr lang="fr" dirty="0"/>
              <a:t>(1958). Il commence un journal, </a:t>
            </a:r>
            <a:r>
              <a:rPr lang="fr" i="1" dirty="0"/>
              <a:t>Le Captif amoureux</a:t>
            </a:r>
            <a:r>
              <a:rPr lang="fr" dirty="0"/>
              <a:t>, publié en 1986 peu après sa mort.</a:t>
            </a:r>
          </a:p>
          <a:p>
            <a:pPr>
              <a:lnSpc>
                <a:spcPct val="90000"/>
              </a:lnSpc>
            </a:pPr>
            <a:r>
              <a:rPr lang="fr" dirty="0"/>
              <a:t>Marginal, et homosexuel, Il met en scène des histoires de parias avec un langage cru, des thèmes provocateurs et des personnages pervers. </a:t>
            </a:r>
            <a:endParaRPr lang="fr-FR" dirty="0"/>
          </a:p>
        </p:txBody>
      </p:sp>
    </p:spTree>
    <p:extLst>
      <p:ext uri="{BB962C8B-B14F-4D97-AF65-F5344CB8AC3E}">
        <p14:creationId xmlns:p14="http://schemas.microsoft.com/office/powerpoint/2010/main" val="60440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81491-1F55-4943-92EC-BAA1A245A65D}"/>
              </a:ext>
            </a:extLst>
          </p:cNvPr>
          <p:cNvSpPr>
            <a:spLocks noGrp="1"/>
          </p:cNvSpPr>
          <p:nvPr>
            <p:ph type="title"/>
          </p:nvPr>
        </p:nvSpPr>
        <p:spPr>
          <a:xfrm>
            <a:off x="474562" y="0"/>
            <a:ext cx="6643868" cy="1477107"/>
          </a:xfrm>
        </p:spPr>
        <p:txBody>
          <a:bodyPr>
            <a:normAutofit/>
          </a:bodyPr>
          <a:lstStyle/>
          <a:p>
            <a:r>
              <a:rPr lang="fr-FR" sz="2400" i="1" dirty="0"/>
              <a:t>Les bonnes</a:t>
            </a:r>
          </a:p>
        </p:txBody>
      </p:sp>
      <p:sp>
        <p:nvSpPr>
          <p:cNvPr id="3" name="Marcador de contenido 2">
            <a:extLst>
              <a:ext uri="{FF2B5EF4-FFF2-40B4-BE49-F238E27FC236}">
                <a16:creationId xmlns:a16="http://schemas.microsoft.com/office/drawing/2014/main" id="{3F0A77BF-8069-0440-A75F-18F30154547F}"/>
              </a:ext>
            </a:extLst>
          </p:cNvPr>
          <p:cNvSpPr>
            <a:spLocks noGrp="1"/>
          </p:cNvSpPr>
          <p:nvPr>
            <p:ph idx="1"/>
          </p:nvPr>
        </p:nvSpPr>
        <p:spPr>
          <a:xfrm>
            <a:off x="0" y="1477108"/>
            <a:ext cx="7534654" cy="5380892"/>
          </a:xfrm>
        </p:spPr>
        <p:txBody>
          <a:bodyPr>
            <a:normAutofit lnSpcReduction="10000"/>
          </a:bodyPr>
          <a:lstStyle/>
          <a:p>
            <a:pPr algn="just">
              <a:lnSpc>
                <a:spcPct val="90000"/>
              </a:lnSpc>
            </a:pPr>
            <a:endParaRPr lang="fr" sz="2400" dirty="0"/>
          </a:p>
          <a:p>
            <a:pPr algn="just">
              <a:lnSpc>
                <a:spcPct val="90000"/>
              </a:lnSpc>
            </a:pPr>
            <a:r>
              <a:rPr lang="fr" sz="2400" dirty="0"/>
              <a:t>Genet s’est inspiré d’un fait divers qu’il lit à son retour du Maroc, dans le journal </a:t>
            </a:r>
            <a:r>
              <a:rPr lang="fr" sz="2400" i="1" dirty="0"/>
              <a:t>Détective</a:t>
            </a:r>
            <a:r>
              <a:rPr lang="fr" sz="2400" dirty="0"/>
              <a:t>, le 2 février 1933 : </a:t>
            </a:r>
            <a:r>
              <a:rPr lang="fr-FR" sz="2400" dirty="0"/>
              <a:t>celui des sœurs Papin qui ont assassiné leur patronne, Mme </a:t>
            </a:r>
            <a:r>
              <a:rPr lang="fr-FR" sz="2400" dirty="0" err="1"/>
              <a:t>Lancelin</a:t>
            </a:r>
            <a:r>
              <a:rPr lang="fr-FR" sz="2400" dirty="0"/>
              <a:t>, et sa fille, à qui elles ont enlevé les yeux.</a:t>
            </a:r>
          </a:p>
          <a:p>
            <a:pPr marL="0" indent="0" algn="just">
              <a:lnSpc>
                <a:spcPct val="90000"/>
              </a:lnSpc>
              <a:buNone/>
            </a:pPr>
            <a:endParaRPr lang="fr-FR" sz="2400" dirty="0"/>
          </a:p>
          <a:p>
            <a:pPr algn="just">
              <a:lnSpc>
                <a:spcPct val="90000"/>
              </a:lnSpc>
            </a:pPr>
            <a:r>
              <a:rPr lang="fr" sz="2400" dirty="0"/>
              <a:t>Le 19 avril 1947, au théâtre de l’Athénée, </a:t>
            </a:r>
            <a:r>
              <a:rPr lang="fr" sz="2400" i="1" dirty="0"/>
              <a:t>Les Bonnes</a:t>
            </a:r>
            <a:r>
              <a:rPr lang="fr" sz="2400" dirty="0"/>
              <a:t> est créé en lever de rideau d’une pièce de Giraudoux, </a:t>
            </a:r>
            <a:r>
              <a:rPr lang="fr" sz="2400" i="1" dirty="0"/>
              <a:t>L’Apollon de </a:t>
            </a:r>
            <a:r>
              <a:rPr lang="fr" sz="2400" i="1" dirty="0" err="1"/>
              <a:t>Marsac</a:t>
            </a:r>
            <a:r>
              <a:rPr lang="fr" sz="2400" dirty="0"/>
              <a:t>. Le public bourgeois, venu pour Giraudoux, reste muet devant </a:t>
            </a:r>
            <a:r>
              <a:rPr lang="fr" sz="2400" i="1" dirty="0"/>
              <a:t>Les Bonnes</a:t>
            </a:r>
            <a:r>
              <a:rPr lang="fr" sz="2400" dirty="0"/>
              <a:t>. « Lors de la générale, rapporte une des interprètes, il n’y a pas eu d’applaudissements », mais un « silence total […] C’était l’horreur ». Son vœu d’« établir une espèce de malaise dans la salle » a parfaitement réussi. </a:t>
            </a:r>
          </a:p>
          <a:p>
            <a:pPr algn="just">
              <a:lnSpc>
                <a:spcPct val="90000"/>
              </a:lnSpc>
            </a:pPr>
            <a:r>
              <a:rPr lang="fr-FR" sz="2400" dirty="0">
                <a:hlinkClick r:id="rId2"/>
              </a:rPr>
              <a:t>https://www.youtube.com/watch?v=au4ZHJJMRcw</a:t>
            </a:r>
            <a:endParaRPr lang="fr-FR" sz="2400" dirty="0"/>
          </a:p>
          <a:p>
            <a:pPr algn="just">
              <a:lnSpc>
                <a:spcPct val="90000"/>
              </a:lnSpc>
            </a:pPr>
            <a:endParaRPr lang="fr-FR" sz="2400" dirty="0"/>
          </a:p>
          <a:p>
            <a:pPr>
              <a:lnSpc>
                <a:spcPct val="90000"/>
              </a:lnSpc>
            </a:pPr>
            <a:endParaRPr lang="fr-FR" dirty="0"/>
          </a:p>
        </p:txBody>
      </p:sp>
      <p:pic>
        <p:nvPicPr>
          <p:cNvPr id="5" name="Imagen 4" descr="Imagen que contiene ropa&#10;&#10;&#10;&#10;Descripción generada automáticamente">
            <a:extLst>
              <a:ext uri="{FF2B5EF4-FFF2-40B4-BE49-F238E27FC236}">
                <a16:creationId xmlns:a16="http://schemas.microsoft.com/office/drawing/2014/main" id="{91666034-1AA1-FD4F-BC3E-113B3EA687AF}"/>
              </a:ext>
            </a:extLst>
          </p:cNvPr>
          <p:cNvPicPr>
            <a:picLocks noChangeAspect="1"/>
          </p:cNvPicPr>
          <p:nvPr/>
        </p:nvPicPr>
        <p:blipFill rotWithShape="1">
          <a:blip r:embed="rId3"/>
          <a:srcRect t="1959" b="8586"/>
          <a:stretch/>
        </p:blipFill>
        <p:spPr>
          <a:xfrm>
            <a:off x="7534654" y="10"/>
            <a:ext cx="4657345" cy="6857990"/>
          </a:xfrm>
          <a:prstGeom prst="rect">
            <a:avLst/>
          </a:prstGeom>
        </p:spPr>
      </p:pic>
    </p:spTree>
    <p:extLst>
      <p:ext uri="{BB962C8B-B14F-4D97-AF65-F5344CB8AC3E}">
        <p14:creationId xmlns:p14="http://schemas.microsoft.com/office/powerpoint/2010/main" val="180068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suelo, interior, pared, sala&#10;&#10;&#10;&#10;Descripción generada automáticamente">
            <a:extLst>
              <a:ext uri="{FF2B5EF4-FFF2-40B4-BE49-F238E27FC236}">
                <a16:creationId xmlns:a16="http://schemas.microsoft.com/office/drawing/2014/main" id="{B957EF56-0299-D94F-AD78-3EDAA0EA474A}"/>
              </a:ext>
            </a:extLst>
          </p:cNvPr>
          <p:cNvPicPr>
            <a:picLocks noChangeAspect="1"/>
          </p:cNvPicPr>
          <p:nvPr/>
        </p:nvPicPr>
        <p:blipFill rotWithShape="1">
          <a:blip r:embed="rId2">
            <a:alphaModFix amt="40000"/>
            <a:extLst/>
          </a:blip>
          <a:src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02B0F8A-8232-5B4A-A5B3-014934867615}"/>
              </a:ext>
            </a:extLst>
          </p:cNvPr>
          <p:cNvSpPr>
            <a:spLocks noGrp="1"/>
          </p:cNvSpPr>
          <p:nvPr>
            <p:ph type="title"/>
          </p:nvPr>
        </p:nvSpPr>
        <p:spPr>
          <a:xfrm>
            <a:off x="2231136" y="0"/>
            <a:ext cx="7729728" cy="900332"/>
          </a:xfrm>
          <a:noFill/>
          <a:ln>
            <a:solidFill>
              <a:srgbClr val="FFFFFF"/>
            </a:solidFill>
          </a:ln>
        </p:spPr>
        <p:txBody>
          <a:bodyPr>
            <a:normAutofit/>
          </a:bodyPr>
          <a:lstStyle/>
          <a:p>
            <a:r>
              <a:rPr lang="fr-FR" i="1" dirty="0">
                <a:solidFill>
                  <a:schemeClr val="tx1"/>
                </a:solidFill>
              </a:rPr>
              <a:t>Les bonnes</a:t>
            </a:r>
          </a:p>
        </p:txBody>
      </p:sp>
      <p:sp>
        <p:nvSpPr>
          <p:cNvPr id="3" name="Marcador de contenido 2">
            <a:extLst>
              <a:ext uri="{FF2B5EF4-FFF2-40B4-BE49-F238E27FC236}">
                <a16:creationId xmlns:a16="http://schemas.microsoft.com/office/drawing/2014/main" id="{6B140548-236B-D743-A315-7516F1CCAED5}"/>
              </a:ext>
            </a:extLst>
          </p:cNvPr>
          <p:cNvSpPr>
            <a:spLocks noGrp="1"/>
          </p:cNvSpPr>
          <p:nvPr>
            <p:ph idx="1"/>
          </p:nvPr>
        </p:nvSpPr>
        <p:spPr>
          <a:xfrm>
            <a:off x="0" y="1308296"/>
            <a:ext cx="12192000" cy="5549704"/>
          </a:xfrm>
        </p:spPr>
        <p:txBody>
          <a:bodyPr>
            <a:normAutofit fontScale="92500" lnSpcReduction="20000"/>
          </a:bodyPr>
          <a:lstStyle/>
          <a:p>
            <a:pPr>
              <a:lnSpc>
                <a:spcPct val="90000"/>
              </a:lnSpc>
            </a:pPr>
            <a:br>
              <a:rPr lang="fr" sz="700" dirty="0"/>
            </a:br>
            <a:r>
              <a:rPr lang="fr" dirty="0"/>
              <a:t>Personnages: les bonnes (Solange, l’aînée, et Claire, la cadette), Madame, Monsieur</a:t>
            </a:r>
          </a:p>
          <a:p>
            <a:pPr>
              <a:lnSpc>
                <a:spcPct val="90000"/>
              </a:lnSpc>
            </a:pPr>
            <a:r>
              <a:rPr lang="fr" i="1" dirty="0"/>
              <a:t>Les bonnes sont seules. Elles ont changé de rôle: </a:t>
            </a:r>
            <a:r>
              <a:rPr lang="fr" dirty="0"/>
              <a:t>Claire joue Madame. Solange joue le rôle de Claire et/ou de Solange. </a:t>
            </a:r>
          </a:p>
          <a:p>
            <a:pPr>
              <a:lnSpc>
                <a:spcPct val="90000"/>
              </a:lnSpc>
            </a:pPr>
            <a:r>
              <a:rPr lang="fr" dirty="0"/>
              <a:t>Madame (Claire) se croît accusée par ses domestiques d'avoir provoqué l'emprisonnement de Monsieur; elle s'en défend. Elle est très agressive et s'en prend tour à tour à l'une ou l'autre. Solange éclate: "J'en ai assez d'être un objet de dégoût. Moi aussi je vous hais". Claire (Solange) devient agressive aussi. C'est la "révolte des bonnes". La maîtresse est accusée de convoiter Mario le laitier, qui plaît à Claire. Solange est sur le point d'étrangler sa maîtresse (Claire), lorsque le réveil sonne (annonçant l'arrivée imminente de Madame). </a:t>
            </a:r>
          </a:p>
          <a:p>
            <a:pPr>
              <a:lnSpc>
                <a:spcPct val="90000"/>
              </a:lnSpc>
            </a:pPr>
            <a:r>
              <a:rPr lang="fr" dirty="0"/>
              <a:t>Toutes deux retrouvent leur rôle de bonne. Elles remettent tout en place avant l'arrivée de Madame. On apprend que c'est Claire qui a rédigé la lettre qui a provoqué l'arrestation de Monsieur. Solange espère la mort de sa maîtresse pour hériter. Les </a:t>
            </a:r>
            <a:r>
              <a:rPr lang="es-ES" dirty="0" err="1"/>
              <a:t>sœurs</a:t>
            </a:r>
            <a:r>
              <a:rPr lang="fr" dirty="0"/>
              <a:t> se disputent : Claire accuse Solange d'aimer Monsieur. Solange reconnaît qu'elle a voulu étrangler Madame, mais qu'elle n'est pas allée jusqu'au bout. </a:t>
            </a:r>
          </a:p>
          <a:p>
            <a:pPr>
              <a:lnSpc>
                <a:spcPct val="90000"/>
              </a:lnSpc>
            </a:pPr>
            <a:r>
              <a:rPr lang="fr" dirty="0"/>
              <a:t>Le téléphone sonne : il s'agit de Monsieur. Il apprend à Claire qui a décroché que le juge le laisse en liberté provisoire. Elles ont peur d'être découvertes : l'une pour avoir envoyé Monsieur en prison, l'autre pour avoir tenté d'étrangler Madame. </a:t>
            </a:r>
          </a:p>
          <a:p>
            <a:pPr>
              <a:lnSpc>
                <a:spcPct val="90000"/>
              </a:lnSpc>
            </a:pPr>
            <a:r>
              <a:rPr lang="fr" dirty="0"/>
              <a:t>Claire décide de tuer leur maîtresse en plaçant du gardénal dans sa tisane de tilleul. Solange quitte la scène, Madame entre. Elle affirme qu’elle aime Monsieur, et qu’elle sera à ses côtés, même si c’est un voleur. Elle affirme l'affection qu'elle porte aux bonnes et confirme qu'elles seront ses héritières. Solange apporte le tilleul mais Madame ne le boit pas. Elle se rend compte que le récepteur du téléphone n‘est pas exactement à la même place et les bonnes sont obligées de dire que Monsieur a appelé et qu'il l'attend au "Bilboquet". Madame sort. </a:t>
            </a:r>
          </a:p>
          <a:p>
            <a:pPr>
              <a:lnSpc>
                <a:spcPct val="90000"/>
              </a:lnSpc>
            </a:pPr>
            <a:r>
              <a:rPr lang="fr" dirty="0"/>
              <a:t>Solange reproche à Claire de ne pas avoir fait boire la tisane à Madame. Toutes deux paniquent, certaines qu'elles vont être découvertes. </a:t>
            </a:r>
          </a:p>
          <a:p>
            <a:pPr>
              <a:lnSpc>
                <a:spcPct val="90000"/>
              </a:lnSpc>
            </a:pPr>
            <a:r>
              <a:rPr lang="fr" dirty="0"/>
              <a:t>(</a:t>
            </a:r>
            <a:r>
              <a:rPr lang="fr" i="1" dirty="0"/>
              <a:t>Claire reprend le rôle de Madame, Solange joue tour à tour l'une ou l'autre des deux bonnes)</a:t>
            </a:r>
            <a:endParaRPr lang="fr" dirty="0"/>
          </a:p>
          <a:p>
            <a:pPr>
              <a:lnSpc>
                <a:spcPct val="90000"/>
              </a:lnSpc>
            </a:pPr>
            <a:r>
              <a:rPr lang="fr" dirty="0"/>
              <a:t>Madame-Claire tient des propos très violents sur les domestiques. Solange se dirige vers elle. Claire et Madame semblent se confondre, elles prennent peur face à cette femme qui veut les tuer. Claire demande à Solange de lui verser une tasse de tilleul mais cette dernière refuse. Finalement, elle se laisse convaincre et sert la tisane à sa </a:t>
            </a:r>
            <a:r>
              <a:rPr lang="es-ES" dirty="0" err="1"/>
              <a:t>sœur</a:t>
            </a:r>
            <a:r>
              <a:rPr lang="fr" dirty="0"/>
              <a:t>. </a:t>
            </a:r>
          </a:p>
          <a:p>
            <a:pPr>
              <a:lnSpc>
                <a:spcPct val="90000"/>
              </a:lnSpc>
            </a:pPr>
            <a:r>
              <a:rPr lang="fr" dirty="0"/>
              <a:t>Claire est allée jusqu'au bout : elle a joué le rôle de Madame jusqu'à la mort.</a:t>
            </a:r>
          </a:p>
          <a:p>
            <a:pPr>
              <a:lnSpc>
                <a:spcPct val="90000"/>
              </a:lnSpc>
            </a:pPr>
            <a:endParaRPr lang="fr" sz="700" dirty="0"/>
          </a:p>
          <a:p>
            <a:pPr>
              <a:lnSpc>
                <a:spcPct val="90000"/>
              </a:lnSpc>
            </a:pPr>
            <a:endParaRPr lang="fr" sz="700" dirty="0"/>
          </a:p>
          <a:p>
            <a:pPr>
              <a:lnSpc>
                <a:spcPct val="90000"/>
              </a:lnSpc>
            </a:pPr>
            <a:endParaRPr lang="fr-FR" sz="700" dirty="0"/>
          </a:p>
        </p:txBody>
      </p:sp>
    </p:spTree>
    <p:extLst>
      <p:ext uri="{BB962C8B-B14F-4D97-AF65-F5344CB8AC3E}">
        <p14:creationId xmlns:p14="http://schemas.microsoft.com/office/powerpoint/2010/main" val="3426923869"/>
      </p:ext>
    </p:extLst>
  </p:cSld>
  <p:clrMapOvr>
    <a:masterClrMapping/>
  </p:clrMapOvr>
</p:sld>
</file>

<file path=ppt/theme/theme1.xml><?xml version="1.0" encoding="utf-8"?>
<a:theme xmlns:a="http://schemas.openxmlformats.org/drawingml/2006/main" name="Paquete">
  <a:themeElements>
    <a:clrScheme name="Paquete">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otalTime>0</TotalTime>
  <Words>1189</Words>
  <Application>Microsoft Macintosh PowerPoint</Application>
  <PresentationFormat>Panorámica</PresentationFormat>
  <Paragraphs>101</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Gill Sans MT</vt:lpstr>
      <vt:lpstr>Paquete</vt:lpstr>
      <vt:lpstr>De l’existentialisme à la littérature de l’absurde</vt:lpstr>
      <vt:lpstr>Une évolution naturelle</vt:lpstr>
      <vt:lpstr>Caractéristiques du théâtre de l’absurde</vt:lpstr>
      <vt:lpstr>Un théâtre iconoclaste</vt:lpstr>
      <vt:lpstr>La langue DE L’absurde</vt:lpstr>
      <vt:lpstr>Jeu de l’acteur et mise en scène DE L’absurde</vt:lpstr>
      <vt:lpstr>Jean Genet (1910-1986)</vt:lpstr>
      <vt:lpstr>Les bonnes</vt:lpstr>
      <vt:lpstr>Les bonnes</vt:lpstr>
      <vt:lpstr>Beckett et Ionesco</vt:lpstr>
      <vt:lpstr> En attendant Godot (1952) « Je ne sais pas plus sur cette Pièce que celui qui arrive à la lire avec attention ».  Samuel Beckett  </vt:lpstr>
      <vt:lpstr>Fin de partie (1957)</vt:lpstr>
      <vt:lpstr>Oh les beaux jours !</vt:lpstr>
      <vt:lpstr>La cantatrice chauve de Ionesco</vt:lpstr>
      <vt:lpstr>La Leçon</vt:lpstr>
      <vt:lpstr>Rhinocéros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l’existentialisme à la littérature de l’absurde</dc:title>
  <dc:creator>LYDIA VÁZQUEZ JIMÉNEZ</dc:creator>
  <cp:lastModifiedBy>LYDIA VÁZQUEZ JIMÉNEZ</cp:lastModifiedBy>
  <cp:revision>1</cp:revision>
  <dcterms:created xsi:type="dcterms:W3CDTF">2019-03-03T15:34:20Z</dcterms:created>
  <dcterms:modified xsi:type="dcterms:W3CDTF">2019-03-03T15:35:12Z</dcterms:modified>
</cp:coreProperties>
</file>