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sldIdLst>
    <p:sldId id="256" r:id="rId2"/>
    <p:sldId id="257" r:id="rId3"/>
    <p:sldId id="258" r:id="rId4"/>
    <p:sldId id="259" r:id="rId5"/>
    <p:sldId id="260" r:id="rId6"/>
    <p:sldId id="261" r:id="rId7"/>
    <p:sldId id="264" r:id="rId8"/>
    <p:sldId id="263" r:id="rId9"/>
    <p:sldId id="265" r:id="rId10"/>
    <p:sldId id="267" r:id="rId11"/>
    <p:sldId id="262" r:id="rId12"/>
    <p:sldId id="266" r:id="rId13"/>
    <p:sldId id="268" r:id="rId1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EC375-384B-DD44-81C1-2E9A4FCB31B8}" type="datetimeFigureOut">
              <a:rPr lang="fr-FR" smtClean="0"/>
              <a:t>07/03/2019</a:t>
            </a:fld>
            <a:endParaRPr lang="fr-F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fr-F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7223C-3C9E-8041-B892-89A6519F201D}" type="slidenum">
              <a:rPr lang="fr-FR" smtClean="0"/>
              <a:t>‹Nº›</a:t>
            </a:fld>
            <a:endParaRPr lang="fr-FR"/>
          </a:p>
        </p:txBody>
      </p:sp>
    </p:spTree>
    <p:extLst>
      <p:ext uri="{BB962C8B-B14F-4D97-AF65-F5344CB8AC3E}">
        <p14:creationId xmlns:p14="http://schemas.microsoft.com/office/powerpoint/2010/main" val="114764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DCC7223C-3C9E-8041-B892-89A6519F201D}" type="slidenum">
              <a:rPr lang="fr-FR" smtClean="0"/>
              <a:t>4</a:t>
            </a:fld>
            <a:endParaRPr lang="fr-FR"/>
          </a:p>
        </p:txBody>
      </p:sp>
    </p:spTree>
    <p:extLst>
      <p:ext uri="{BB962C8B-B14F-4D97-AF65-F5344CB8AC3E}">
        <p14:creationId xmlns:p14="http://schemas.microsoft.com/office/powerpoint/2010/main" val="21990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09E20F-7DB7-EB43-9C26-282A73902A68}" type="datetimeFigureOut">
              <a:rPr lang="fr-FR" smtClean="0"/>
              <a:t>07/03/2019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rIns="45720"/>
          <a:lstStyle/>
          <a:p>
            <a:fld id="{1873E8A4-C8DC-7E4A-B685-368E60C5F2CA}" type="slidenum">
              <a:rPr lang="fr-FR" smtClean="0"/>
              <a:t>‹Nº›</a:t>
            </a:fld>
            <a:endParaRPr lang="fr-F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609E20F-7DB7-EB43-9C26-282A73902A68}" type="datetimeFigureOut">
              <a:rPr lang="fr-FR" smtClean="0"/>
              <a:t>07/03/2019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609E20F-7DB7-EB43-9C26-282A73902A68}" type="datetimeFigureOut">
              <a:rPr lang="fr-FR" smtClean="0"/>
              <a:t>07/03/2019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609E20F-7DB7-EB43-9C26-282A73902A68}" type="datetimeFigureOut">
              <a:rPr lang="fr-FR" smtClean="0"/>
              <a:t>07/03/2019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73E8A4-C8DC-7E4A-B685-368E60C5F2CA}" type="slidenum">
              <a:rPr lang="fr-FR" smtClean="0"/>
              <a:t>‹Nº›</a:t>
            </a:fld>
            <a:endParaRPr lang="fr-F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5609E20F-7DB7-EB43-9C26-282A73902A68}" type="datetimeFigureOut">
              <a:rPr lang="fr-FR" smtClean="0"/>
              <a:t>07/03/2019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5609E20F-7DB7-EB43-9C26-282A73902A68}" type="datetimeFigureOut">
              <a:rPr lang="fr-FR" smtClean="0"/>
              <a:t>07/03/2019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73E8A4-C8DC-7E4A-B685-368E60C5F2CA}" type="slidenum">
              <a:rPr lang="fr-FR" smtClean="0"/>
              <a:t>‹Nº›</a:t>
            </a:fld>
            <a:endParaRPr lang="fr-F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5609E20F-7DB7-EB43-9C26-282A73902A68}" type="datetimeFigureOut">
              <a:rPr lang="fr-FR" smtClean="0"/>
              <a:t>07/03/2019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5609E20F-7DB7-EB43-9C26-282A73902A68}" type="datetimeFigureOut">
              <a:rPr lang="fr-FR" smtClean="0"/>
              <a:t>07/03/2019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73E8A4-C8DC-7E4A-B685-368E60C5F2CA}" type="slidenum">
              <a:rPr lang="fr-FR" smtClean="0"/>
              <a:t>‹Nº›</a:t>
            </a:fld>
            <a:endParaRPr lang="fr-F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609E20F-7DB7-EB43-9C26-282A73902A68}" type="datetimeFigureOut">
              <a:rPr lang="fr-FR" smtClean="0"/>
              <a:t>07/03/2019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5609E20F-7DB7-EB43-9C26-282A73902A68}" type="datetimeFigureOut">
              <a:rPr lang="fr-FR" smtClean="0"/>
              <a:t>07/03/2019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_tradnl"/>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5609E20F-7DB7-EB43-9C26-282A73902A68}" type="datetimeFigureOut">
              <a:rPr lang="fr-FR" smtClean="0"/>
              <a:t>07/03/2019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73E8A4-C8DC-7E4A-B685-368E60C5F2CA}" type="slidenum">
              <a:rPr lang="fr-FR" smtClean="0"/>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5609E20F-7DB7-EB43-9C26-282A73902A68}" type="datetimeFigureOut">
              <a:rPr lang="fr-FR" smtClean="0"/>
              <a:t>07/03/2019</a:t>
            </a:fld>
            <a:endParaRPr lang="fr-F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1873E8A4-C8DC-7E4A-B685-368E60C5F2CA}" type="slidenum">
              <a:rPr lang="fr-FR" smtClean="0"/>
              <a:t>‹Nº›</a:t>
            </a:fld>
            <a:endParaRPr lang="fr-F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747314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7275" y="5086350"/>
            <a:ext cx="7858125" cy="1257299"/>
          </a:xfrm>
        </p:spPr>
        <p:txBody>
          <a:bodyPr>
            <a:normAutofit fontScale="90000"/>
          </a:bodyPr>
          <a:lstStyle/>
          <a:p>
            <a:r>
              <a:rPr lang="fr-FR" b="1" dirty="0"/>
              <a:t>LE NOUVEAU ROMAN</a:t>
            </a:r>
          </a:p>
        </p:txBody>
      </p:sp>
      <p:sp>
        <p:nvSpPr>
          <p:cNvPr id="3" name="Subtítulo 2"/>
          <p:cNvSpPr>
            <a:spLocks noGrp="1"/>
          </p:cNvSpPr>
          <p:nvPr>
            <p:ph type="subTitle" idx="1"/>
          </p:nvPr>
        </p:nvSpPr>
        <p:spPr>
          <a:xfrm flipV="1">
            <a:off x="2772274" y="4114799"/>
            <a:ext cx="5357600" cy="45719"/>
          </a:xfrm>
        </p:spPr>
        <p:txBody>
          <a:bodyPr>
            <a:normAutofit fontScale="25000" lnSpcReduction="20000"/>
          </a:bodyPr>
          <a:lstStyle/>
          <a:p>
            <a:endParaRPr lang="fr-FR"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3" y="597853"/>
            <a:ext cx="6700837" cy="4362775"/>
          </a:xfrm>
          <a:prstGeom prst="rect">
            <a:avLst/>
          </a:prstGeom>
        </p:spPr>
      </p:pic>
    </p:spTree>
    <p:extLst>
      <p:ext uri="{BB962C8B-B14F-4D97-AF65-F5344CB8AC3E}">
        <p14:creationId xmlns:p14="http://schemas.microsoft.com/office/powerpoint/2010/main" val="14588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84A117-9D1B-7B41-BDB6-BDB39B02FD33}"/>
              </a:ext>
            </a:extLst>
          </p:cNvPr>
          <p:cNvSpPr>
            <a:spLocks noGrp="1"/>
          </p:cNvSpPr>
          <p:nvPr>
            <p:ph type="title"/>
          </p:nvPr>
        </p:nvSpPr>
        <p:spPr>
          <a:xfrm>
            <a:off x="6243637" y="171450"/>
            <a:ext cx="5100441" cy="839107"/>
          </a:xfrm>
        </p:spPr>
        <p:txBody>
          <a:bodyPr>
            <a:normAutofit/>
          </a:bodyPr>
          <a:lstStyle/>
          <a:p>
            <a:pPr algn="l"/>
            <a:r>
              <a:rPr lang="fr-FR" dirty="0"/>
              <a:t>Michel Butor (1926-2016)</a:t>
            </a:r>
          </a:p>
        </p:txBody>
      </p:sp>
      <p:sp>
        <p:nvSpPr>
          <p:cNvPr id="25" name="TextBox 24">
            <a:extLst>
              <a:ext uri="{FF2B5EF4-FFF2-40B4-BE49-F238E27FC236}">
                <a16:creationId xmlns:a16="http://schemas.microsoft.com/office/drawing/2014/main" id="{1A4DE740-C1E1-486D-9AC1-DD17AABA010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 name="Content Placeholder 9">
            <a:extLst>
              <a:ext uri="{FF2B5EF4-FFF2-40B4-BE49-F238E27FC236}">
                <a16:creationId xmlns:a16="http://schemas.microsoft.com/office/drawing/2014/main" id="{B9D71F45-2F7D-444E-A016-EF4F50497037}"/>
              </a:ext>
            </a:extLst>
          </p:cNvPr>
          <p:cNvSpPr>
            <a:spLocks noGrp="1"/>
          </p:cNvSpPr>
          <p:nvPr>
            <p:ph idx="1"/>
          </p:nvPr>
        </p:nvSpPr>
        <p:spPr>
          <a:xfrm>
            <a:off x="1005400" y="800100"/>
            <a:ext cx="6317641" cy="6057899"/>
          </a:xfrm>
        </p:spPr>
        <p:txBody>
          <a:bodyPr>
            <a:normAutofit fontScale="92500" lnSpcReduction="20000"/>
          </a:bodyPr>
          <a:lstStyle/>
          <a:p>
            <a:pPr fontAlgn="base"/>
            <a:r>
              <a:rPr lang="fr-FR" dirty="0"/>
              <a:t>Butor a été professeur de français dans plusieurs pays étrangers, dont l'Égypte.</a:t>
            </a:r>
            <a:endParaRPr lang="es-ES" dirty="0"/>
          </a:p>
          <a:p>
            <a:pPr fontAlgn="base"/>
            <a:r>
              <a:rPr lang="fr-FR" dirty="0"/>
              <a:t>Dans les années 1950, il a été professeur de philosophie à l'École Internationale de Genève.</a:t>
            </a:r>
            <a:endParaRPr lang="es-ES" dirty="0"/>
          </a:p>
          <a:p>
            <a:pPr fontAlgn="base"/>
            <a:r>
              <a:rPr lang="fr-FR" dirty="0"/>
              <a:t>Après, Michel Butor fait carrière universitaire  comme professeur de littérature. D’abord aux USA, puis à l'université de Nice, et enfin à Genève, où il prendra sa retraite en 1991.</a:t>
            </a:r>
          </a:p>
          <a:p>
            <a:pPr fontAlgn="base"/>
            <a:r>
              <a:rPr lang="fr-FR" dirty="0"/>
              <a:t>Mais c'est surtout comme romancier que Butor est connu et notamment comme l'auteur de</a:t>
            </a:r>
            <a:r>
              <a:rPr lang="fr-FR" i="1" dirty="0"/>
              <a:t> La Modification</a:t>
            </a:r>
            <a:r>
              <a:rPr lang="fr-FR" dirty="0"/>
              <a:t>, roman écrit presque intégralement à la deuxième personne du pluriel, publié en 1957.</a:t>
            </a:r>
            <a:endParaRPr lang="es-ES" dirty="0"/>
          </a:p>
          <a:p>
            <a:pPr fontAlgn="base"/>
            <a:r>
              <a:rPr lang="fr-FR" dirty="0"/>
              <a:t>En 1962 paraît </a:t>
            </a:r>
            <a:r>
              <a:rPr lang="fr-FR" i="1" dirty="0"/>
              <a:t>Mobile</a:t>
            </a:r>
            <a:r>
              <a:rPr lang="fr-FR" dirty="0"/>
              <a:t>, qui est caractérisé par sa technique de collage littéraire, et marque un tournant dans l'orientation de l'auteur. Michel Butor est l'écrivain de l'expérimentation de diverses techniques narratives et stylistiques</a:t>
            </a:r>
            <a:r>
              <a:rPr lang="es-ES" dirty="0"/>
              <a:t> </a:t>
            </a:r>
          </a:p>
          <a:p>
            <a:endParaRPr lang="en-US" sz="1600" dirty="0"/>
          </a:p>
        </p:txBody>
      </p:sp>
      <p:pic>
        <p:nvPicPr>
          <p:cNvPr id="8" name="Marcador de contenido 4">
            <a:extLst>
              <a:ext uri="{FF2B5EF4-FFF2-40B4-BE49-F238E27FC236}">
                <a16:creationId xmlns:a16="http://schemas.microsoft.com/office/drawing/2014/main" id="{3AF09297-66E2-174C-BDD0-AF8D80F54792}"/>
              </a:ext>
            </a:extLst>
          </p:cNvPr>
          <p:cNvPicPr>
            <a:picLocks noChangeAspect="1"/>
          </p:cNvPicPr>
          <p:nvPr/>
        </p:nvPicPr>
        <p:blipFill rotWithShape="1">
          <a:blip r:embed="rId5"/>
          <a:srcRect l="1742" r="3197" b="-1"/>
          <a:stretch/>
        </p:blipFill>
        <p:spPr>
          <a:xfrm>
            <a:off x="7370893" y="2105202"/>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7" name="Rectangle 26">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8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3BBAF34-367D-4E18-A62E-4602BD9085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967" r="12198"/>
          <a:stretch/>
        </p:blipFill>
        <p:spPr>
          <a:xfrm>
            <a:off x="7534656" y="227"/>
            <a:ext cx="4657039" cy="6858000"/>
          </a:xfrm>
          <a:prstGeom prst="rect">
            <a:avLst/>
          </a:prstGeom>
        </p:spPr>
      </p:pic>
      <p:pic>
        <p:nvPicPr>
          <p:cNvPr id="28" name="Picture 27">
            <a:extLst>
              <a:ext uri="{FF2B5EF4-FFF2-40B4-BE49-F238E27FC236}">
                <a16:creationId xmlns:a16="http://schemas.microsoft.com/office/drawing/2014/main" id="{A9A96FF2-ACD7-48C4-BCE1-FC7F421086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
        <p:nvSpPr>
          <p:cNvPr id="30" name="Rectangle 29">
            <a:extLst>
              <a:ext uri="{FF2B5EF4-FFF2-40B4-BE49-F238E27FC236}">
                <a16:creationId xmlns:a16="http://schemas.microsoft.com/office/drawing/2014/main" id="{99A4CF08-858A-49E4-B707-4E7585D11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6938E62-910D-4D69-AA09-567AAAC377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4E54C6-D084-4BC8-B3F9-8B9EC22A6B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3B684A5-A5B7-4A58-8A18-2205FD6F27AB}"/>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8" name="Rectangle 37">
            <a:extLst>
              <a:ext uri="{FF2B5EF4-FFF2-40B4-BE49-F238E27FC236}">
                <a16:creationId xmlns:a16="http://schemas.microsoft.com/office/drawing/2014/main" id="{777713DB-A0B1-4507-9991-B6DCAE436C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974737" y="304800"/>
            <a:ext cx="5429925" cy="1079501"/>
          </a:xfrm>
        </p:spPr>
        <p:txBody>
          <a:bodyPr>
            <a:normAutofit/>
          </a:bodyPr>
          <a:lstStyle/>
          <a:p>
            <a:pPr algn="l"/>
            <a:r>
              <a:rPr lang="fr-FR" sz="2900" dirty="0"/>
              <a:t>Marguerite Duras (1914-1996)</a:t>
            </a:r>
          </a:p>
        </p:txBody>
      </p:sp>
      <p:sp>
        <p:nvSpPr>
          <p:cNvPr id="3" name="Marcador de contenido 2"/>
          <p:cNvSpPr>
            <a:spLocks noGrp="1"/>
          </p:cNvSpPr>
          <p:nvPr>
            <p:ph idx="1"/>
          </p:nvPr>
        </p:nvSpPr>
        <p:spPr>
          <a:xfrm>
            <a:off x="1051122" y="1689101"/>
            <a:ext cx="5825165" cy="4775199"/>
          </a:xfrm>
        </p:spPr>
        <p:txBody>
          <a:bodyPr>
            <a:noAutofit/>
          </a:bodyPr>
          <a:lstStyle/>
          <a:p>
            <a:pPr>
              <a:lnSpc>
                <a:spcPct val="110000"/>
              </a:lnSpc>
            </a:pPr>
            <a:r>
              <a:rPr lang="fr-FR" sz="1400" b="1" dirty="0"/>
              <a:t>Pour Duras, l’écriture ne s’oppose plus à la lecture, les deux s’imbriquent à l’intérieur de l’œuvre produite. La figure de l’écrivain et la figure du lecteur deviennent ainsi les repères du ‘texte’.</a:t>
            </a:r>
          </a:p>
          <a:p>
            <a:pPr>
              <a:lnSpc>
                <a:spcPct val="110000"/>
              </a:lnSpc>
            </a:pPr>
            <a:r>
              <a:rPr lang="fr-FR" sz="1400" b="1" dirty="0"/>
              <a:t>La catégorisation générique n’existe plus. Dans </a:t>
            </a:r>
            <a:r>
              <a:rPr lang="fr-FR" sz="1400" b="1" i="1" dirty="0" err="1"/>
              <a:t>India</a:t>
            </a:r>
            <a:r>
              <a:rPr lang="fr-FR" sz="1400" b="1" i="1" dirty="0"/>
              <a:t> Song</a:t>
            </a:r>
            <a:r>
              <a:rPr lang="fr-FR" sz="1400" b="1" dirty="0"/>
              <a:t>, le sous-titre révèle cette volonté : « </a:t>
            </a:r>
            <a:r>
              <a:rPr lang="fr-FR" sz="1400" b="1" i="1" dirty="0"/>
              <a:t>Texte, Théâtre, Film »</a:t>
            </a:r>
            <a:r>
              <a:rPr lang="fr-FR" sz="1400" b="1" dirty="0"/>
              <a:t>. Le mot « </a:t>
            </a:r>
            <a:r>
              <a:rPr lang="fr-FR" sz="1400" b="1" i="1" dirty="0"/>
              <a:t>roman</a:t>
            </a:r>
            <a:r>
              <a:rPr lang="fr-FR" sz="1400" b="1" dirty="0"/>
              <a:t> » est abandonné sans ménagement. Trop réducteur pour les intentions novatrices de Duras, il fait référence à un passé jugé rétrograde et peu enclin aux aspérités littéraires et artistiques de l’écrivain.</a:t>
            </a:r>
          </a:p>
          <a:p>
            <a:pPr>
              <a:lnSpc>
                <a:spcPct val="110000"/>
              </a:lnSpc>
            </a:pPr>
            <a:r>
              <a:rPr lang="fr-FR" sz="1400" b="1" dirty="0"/>
              <a:t>L’entreprise s’ancre volontairement dans une approche structuraliste.</a:t>
            </a:r>
          </a:p>
          <a:p>
            <a:pPr>
              <a:lnSpc>
                <a:spcPct val="110000"/>
              </a:lnSpc>
            </a:pPr>
            <a:r>
              <a:rPr lang="fr-FR" sz="1400" b="1" dirty="0"/>
              <a:t>Par conséquent, lorsque nous lisons, un texte s’écrit en nous, un texte autre que celui produit. Il y a ici une volonté manifeste de faire du lecteur un  agent et non plus un patient face à la trame narrative. Ce dernier, alors abandonné, est censé occuper l’espace laissé vacant par l’écrivain. </a:t>
            </a:r>
          </a:p>
        </p:txBody>
      </p:sp>
    </p:spTree>
    <p:extLst>
      <p:ext uri="{BB962C8B-B14F-4D97-AF65-F5344CB8AC3E}">
        <p14:creationId xmlns:p14="http://schemas.microsoft.com/office/powerpoint/2010/main" val="99008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8048" r="9650" b="1"/>
          <a:stretch/>
        </p:blipFill>
        <p:spPr>
          <a:xfrm>
            <a:off x="7534656" y="227"/>
            <a:ext cx="4657039" cy="6858000"/>
          </a:xfrm>
          <a:prstGeom prst="rect">
            <a:avLst/>
          </a:prstGeom>
        </p:spPr>
      </p:pic>
      <p:pic>
        <p:nvPicPr>
          <p:cNvPr id="11" name="Picture 10">
            <a:extLst>
              <a:ext uri="{FF2B5EF4-FFF2-40B4-BE49-F238E27FC236}">
                <a16:creationId xmlns:a16="http://schemas.microsoft.com/office/drawing/2014/main" id="{A9A96FF2-ACD7-48C4-BCE1-FC7F421086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
        <p:nvSpPr>
          <p:cNvPr id="13" name="Rectangle 12">
            <a:extLst>
              <a:ext uri="{FF2B5EF4-FFF2-40B4-BE49-F238E27FC236}">
                <a16:creationId xmlns:a16="http://schemas.microsoft.com/office/drawing/2014/main" id="{99A4CF08-858A-49E4-B707-4E7585D11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938E62-910D-4D69-AA09-567AAAC377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4E54C6-D084-4BC8-B3F9-8B9EC22A6B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3B684A5-A5B7-4A58-8A18-2205FD6F27AB}"/>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1" name="Rectangle 20">
            <a:extLst>
              <a:ext uri="{FF2B5EF4-FFF2-40B4-BE49-F238E27FC236}">
                <a16:creationId xmlns:a16="http://schemas.microsoft.com/office/drawing/2014/main" id="{777713DB-A0B1-4507-9991-B6DCAE436C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974738" y="808056"/>
            <a:ext cx="4986954" cy="1077229"/>
          </a:xfrm>
        </p:spPr>
        <p:txBody>
          <a:bodyPr>
            <a:normAutofit/>
          </a:bodyPr>
          <a:lstStyle/>
          <a:p>
            <a:pPr algn="l"/>
            <a:r>
              <a:rPr lang="fr-FR" sz="2400" dirty="0"/>
              <a:t>Quelques notes sur </a:t>
            </a:r>
            <a:r>
              <a:rPr lang="fr-FR" sz="2400"/>
              <a:t>quelques figures: Samuel Beckett romancier</a:t>
            </a:r>
          </a:p>
        </p:txBody>
      </p:sp>
      <p:sp>
        <p:nvSpPr>
          <p:cNvPr id="3" name="Marcador de contenido 2"/>
          <p:cNvSpPr>
            <a:spLocks noGrp="1"/>
          </p:cNvSpPr>
          <p:nvPr>
            <p:ph idx="1"/>
          </p:nvPr>
        </p:nvSpPr>
        <p:spPr>
          <a:xfrm>
            <a:off x="711200" y="2052116"/>
            <a:ext cx="6250492" cy="4704284"/>
          </a:xfrm>
        </p:spPr>
        <p:txBody>
          <a:bodyPr>
            <a:normAutofit/>
          </a:bodyPr>
          <a:lstStyle/>
          <a:p>
            <a:pPr>
              <a:lnSpc>
                <a:spcPct val="110000"/>
              </a:lnSpc>
            </a:pPr>
            <a:r>
              <a:rPr lang="fr-FR" sz="1400" b="1" dirty="0"/>
              <a:t>Samuel Beckett récusa toujours les étiquettes d’existentialisme et de nouveau roman le concernant. Cependant, les critiques voient dans ses romans les caractéristiques du nouveau roman.</a:t>
            </a:r>
          </a:p>
          <a:p>
            <a:pPr>
              <a:lnSpc>
                <a:spcPct val="110000"/>
              </a:lnSpc>
            </a:pPr>
            <a:r>
              <a:rPr lang="fr-FR" sz="1400" b="1" dirty="0"/>
              <a:t>Il écrivit une trilogie romanesque: </a:t>
            </a:r>
            <a:r>
              <a:rPr lang="fr-FR" sz="1400" b="1" i="1" dirty="0" err="1"/>
              <a:t>Molloy</a:t>
            </a:r>
            <a:r>
              <a:rPr lang="fr-FR" sz="1400" b="1" dirty="0"/>
              <a:t> (Les Éd. de Minuit, 1951), </a:t>
            </a:r>
            <a:r>
              <a:rPr lang="fr-FR" sz="1400" b="1" i="1" dirty="0"/>
              <a:t>Malone meurt</a:t>
            </a:r>
            <a:r>
              <a:rPr lang="fr-FR" sz="1400" b="1" dirty="0"/>
              <a:t> (1951) et </a:t>
            </a:r>
            <a:r>
              <a:rPr lang="fr-FR" sz="1400" b="1" i="1" dirty="0"/>
              <a:t>L’Innommable</a:t>
            </a:r>
            <a:r>
              <a:rPr lang="fr-FR" sz="1400" b="1" dirty="0"/>
              <a:t> (1953), les trois ne faisant qu’un selon l’auteur.</a:t>
            </a:r>
          </a:p>
          <a:p>
            <a:pPr>
              <a:lnSpc>
                <a:spcPct val="110000"/>
              </a:lnSpc>
            </a:pPr>
            <a:r>
              <a:rPr lang="fr-FR" sz="1400" b="1" dirty="0"/>
              <a:t>Trois variations sur un même thème :  « </a:t>
            </a:r>
            <a:r>
              <a:rPr lang="fr-FR" sz="1400" b="1" i="1" dirty="0"/>
              <a:t>la nécessité de dire, l’impossibilité de dire</a:t>
            </a:r>
            <a:r>
              <a:rPr lang="fr-FR" sz="1400" b="1" dirty="0"/>
              <a:t> » , dans un style épuré des ‘scories narratives’, vers une abstraction (tout en partant toujours du concret, du corps vécu, de la matière) qui ne tombe pas dans l’illisible ou l’incompréhensible.</a:t>
            </a:r>
          </a:p>
          <a:p>
            <a:pPr>
              <a:lnSpc>
                <a:spcPct val="110000"/>
              </a:lnSpc>
            </a:pPr>
            <a:r>
              <a:rPr lang="fr-FR" sz="1400" b="1" dirty="0"/>
              <a:t>Les personnages, en principe différents, nommés différemment et avec des caractéristiques différentes, se confondent dans un seul et même personnage qui, dans un décor dantesque, finit par ne plus sortir de son lit.</a:t>
            </a:r>
          </a:p>
        </p:txBody>
      </p:sp>
    </p:spTree>
    <p:extLst>
      <p:ext uri="{BB962C8B-B14F-4D97-AF65-F5344CB8AC3E}">
        <p14:creationId xmlns:p14="http://schemas.microsoft.com/office/powerpoint/2010/main" val="203975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FAD0390-34BF-40AC-9261-46DC940FC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0CB6B56-9C1C-44DD-B973-C2B1F233A2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FCA363CE-60DD-4ABB-A0E6-1294AB0FB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B9F61B35-8B17-4284-8EC1-80628EE6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D6F20C-3324-4FEE-A14F-84CEC82D1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5148D7B-86F6-4516-8EEA-A549827E4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843EBA-F999-AB47-AD9E-92340C1C4E15}"/>
              </a:ext>
            </a:extLst>
          </p:cNvPr>
          <p:cNvSpPr>
            <a:spLocks noGrp="1"/>
          </p:cNvSpPr>
          <p:nvPr>
            <p:ph type="title"/>
          </p:nvPr>
        </p:nvSpPr>
        <p:spPr>
          <a:xfrm>
            <a:off x="1015481" y="85196"/>
            <a:ext cx="8608037" cy="754576"/>
          </a:xfrm>
        </p:spPr>
        <p:txBody>
          <a:bodyPr>
            <a:normAutofit/>
          </a:bodyPr>
          <a:lstStyle/>
          <a:p>
            <a:pPr algn="l"/>
            <a:r>
              <a:rPr lang="fr-FR" dirty="0"/>
              <a:t>Georges Pérec (1936-1988)</a:t>
            </a:r>
          </a:p>
        </p:txBody>
      </p:sp>
      <p:sp>
        <p:nvSpPr>
          <p:cNvPr id="37" name="TextBox 36">
            <a:extLst>
              <a:ext uri="{FF2B5EF4-FFF2-40B4-BE49-F238E27FC236}">
                <a16:creationId xmlns:a16="http://schemas.microsoft.com/office/drawing/2014/main" id="{B305E276-35D3-49C7-9BB3-5107582A022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3" name="Marcador de contenido 2">
            <a:extLst>
              <a:ext uri="{FF2B5EF4-FFF2-40B4-BE49-F238E27FC236}">
                <a16:creationId xmlns:a16="http://schemas.microsoft.com/office/drawing/2014/main" id="{7ABE66F6-0BC2-9845-939B-46919173745E}"/>
              </a:ext>
            </a:extLst>
          </p:cNvPr>
          <p:cNvSpPr>
            <a:spLocks noGrp="1"/>
          </p:cNvSpPr>
          <p:nvPr>
            <p:ph idx="1"/>
          </p:nvPr>
        </p:nvSpPr>
        <p:spPr>
          <a:xfrm>
            <a:off x="720089" y="1010557"/>
            <a:ext cx="8300042" cy="5835630"/>
          </a:xfrm>
        </p:spPr>
        <p:txBody>
          <a:bodyPr>
            <a:normAutofit/>
          </a:bodyPr>
          <a:lstStyle/>
          <a:p>
            <a:pPr>
              <a:lnSpc>
                <a:spcPct val="110000"/>
              </a:lnSpc>
            </a:pPr>
            <a:r>
              <a:rPr lang="fr-FR" sz="1600" dirty="0"/>
              <a:t>Georges </a:t>
            </a:r>
            <a:r>
              <a:rPr lang="fr-FR" sz="1600" dirty="0" err="1"/>
              <a:t>Peretz</a:t>
            </a:r>
            <a:r>
              <a:rPr lang="fr-FR" sz="1600" dirty="0"/>
              <a:t>, fils de Polonais juifs, grandit à Belleville (Paris). Son père meurt à la guerre en 1940, en 1941, sa mère l'envoie à Villard-de-Lans pour le sauver des Nazis. Elle sera déportée à Auschwitz et meurt en 1943.</a:t>
            </a:r>
            <a:endParaRPr lang="es-ES" sz="1600" dirty="0"/>
          </a:p>
          <a:p>
            <a:pPr>
              <a:lnSpc>
                <a:spcPct val="110000"/>
              </a:lnSpc>
            </a:pPr>
            <a:r>
              <a:rPr lang="fr-FR" sz="1600" dirty="0"/>
              <a:t>A Villard-de-Lans, sa famille d’adoption le font baptiser et francisent son nom: "Pérec". En 1945, il retourne à Paris aux côtés de sa tante paternelle, Esther </a:t>
            </a:r>
            <a:r>
              <a:rPr lang="fr-FR" sz="1600" dirty="0" err="1"/>
              <a:t>Bienenfeld</a:t>
            </a:r>
            <a:r>
              <a:rPr lang="fr-FR" sz="1600" dirty="0"/>
              <a:t>.</a:t>
            </a:r>
            <a:endParaRPr lang="es-ES" sz="1600" dirty="0"/>
          </a:p>
          <a:p>
            <a:pPr>
              <a:lnSpc>
                <a:spcPct val="110000"/>
              </a:lnSpc>
            </a:pPr>
            <a:r>
              <a:rPr lang="fr-FR" sz="1600" dirty="0"/>
              <a:t>Il essaie de faire une licence d'Histoire qu'il abandonne vite. En même temps, il suit une psychothérapie avec Françoise Dolto.</a:t>
            </a:r>
          </a:p>
          <a:p>
            <a:pPr>
              <a:lnSpc>
                <a:spcPct val="110000"/>
              </a:lnSpc>
            </a:pPr>
            <a:r>
              <a:rPr lang="fr-FR" sz="1600" dirty="0"/>
              <a:t>En 1962, il entre comme documentaliste en neurophysiologie au CNRS et commence à écrire. Son premier roman, </a:t>
            </a:r>
            <a:r>
              <a:rPr lang="fr-FR" sz="1600" i="1" dirty="0"/>
              <a:t>Les Choses</a:t>
            </a:r>
            <a:r>
              <a:rPr lang="fr-FR" sz="1600" dirty="0"/>
              <a:t>, obtient le Prix Renaudot 1965.</a:t>
            </a:r>
            <a:r>
              <a:rPr lang="es-ES" sz="1600" dirty="0"/>
              <a:t> </a:t>
            </a:r>
            <a:r>
              <a:rPr lang="fr-FR" sz="1600" dirty="0"/>
              <a:t>On y trouve par des descriptions détaillées des objets qui remplissent l’œuvre. Il y fait aussi un usage quasi systématique du conditionnel.</a:t>
            </a:r>
          </a:p>
          <a:p>
            <a:pPr>
              <a:lnSpc>
                <a:spcPct val="110000"/>
              </a:lnSpc>
            </a:pPr>
            <a:r>
              <a:rPr lang="fr-FR" sz="1600" dirty="0"/>
              <a:t>En 1969, il publie </a:t>
            </a:r>
            <a:r>
              <a:rPr lang="fr-FR" sz="1600" i="1" dirty="0"/>
              <a:t>La Disparition</a:t>
            </a:r>
            <a:r>
              <a:rPr lang="fr-FR" sz="1600" dirty="0"/>
              <a:t>, roman où on assiste à la mystérieuse disparition du héros, Anton </a:t>
            </a:r>
            <a:r>
              <a:rPr lang="fr-FR" sz="1600" dirty="0" err="1"/>
              <a:t>Voyl</a:t>
            </a:r>
            <a:r>
              <a:rPr lang="fr-FR" sz="1600" dirty="0"/>
              <a:t>, et à celle de la lettre "e". Après, dans </a:t>
            </a:r>
            <a:r>
              <a:rPr lang="fr-FR" sz="1600" i="1" dirty="0"/>
              <a:t>Les </a:t>
            </a:r>
            <a:r>
              <a:rPr lang="fr-FR" sz="1600" i="1" dirty="0" err="1"/>
              <a:t>Revenentes</a:t>
            </a:r>
            <a:r>
              <a:rPr lang="fr-FR" sz="1600" dirty="0"/>
              <a:t>, en 1972, il n'utilise que la voyelle "e", faisant, si besoin, comme dans le titre, des fautes d'orthographe. C'est en 1978 qu’il </a:t>
            </a:r>
            <a:r>
              <a:rPr lang="fr-FR" sz="1600" dirty="0" err="1"/>
              <a:t>attent</a:t>
            </a:r>
            <a:r>
              <a:rPr lang="fr-FR" sz="1600" dirty="0"/>
              <a:t> la célébrité avec </a:t>
            </a:r>
            <a:r>
              <a:rPr lang="fr-FR" sz="1600" i="1" dirty="0"/>
              <a:t>La Vie Mode d'Emploi </a:t>
            </a:r>
            <a:r>
              <a:rPr lang="fr-FR" sz="1600" dirty="0"/>
              <a:t>(prix Médicis 1978),</a:t>
            </a:r>
            <a:br>
              <a:rPr lang="fr-FR" sz="1600" dirty="0"/>
            </a:br>
            <a:endParaRPr lang="es-ES" sz="1600" dirty="0"/>
          </a:p>
          <a:p>
            <a:pPr>
              <a:lnSpc>
                <a:spcPct val="110000"/>
              </a:lnSpc>
            </a:pPr>
            <a:endParaRPr lang="fr-FR" sz="800" dirty="0"/>
          </a:p>
        </p:txBody>
      </p:sp>
      <p:pic>
        <p:nvPicPr>
          <p:cNvPr id="6" name="Imagen 5">
            <a:extLst>
              <a:ext uri="{FF2B5EF4-FFF2-40B4-BE49-F238E27FC236}">
                <a16:creationId xmlns:a16="http://schemas.microsoft.com/office/drawing/2014/main" id="{BEC04F59-8D1A-7B41-82B5-F22D454FE0E1}"/>
              </a:ext>
            </a:extLst>
          </p:cNvPr>
          <p:cNvPicPr>
            <a:picLocks noChangeAspect="1"/>
          </p:cNvPicPr>
          <p:nvPr/>
        </p:nvPicPr>
        <p:blipFill rotWithShape="1">
          <a:blip r:embed="rId5"/>
          <a:srcRect r="13588" b="4"/>
          <a:stretch/>
        </p:blipFill>
        <p:spPr>
          <a:xfrm>
            <a:off x="9063717" y="52814"/>
            <a:ext cx="2222842"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9" name="Rectangle 38">
            <a:extLst>
              <a:ext uri="{FF2B5EF4-FFF2-40B4-BE49-F238E27FC236}">
                <a16:creationId xmlns:a16="http://schemas.microsoft.com/office/drawing/2014/main" id="{E3F52668-573E-409A-9976-4842BB9EA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6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9873" y="154379"/>
            <a:ext cx="7950984" cy="724395"/>
          </a:xfrm>
        </p:spPr>
        <p:txBody>
          <a:bodyPr>
            <a:normAutofit/>
          </a:bodyPr>
          <a:lstStyle/>
          <a:p>
            <a:r>
              <a:rPr lang="fr-FR" dirty="0"/>
              <a:t>Un affaire éditoriale</a:t>
            </a:r>
          </a:p>
        </p:txBody>
      </p:sp>
      <p:sp>
        <p:nvSpPr>
          <p:cNvPr id="3" name="Marcador de contenido 2"/>
          <p:cNvSpPr>
            <a:spLocks noGrp="1"/>
          </p:cNvSpPr>
          <p:nvPr>
            <p:ph sz="half" idx="1"/>
          </p:nvPr>
        </p:nvSpPr>
        <p:spPr>
          <a:xfrm>
            <a:off x="660400" y="878774"/>
            <a:ext cx="4787900" cy="5878286"/>
          </a:xfrm>
        </p:spPr>
        <p:txBody>
          <a:bodyPr>
            <a:noAutofit/>
          </a:bodyPr>
          <a:lstStyle/>
          <a:p>
            <a:r>
              <a:rPr lang="fr-FR" sz="1450" b="1" dirty="0"/>
              <a:t>Le Nouveau roman est un mouvement littéraire développé entre 1953 et 1970, réunissant des écrivains appartenant principalement aux Éditions de Minuit.</a:t>
            </a:r>
          </a:p>
          <a:p>
            <a:r>
              <a:rPr lang="fr-FR" sz="1450" b="1" dirty="0"/>
              <a:t>Le terme a été créé, avec un sens négatif, par le critique Émile Henriot, dans un article dans </a:t>
            </a:r>
            <a:r>
              <a:rPr lang="fr-FR" sz="1450" b="1" i="1" dirty="0"/>
              <a:t>Le Monde</a:t>
            </a:r>
            <a:r>
              <a:rPr lang="fr-FR" sz="1450" b="1" dirty="0"/>
              <a:t> du 22 mai 1957, pour critiquer </a:t>
            </a:r>
            <a:r>
              <a:rPr lang="fr-FR" sz="1450" b="1" i="1" dirty="0"/>
              <a:t>La Jalousie</a:t>
            </a:r>
            <a:r>
              <a:rPr lang="fr-FR" sz="1450" b="1" dirty="0"/>
              <a:t>, roman d’Alain Robbe-Grillet.</a:t>
            </a:r>
          </a:p>
          <a:p>
            <a:r>
              <a:rPr lang="fr-FR" sz="1450" b="1" dirty="0"/>
              <a:t>Le terme sera exploité par les revues littéraires, désireuses de créer des événements nouveaux qui fassent parler et vendre, ainsi que par Alain Robbe-Grillet qui voulait promouvoir les auteurs de la maison d’édition Minuit, où il était conseiller de rédaction.</a:t>
            </a:r>
          </a:p>
          <a:p>
            <a:r>
              <a:rPr lang="fr-FR" sz="1450" b="1" dirty="0"/>
              <a:t>Mais déjà avant, en 1956, Nathalie Sarraute avait interrogé et mis au défi les conventions du roman dans son essai </a:t>
            </a:r>
            <a:r>
              <a:rPr lang="fr-FR" sz="1450" b="1" i="1" dirty="0"/>
              <a:t>L’Ère du soupçon</a:t>
            </a:r>
            <a:r>
              <a:rPr lang="fr-FR" sz="1450" b="1" dirty="0"/>
              <a:t> : Elle y décrit la nature novatrice des œuvres de Woolf, de Kafka, de Proust, de Joyce et de Dostoïevski.</a:t>
            </a:r>
          </a:p>
        </p:txBody>
      </p:sp>
      <p:sp>
        <p:nvSpPr>
          <p:cNvPr id="7" name="Marcador de contenido 6"/>
          <p:cNvSpPr>
            <a:spLocks noGrp="1"/>
          </p:cNvSpPr>
          <p:nvPr>
            <p:ph sz="half" idx="2"/>
          </p:nvPr>
        </p:nvSpPr>
        <p:spPr/>
        <p:txBody>
          <a:bodyPr>
            <a:normAutofit/>
          </a:bodyPr>
          <a:lstStyle/>
          <a:p>
            <a:endParaRPr lang="fr-F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399" y="669973"/>
            <a:ext cx="2316624" cy="366554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299" y="2592967"/>
            <a:ext cx="5940137" cy="3822700"/>
          </a:xfrm>
          <a:prstGeom prst="rect">
            <a:avLst/>
          </a:prstGeom>
        </p:spPr>
      </p:pic>
    </p:spTree>
    <p:extLst>
      <p:ext uri="{BB962C8B-B14F-4D97-AF65-F5344CB8AC3E}">
        <p14:creationId xmlns:p14="http://schemas.microsoft.com/office/powerpoint/2010/main" val="82088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1C851F-67D1-4A39-A0D0-31EF2203CC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7532E30-DB31-48CF-BFD8-882FB9AB388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F3BBA72F-836A-4824-AB9F-ED46122CADB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8D22FE9C-C853-4C04-B07A-6EB898B2A7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8E33C4-6991-4D20-AB8E-F6CF7FD833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BC4DCF-863D-44DE-B209-712EBB6B10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F69FEA-89FD-43D0-942C-8827174553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767B4E1-A9F8-4BEA-8CB8-6941C8CF7A66}"/>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2666"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864" y="1712071"/>
            <a:ext cx="3434521" cy="343452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ítulo 1"/>
          <p:cNvSpPr>
            <a:spLocks noGrp="1"/>
          </p:cNvSpPr>
          <p:nvPr>
            <p:ph type="title"/>
          </p:nvPr>
        </p:nvSpPr>
        <p:spPr>
          <a:xfrm>
            <a:off x="5816600" y="215901"/>
            <a:ext cx="5568934" cy="1130300"/>
          </a:xfrm>
        </p:spPr>
        <p:txBody>
          <a:bodyPr>
            <a:normAutofit/>
          </a:bodyPr>
          <a:lstStyle/>
          <a:p>
            <a:pPr algn="l"/>
            <a:r>
              <a:rPr lang="fr-FR" b="1" dirty="0"/>
              <a:t>Un nouveau roman pas si nouveau</a:t>
            </a:r>
          </a:p>
        </p:txBody>
      </p:sp>
      <p:sp>
        <p:nvSpPr>
          <p:cNvPr id="3" name="Marcador de contenido 2"/>
          <p:cNvSpPr>
            <a:spLocks noGrp="1"/>
          </p:cNvSpPr>
          <p:nvPr>
            <p:ph idx="1"/>
          </p:nvPr>
        </p:nvSpPr>
        <p:spPr>
          <a:xfrm>
            <a:off x="749300" y="1403688"/>
            <a:ext cx="6350000" cy="5314612"/>
          </a:xfrm>
        </p:spPr>
        <p:txBody>
          <a:bodyPr>
            <a:normAutofit fontScale="85000" lnSpcReduction="10000"/>
          </a:bodyPr>
          <a:lstStyle/>
          <a:p>
            <a:pPr>
              <a:lnSpc>
                <a:spcPct val="110000"/>
              </a:lnSpc>
            </a:pPr>
            <a:r>
              <a:rPr lang="fr-FR" sz="1800" b="1" dirty="0"/>
              <a:t>Les ‘nouveaux romanciers’ mettent en œuvre des techniques déjà pratiquées par d’autres romanciers auparavant, tel que le fit remarquer Nathalie Sarraute dans </a:t>
            </a:r>
            <a:r>
              <a:rPr lang="fr-FR" sz="1800" b="1" i="1" dirty="0"/>
              <a:t>L’Ère du soupçon</a:t>
            </a:r>
            <a:r>
              <a:rPr lang="fr-FR" sz="1800" b="1" dirty="0"/>
              <a:t>.</a:t>
            </a:r>
          </a:p>
          <a:p>
            <a:pPr>
              <a:lnSpc>
                <a:spcPct val="110000"/>
              </a:lnSpc>
            </a:pPr>
            <a:r>
              <a:rPr lang="fr-FR" sz="1800" b="1" dirty="0"/>
              <a:t>Leurs prédécesseurs littéraires seraient :</a:t>
            </a:r>
          </a:p>
          <a:p>
            <a:pPr>
              <a:lnSpc>
                <a:spcPct val="110000"/>
              </a:lnSpc>
            </a:pPr>
            <a:r>
              <a:rPr lang="fr-FR" sz="1800" b="1" dirty="0"/>
              <a:t>Diderot, avec </a:t>
            </a:r>
            <a:r>
              <a:rPr lang="fr-FR" sz="1800" b="1" i="1" dirty="0"/>
              <a:t>Jacques le Fataliste</a:t>
            </a:r>
            <a:r>
              <a:rPr lang="fr-FR" sz="1800" b="1" dirty="0"/>
              <a:t>, déjà au XVIII</a:t>
            </a:r>
            <a:r>
              <a:rPr lang="fr-FR" sz="1800" b="1" baseline="30000" dirty="0"/>
              <a:t>e</a:t>
            </a:r>
            <a:r>
              <a:rPr lang="fr-FR" sz="1800" b="1" dirty="0"/>
              <a:t> siècle, met en branle les notions d’auteur, narrateur, lecteur et personnages, ainsi que les repères spatio-temporels.</a:t>
            </a:r>
          </a:p>
          <a:p>
            <a:pPr>
              <a:lnSpc>
                <a:spcPct val="110000"/>
              </a:lnSpc>
            </a:pPr>
            <a:r>
              <a:rPr lang="fr-FR" sz="1800" b="1" dirty="0"/>
              <a:t>Huysmans, qui en finit avec l’idée d’intrigue comme structure du roman.</a:t>
            </a:r>
          </a:p>
          <a:p>
            <a:pPr>
              <a:lnSpc>
                <a:spcPct val="110000"/>
              </a:lnSpc>
            </a:pPr>
            <a:r>
              <a:rPr lang="fr-FR" sz="1800" b="1" dirty="0"/>
              <a:t>Kafka qui réalise une véritable mise à mort du personnage classique, à commencer par le gommage de son identité même (Une initiale suffit à caractériser le personnages).</a:t>
            </a:r>
          </a:p>
          <a:p>
            <a:pPr>
              <a:lnSpc>
                <a:spcPct val="110000"/>
              </a:lnSpc>
            </a:pPr>
            <a:r>
              <a:rPr lang="fr-FR" sz="1800" b="1" dirty="0"/>
              <a:t>James Joyce détruit l’idée linéaire  de l’histoire du roman.</a:t>
            </a:r>
          </a:p>
          <a:p>
            <a:pPr>
              <a:lnSpc>
                <a:spcPct val="110000"/>
              </a:lnSpc>
            </a:pPr>
            <a:r>
              <a:rPr lang="fr-FR" sz="1800" b="1" dirty="0"/>
              <a:t>Avant eux, les surréalistes et les auteurs du théâtre de l’absurde avaient lutté efficacement contre le romantisme et le réalisme.</a:t>
            </a:r>
          </a:p>
        </p:txBody>
      </p:sp>
    </p:spTree>
    <p:extLst>
      <p:ext uri="{BB962C8B-B14F-4D97-AF65-F5344CB8AC3E}">
        <p14:creationId xmlns:p14="http://schemas.microsoft.com/office/powerpoint/2010/main" val="169615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F1C851F-67D1-4A39-A0D0-31EF2203CC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7532E30-DB31-48CF-BFD8-882FB9AB388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35">
            <a:extLst>
              <a:ext uri="{FF2B5EF4-FFF2-40B4-BE49-F238E27FC236}">
                <a16:creationId xmlns:a16="http://schemas.microsoft.com/office/drawing/2014/main" id="{F3BBA72F-836A-4824-AB9F-ED46122CADB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37">
            <a:extLst>
              <a:ext uri="{FF2B5EF4-FFF2-40B4-BE49-F238E27FC236}">
                <a16:creationId xmlns:a16="http://schemas.microsoft.com/office/drawing/2014/main" id="{8D22FE9C-C853-4C04-B07A-6EB898B2A7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78E33C4-6991-4D20-AB8E-F6CF7FD833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BC4DCF-863D-44DE-B209-712EBB6B10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2F69FEA-89FD-43D0-942C-8827174553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767B4E1-A9F8-4BEA-8CB8-6941C8CF7A66}"/>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2666"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5478" y="1712071"/>
            <a:ext cx="3768601" cy="367863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ítulo 1"/>
          <p:cNvSpPr>
            <a:spLocks noGrp="1"/>
          </p:cNvSpPr>
          <p:nvPr>
            <p:ph type="title"/>
          </p:nvPr>
        </p:nvSpPr>
        <p:spPr>
          <a:xfrm>
            <a:off x="2158410" y="641225"/>
            <a:ext cx="7772400" cy="889864"/>
          </a:xfrm>
        </p:spPr>
        <p:txBody>
          <a:bodyPr>
            <a:normAutofit/>
          </a:bodyPr>
          <a:lstStyle/>
          <a:p>
            <a:pPr algn="l"/>
            <a:r>
              <a:rPr lang="fr-FR" sz="2100" b="1" dirty="0"/>
              <a:t>Un mouvement, des styles différents, des écrivains primés</a:t>
            </a:r>
          </a:p>
        </p:txBody>
      </p:sp>
      <p:sp>
        <p:nvSpPr>
          <p:cNvPr id="3" name="Marcador de contenido 2"/>
          <p:cNvSpPr>
            <a:spLocks noGrp="1"/>
          </p:cNvSpPr>
          <p:nvPr>
            <p:ph idx="1"/>
          </p:nvPr>
        </p:nvSpPr>
        <p:spPr>
          <a:xfrm>
            <a:off x="703686" y="1531088"/>
            <a:ext cx="6733434" cy="5324193"/>
          </a:xfrm>
        </p:spPr>
        <p:txBody>
          <a:bodyPr>
            <a:normAutofit fontScale="92500"/>
          </a:bodyPr>
          <a:lstStyle/>
          <a:p>
            <a:pPr>
              <a:lnSpc>
                <a:spcPct val="110000"/>
              </a:lnSpc>
            </a:pPr>
            <a:r>
              <a:rPr lang="fr-FR" sz="1600" b="1" dirty="0"/>
              <a:t>Si les ‘</a:t>
            </a:r>
            <a:r>
              <a:rPr lang="fr-FR" sz="1600" b="1" dirty="0" err="1"/>
              <a:t>néoromanciers</a:t>
            </a:r>
            <a:r>
              <a:rPr lang="fr-FR" sz="1600" b="1" dirty="0"/>
              <a:t>’ ne sont pas, à proprement parler, une avant-garde littéraire, ils prônent systématiquement la déconstruction du romantisme et du réalisme initiée par ceux et celles qui les ont précédés. Chacun est novateur à sa manière, et se réclame d’une expérience unique dans l’écriture.</a:t>
            </a:r>
          </a:p>
          <a:p>
            <a:pPr>
              <a:lnSpc>
                <a:spcPct val="110000"/>
              </a:lnSpc>
            </a:pPr>
            <a:r>
              <a:rPr lang="fr-FR" sz="1600" b="1" dirty="0"/>
              <a:t>Des styles différents et une variété de projets, sous le chapeau de la déconstruction du roman traditionnel: c’est cela qui se trouve derrière le label «nouveau roman». Ils vont susciter un débat considérable, donnant naissance à la «nouvelle critique» contre la critique traditionnelle dans les journaux et revues littéraires.</a:t>
            </a:r>
          </a:p>
          <a:p>
            <a:pPr>
              <a:lnSpc>
                <a:spcPct val="110000"/>
              </a:lnSpc>
            </a:pPr>
            <a:r>
              <a:rPr lang="fr-FR" sz="1600" b="1" dirty="0"/>
              <a:t>Le jeu, ou « l’aventure de l’écriture » (Jean Ricardou), est de briser les codes, y compris par des contraintes imposées.</a:t>
            </a:r>
          </a:p>
          <a:p>
            <a:pPr>
              <a:lnSpc>
                <a:spcPct val="110000"/>
              </a:lnSpc>
            </a:pPr>
            <a:r>
              <a:rPr lang="fr-FR" sz="1600" b="1" dirty="0"/>
              <a:t>La reconnaissance est essentielle à ce mouvement : Nathalie Sarraute reçoit un prix international de littérature pour </a:t>
            </a:r>
            <a:r>
              <a:rPr lang="fr-FR" sz="1600" b="1" i="1" dirty="0"/>
              <a:t>Les Fruits d’or</a:t>
            </a:r>
            <a:r>
              <a:rPr lang="fr-FR" sz="1600" b="1" dirty="0"/>
              <a:t> en 1963. En 1967, Claude Simon a remporté le Prix Médicis pour l’un de ses plus célèbres romans : </a:t>
            </a:r>
            <a:r>
              <a:rPr lang="fr-FR" sz="1600" b="1" i="1" dirty="0"/>
              <a:t>Histoire</a:t>
            </a:r>
            <a:r>
              <a:rPr lang="fr-FR" sz="1600" b="1" dirty="0"/>
              <a:t>, un collage de souvenirs qui allie histoire et l’histoire personnelle de l’auteur, qui ignore exprès les règles de la ponctuation.</a:t>
            </a:r>
          </a:p>
          <a:p>
            <a:pPr>
              <a:lnSpc>
                <a:spcPct val="110000"/>
              </a:lnSpc>
            </a:pPr>
            <a:endParaRPr lang="fr-FR" sz="900" dirty="0"/>
          </a:p>
        </p:txBody>
      </p:sp>
    </p:spTree>
    <p:extLst>
      <p:ext uri="{BB962C8B-B14F-4D97-AF65-F5344CB8AC3E}">
        <p14:creationId xmlns:p14="http://schemas.microsoft.com/office/powerpoint/2010/main" val="42059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A9E1FF6-CCC9-40FF-8995-DDFB6C2232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974B371-0BF2-4465-B103-CCE5A469283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2" name="Picture 31">
            <a:extLst>
              <a:ext uri="{FF2B5EF4-FFF2-40B4-BE49-F238E27FC236}">
                <a16:creationId xmlns:a16="http://schemas.microsoft.com/office/drawing/2014/main" id="{3ED069D5-F182-406C-9B9C-F335C3162C5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4" name="Rectangle 33">
            <a:extLst>
              <a:ext uri="{FF2B5EF4-FFF2-40B4-BE49-F238E27FC236}">
                <a16:creationId xmlns:a16="http://schemas.microsoft.com/office/drawing/2014/main" id="{E6F58D63-E9A4-4707-B6D8-E89672A36A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6B63F-B884-4CA6-BCEA-CB7B43E623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D5E9C3-1490-41D0-8B4C-272B015596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B5CC5DA-C98E-49F8-97BA-F7E820FAB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BDCCCAB-BA10-4E7D-A3B2-9E56FC09B5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5120" y="641225"/>
            <a:ext cx="3656394" cy="55702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639" y="889787"/>
            <a:ext cx="1381351" cy="2305130"/>
          </a:xfrm>
          <a:prstGeom prst="rect">
            <a:avLst/>
          </a:prstGeom>
          <a:ln>
            <a:noFill/>
          </a:ln>
        </p:spPr>
      </p:pic>
      <p:pic>
        <p:nvPicPr>
          <p:cNvPr id="4" name="Imagen 3"/>
          <p:cNvPicPr>
            <a:picLocks noChangeAspect="1"/>
          </p:cNvPicPr>
          <p:nvPr/>
        </p:nvPicPr>
        <p:blipFill rotWithShape="1">
          <a:blip r:embed="rId6">
            <a:extLst>
              <a:ext uri="{28A0092B-C50C-407E-A947-70E740481C1C}">
                <a14:useLocalDpi xmlns:a14="http://schemas.microsoft.com/office/drawing/2010/main" val="0"/>
              </a:ext>
            </a:extLst>
          </a:blip>
          <a:srcRect t="5052" r="-2" b="-2"/>
          <a:stretch/>
        </p:blipFill>
        <p:spPr>
          <a:xfrm>
            <a:off x="8270639" y="3539327"/>
            <a:ext cx="1485092" cy="2302151"/>
          </a:xfrm>
          <a:prstGeom prst="rect">
            <a:avLst/>
          </a:prstGeom>
          <a:ln>
            <a:noFill/>
          </a:ln>
        </p:spPr>
      </p:pic>
      <p:sp>
        <p:nvSpPr>
          <p:cNvPr id="44" name="TextBox 43">
            <a:extLst>
              <a:ext uri="{FF2B5EF4-FFF2-40B4-BE49-F238E27FC236}">
                <a16:creationId xmlns:a16="http://schemas.microsoft.com/office/drawing/2014/main" id="{1BD9E31D-2377-4EE0-8906-96D9E881C460}"/>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46" name="Rectangle 45">
            <a:extLst>
              <a:ext uri="{FF2B5EF4-FFF2-40B4-BE49-F238E27FC236}">
                <a16:creationId xmlns:a16="http://schemas.microsoft.com/office/drawing/2014/main" id="{30DAEC7D-6DC2-4017-82A4-D29BA59FC3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0786" y="319015"/>
            <a:ext cx="4323016" cy="6214421"/>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CB6F2FC-7257-454A-BF7F-4515943F4F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864" y="883272"/>
            <a:ext cx="3182039" cy="2463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638CFFE-9077-4273-AE5B-90EE4626B1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864" y="3503486"/>
            <a:ext cx="3182039" cy="2463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828800" y="203201"/>
            <a:ext cx="4708295" cy="1168400"/>
          </a:xfrm>
        </p:spPr>
        <p:txBody>
          <a:bodyPr>
            <a:normAutofit/>
          </a:bodyPr>
          <a:lstStyle/>
          <a:p>
            <a:pPr algn="l"/>
            <a:r>
              <a:rPr lang="fr-FR" sz="1600" b="1" dirty="0"/>
              <a:t>La théorisation : deux manifestes : </a:t>
            </a:r>
            <a:r>
              <a:rPr lang="fr-FR" sz="1600" b="1" i="1" dirty="0"/>
              <a:t>Le Nouveau Roman</a:t>
            </a:r>
            <a:r>
              <a:rPr lang="fr-FR" sz="1600" b="1" dirty="0"/>
              <a:t> (</a:t>
            </a:r>
            <a:r>
              <a:rPr lang="fr-FR" sz="1600" b="1" i="1" dirty="0"/>
              <a:t>Esprit</a:t>
            </a:r>
            <a:r>
              <a:rPr lang="fr-FR" sz="1600" b="1" dirty="0"/>
              <a:t>, 1958) et </a:t>
            </a:r>
            <a:r>
              <a:rPr lang="fr-FR" sz="1600" b="1" i="1" dirty="0"/>
              <a:t>Pour un Nouveau Roman</a:t>
            </a:r>
            <a:r>
              <a:rPr lang="fr-FR" sz="1600" b="1" dirty="0"/>
              <a:t>, d’Alain Robbe-Grillet (1963)</a:t>
            </a:r>
          </a:p>
        </p:txBody>
      </p:sp>
      <p:sp>
        <p:nvSpPr>
          <p:cNvPr id="3" name="Marcador de contenido 2"/>
          <p:cNvSpPr>
            <a:spLocks noGrp="1"/>
          </p:cNvSpPr>
          <p:nvPr>
            <p:ph idx="1"/>
          </p:nvPr>
        </p:nvSpPr>
        <p:spPr>
          <a:xfrm>
            <a:off x="1005401" y="1448581"/>
            <a:ext cx="5531694" cy="5406701"/>
          </a:xfrm>
        </p:spPr>
        <p:txBody>
          <a:bodyPr>
            <a:normAutofit/>
          </a:bodyPr>
          <a:lstStyle/>
          <a:p>
            <a:pPr>
              <a:lnSpc>
                <a:spcPct val="110000"/>
              </a:lnSpc>
            </a:pPr>
            <a:r>
              <a:rPr lang="fr-FR" sz="1600" b="1" dirty="0"/>
              <a:t>Dans </a:t>
            </a:r>
            <a:r>
              <a:rPr lang="fr-FR" sz="1600" b="1" i="1" dirty="0"/>
              <a:t>Pour un nouveau roman</a:t>
            </a:r>
            <a:r>
              <a:rPr lang="fr-FR" sz="1600" b="1" dirty="0"/>
              <a:t>, Alain Robbe-Grillet réunit des essais (écrits entre 1956 et 1963) sur la nature et l’avenir du roman. Il y rejette l’intrigue, et récuse même la nécessité du portrait psychologique pour les personnages.</a:t>
            </a:r>
          </a:p>
          <a:p>
            <a:pPr>
              <a:lnSpc>
                <a:spcPct val="110000"/>
              </a:lnSpc>
            </a:pPr>
            <a:r>
              <a:rPr lang="fr-FR" sz="1600" b="1" dirty="0"/>
              <a:t>Repoussant les conventions du roman traditionnel, le nouveau roman fait chambouler le roman traditionnel. La position du narrateur est particulièrement remise en question. Roland Barthes, dans sa critique de </a:t>
            </a:r>
            <a:r>
              <a:rPr lang="fr-FR" sz="1600" b="1" i="1" dirty="0"/>
              <a:t>La Jalousie</a:t>
            </a:r>
            <a:r>
              <a:rPr lang="fr-FR" sz="1600" b="1" dirty="0"/>
              <a:t>, écrit: </a:t>
            </a:r>
          </a:p>
          <a:p>
            <a:pPr>
              <a:lnSpc>
                <a:spcPct val="110000"/>
              </a:lnSpc>
            </a:pPr>
            <a:r>
              <a:rPr lang="fr-FR" sz="1600" b="1" dirty="0"/>
              <a:t>« Le roman enseigne à regarder le monde non plus avec les yeux du confesseur, du médecin ou de Dieu mais avec ceux d’un homme qui marche dans la ville sans d’autre horizon que le spectacle, sans d’autre pouvoir que celui-là même de ses yeux. ».</a:t>
            </a:r>
          </a:p>
        </p:txBody>
      </p:sp>
    </p:spTree>
    <p:extLst>
      <p:ext uri="{BB962C8B-B14F-4D97-AF65-F5344CB8AC3E}">
        <p14:creationId xmlns:p14="http://schemas.microsoft.com/office/powerpoint/2010/main" val="223968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7332" r="9093" b="1759"/>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7713DB-A0B1-4507-9991-B6DCAE436C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3B684A5-A5B7-4A58-8A18-2205FD6F27AB}"/>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0645"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ítulo 1"/>
          <p:cNvSpPr>
            <a:spLocks noGrp="1"/>
          </p:cNvSpPr>
          <p:nvPr>
            <p:ph type="title"/>
          </p:nvPr>
        </p:nvSpPr>
        <p:spPr>
          <a:xfrm>
            <a:off x="1974738" y="215900"/>
            <a:ext cx="4705462" cy="794657"/>
          </a:xfrm>
        </p:spPr>
        <p:txBody>
          <a:bodyPr>
            <a:normAutofit fontScale="90000"/>
          </a:bodyPr>
          <a:lstStyle/>
          <a:p>
            <a:pPr algn="l"/>
            <a:r>
              <a:rPr lang="fr-FR" dirty="0"/>
              <a:t>Du nouveau roman à l’</a:t>
            </a:r>
            <a:r>
              <a:rPr lang="fr-FR" dirty="0" err="1"/>
              <a:t>OuLiPo</a:t>
            </a:r>
            <a:endParaRPr lang="fr-FR" dirty="0"/>
          </a:p>
        </p:txBody>
      </p:sp>
      <p:sp>
        <p:nvSpPr>
          <p:cNvPr id="3" name="Marcador de contenido 2"/>
          <p:cNvSpPr>
            <a:spLocks noGrp="1"/>
          </p:cNvSpPr>
          <p:nvPr>
            <p:ph idx="1"/>
          </p:nvPr>
        </p:nvSpPr>
        <p:spPr>
          <a:xfrm>
            <a:off x="749300" y="1226230"/>
            <a:ext cx="5930900" cy="5629051"/>
          </a:xfrm>
        </p:spPr>
        <p:txBody>
          <a:bodyPr>
            <a:normAutofit lnSpcReduction="10000"/>
          </a:bodyPr>
          <a:lstStyle/>
          <a:p>
            <a:pPr>
              <a:lnSpc>
                <a:spcPct val="110000"/>
              </a:lnSpc>
            </a:pPr>
            <a:endParaRPr lang="fr-FR" sz="1400" b="1" dirty="0"/>
          </a:p>
          <a:p>
            <a:pPr>
              <a:lnSpc>
                <a:spcPct val="110000"/>
              </a:lnSpc>
            </a:pPr>
            <a:r>
              <a:rPr lang="fr-FR" sz="1400" b="1" dirty="0"/>
              <a:t>L’</a:t>
            </a:r>
            <a:r>
              <a:rPr lang="fr-FR" sz="1400" b="1" dirty="0" err="1"/>
              <a:t>Oulipo</a:t>
            </a:r>
            <a:r>
              <a:rPr lang="fr-FR" sz="1400" b="1" dirty="0"/>
              <a:t> peut être considéré comme un dérivé du nouveau roman, par son dessein de renouveler l’acte d’écrire, par le goût de la contrainte comme moteur de création.</a:t>
            </a:r>
          </a:p>
          <a:p>
            <a:pPr>
              <a:lnSpc>
                <a:spcPct val="110000"/>
              </a:lnSpc>
            </a:pPr>
            <a:r>
              <a:rPr lang="fr-FR" sz="1400" b="1" i="1" dirty="0"/>
              <a:t>Choses </a:t>
            </a:r>
            <a:r>
              <a:rPr lang="fr-FR" sz="1400" b="1" dirty="0"/>
              <a:t>(1965) de Georges Perec peut être compris comme une application des principes du nouveau roman puisque dans le récit les protagonistes ont moins d’importance que les objets eux-mêmes, véritables héros du roman.</a:t>
            </a:r>
          </a:p>
          <a:p>
            <a:pPr>
              <a:lnSpc>
                <a:spcPct val="110000"/>
              </a:lnSpc>
            </a:pPr>
            <a:r>
              <a:rPr lang="fr-FR" sz="1400" b="1" dirty="0"/>
              <a:t>Autour de Perec et de Raymond Queneau, un groupe de mathématiciens et écrivains créent l’Ouvroir de Littérature Potentielle, et se définissent comme des « rats qui construisent eux-mêmes le labyrinthe dont ils se proposent de sortir. » </a:t>
            </a:r>
          </a:p>
          <a:p>
            <a:pPr>
              <a:lnSpc>
                <a:spcPct val="110000"/>
              </a:lnSpc>
            </a:pPr>
            <a:r>
              <a:rPr lang="fr-FR" sz="1400" b="1" dirty="0"/>
              <a:t>La contrainte est l’idée clé de l’</a:t>
            </a:r>
            <a:r>
              <a:rPr lang="fr-FR" sz="1400" b="1" dirty="0" err="1"/>
              <a:t>Oulipo</a:t>
            </a:r>
            <a:r>
              <a:rPr lang="fr-FR" sz="1400" b="1" dirty="0"/>
              <a:t>, dans deux sens:</a:t>
            </a:r>
          </a:p>
          <a:p>
            <a:pPr>
              <a:lnSpc>
                <a:spcPct val="110000"/>
              </a:lnSpc>
            </a:pPr>
            <a:r>
              <a:rPr lang="fr-FR" sz="1400" b="1" dirty="0"/>
              <a:t>L’</a:t>
            </a:r>
            <a:r>
              <a:rPr lang="fr-FR" sz="1400" b="1" dirty="0" err="1"/>
              <a:t>anoulipisme</a:t>
            </a:r>
            <a:r>
              <a:rPr lang="fr-FR" sz="1400" b="1" dirty="0"/>
              <a:t> ou recherche dans l’histoire de la littérature des « plagiaires par anticipation » (les écrivains qui ont travaillé avec des contraintes, de façon plus ou moins consciente, avant la création de l'</a:t>
            </a:r>
            <a:r>
              <a:rPr lang="fr-FR" sz="1400" b="1" dirty="0" err="1"/>
              <a:t>Oulipo</a:t>
            </a:r>
            <a:r>
              <a:rPr lang="fr-FR" sz="1400" b="1" dirty="0"/>
              <a:t>).</a:t>
            </a:r>
          </a:p>
          <a:p>
            <a:pPr>
              <a:lnSpc>
                <a:spcPct val="110000"/>
              </a:lnSpc>
            </a:pPr>
            <a:r>
              <a:rPr lang="fr-FR" sz="1400" b="1" dirty="0"/>
              <a:t>Le </a:t>
            </a:r>
            <a:r>
              <a:rPr lang="fr-FR" sz="1400" b="1" dirty="0" err="1"/>
              <a:t>synthoulipisme</a:t>
            </a:r>
            <a:r>
              <a:rPr lang="fr-FR" sz="1400" b="1" dirty="0"/>
              <a:t>, ou création de textes à partir de contraintes nouvelles ou renouvelées.</a:t>
            </a:r>
          </a:p>
          <a:p>
            <a:pPr>
              <a:lnSpc>
                <a:spcPct val="110000"/>
              </a:lnSpc>
            </a:pPr>
            <a:endParaRPr lang="fr-FR" sz="700" dirty="0"/>
          </a:p>
          <a:p>
            <a:pPr>
              <a:lnSpc>
                <a:spcPct val="110000"/>
              </a:lnSpc>
            </a:pPr>
            <a:endParaRPr lang="fr-FR" sz="700" dirty="0"/>
          </a:p>
        </p:txBody>
      </p:sp>
    </p:spTree>
    <p:extLst>
      <p:ext uri="{BB962C8B-B14F-4D97-AF65-F5344CB8AC3E}">
        <p14:creationId xmlns:p14="http://schemas.microsoft.com/office/powerpoint/2010/main" val="354258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1"/>
            <a:ext cx="11180063" cy="1015999"/>
          </a:xfrm>
        </p:spPr>
        <p:txBody>
          <a:bodyPr>
            <a:normAutofit fontScale="90000"/>
          </a:bodyPr>
          <a:lstStyle/>
          <a:p>
            <a:r>
              <a:rPr lang="fr-FR" dirty="0"/>
              <a:t>Quelques notes sur quelques figures :</a:t>
            </a:r>
            <a:br>
              <a:rPr lang="fr-FR" dirty="0"/>
            </a:br>
            <a:r>
              <a:rPr lang="fr-FR" dirty="0"/>
              <a:t>Alain Robbe-Grillet</a:t>
            </a:r>
            <a:br>
              <a:rPr lang="fr-FR" dirty="0"/>
            </a:br>
            <a:r>
              <a:rPr lang="fr-FR" dirty="0"/>
              <a:t>(1922-2008)</a:t>
            </a:r>
          </a:p>
        </p:txBody>
      </p:sp>
      <p:sp>
        <p:nvSpPr>
          <p:cNvPr id="3" name="Marcador de contenido 2"/>
          <p:cNvSpPr>
            <a:spLocks noGrp="1"/>
          </p:cNvSpPr>
          <p:nvPr>
            <p:ph sz="half" idx="1"/>
          </p:nvPr>
        </p:nvSpPr>
        <p:spPr>
          <a:xfrm>
            <a:off x="647700" y="1041400"/>
            <a:ext cx="4876800" cy="5626100"/>
          </a:xfrm>
        </p:spPr>
        <p:txBody>
          <a:bodyPr>
            <a:normAutofit fontScale="70000" lnSpcReduction="20000"/>
          </a:bodyPr>
          <a:lstStyle/>
          <a:p>
            <a:r>
              <a:rPr lang="fr-FR" b="1" dirty="0"/>
              <a:t>Fils d'ingénieur, Alain Robbe-Grillet devient ingénieur agronome. En 1945, il travaille à l'Institut national de la statistique à Paris, puis, à partir de 1949, à l'Institut des fruits et agrumes coloniaux, au Maroc, en Guinée française, à la Martinique et à la Guadeloupe (1949-51).</a:t>
            </a:r>
          </a:p>
          <a:p>
            <a:r>
              <a:rPr lang="fr-FR" b="1" dirty="0"/>
              <a:t>Il se consacre à la littérature. Son premier roman, </a:t>
            </a:r>
            <a:r>
              <a:rPr lang="fr-FR" b="1" i="1" dirty="0"/>
              <a:t>Les Gommes</a:t>
            </a:r>
            <a:r>
              <a:rPr lang="fr-FR" b="1" dirty="0"/>
              <a:t>, parait en 1953 aux Éditions de Minuit et Roland Barthes lui dédie un article dans </a:t>
            </a:r>
            <a:r>
              <a:rPr lang="fr-FR" b="1" i="1" dirty="0"/>
              <a:t>Critique</a:t>
            </a:r>
            <a:r>
              <a:rPr lang="fr-FR" b="1" dirty="0"/>
              <a:t>. Il devient l’ami de Jérôme </a:t>
            </a:r>
            <a:r>
              <a:rPr lang="fr-FR" b="1" dirty="0" err="1"/>
              <a:t>Lindon</a:t>
            </a:r>
            <a:r>
              <a:rPr lang="fr-FR" b="1" dirty="0"/>
              <a:t>, directeur de Minuit, de qui il devient conseiller littéraire entre 1955 et 1985. On considère </a:t>
            </a:r>
            <a:r>
              <a:rPr lang="fr-FR" b="1" i="1" dirty="0"/>
              <a:t>Les Gommes </a:t>
            </a:r>
            <a:r>
              <a:rPr lang="fr-FR" b="1" dirty="0"/>
              <a:t>comme le premier « nouveau roman », mais l'expression n'apparaît que quelques années plus tard.</a:t>
            </a:r>
          </a:p>
          <a:p>
            <a:r>
              <a:rPr lang="fr-FR" b="1" dirty="0"/>
              <a:t>Il travaille également pour le cinéma, notamment sur le scénario de </a:t>
            </a:r>
            <a:r>
              <a:rPr lang="fr-FR" b="1" i="1" dirty="0"/>
              <a:t>L'Année dernière à </a:t>
            </a:r>
            <a:r>
              <a:rPr lang="fr-FR" b="1" i="1" dirty="0" err="1"/>
              <a:t>Marienbad</a:t>
            </a:r>
            <a:r>
              <a:rPr lang="fr-FR" b="1" dirty="0"/>
              <a:t>, d’Alain Resnais en 1961. Les films qu'il a réalisés oscillent ensuite entre érotisme et sadomasochisme (lui et sa femme Catherine </a:t>
            </a:r>
            <a:r>
              <a:rPr lang="mr-IN" b="1" dirty="0"/>
              <a:t>–</a:t>
            </a:r>
            <a:r>
              <a:rPr lang="fr-FR" b="1" dirty="0"/>
              <a:t>Jean de Berg- étaient adeptes des pratiques sadomasochistes).</a:t>
            </a:r>
          </a:p>
        </p:txBody>
      </p:sp>
      <p:sp>
        <p:nvSpPr>
          <p:cNvPr id="5" name="Marcador de contenido 4"/>
          <p:cNvSpPr>
            <a:spLocks noGrp="1"/>
          </p:cNvSpPr>
          <p:nvPr>
            <p:ph sz="half" idx="2"/>
          </p:nvPr>
        </p:nvSpPr>
        <p:spPr/>
        <p:txBody>
          <a:bodyPr>
            <a:normAutofit fontScale="70000" lnSpcReduction="20000"/>
          </a:bodyPr>
          <a:lstStyle/>
          <a:p>
            <a:endParaRPr lang="fr-F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1923526"/>
            <a:ext cx="6667500" cy="4248674"/>
          </a:xfrm>
          <a:prstGeom prst="rect">
            <a:avLst/>
          </a:prstGeom>
        </p:spPr>
      </p:pic>
    </p:spTree>
    <p:extLst>
      <p:ext uri="{BB962C8B-B14F-4D97-AF65-F5344CB8AC3E}">
        <p14:creationId xmlns:p14="http://schemas.microsoft.com/office/powerpoint/2010/main" val="86375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fr-FR" dirty="0"/>
              <a:t>Quelques notes sur quelques figures : Nathalie Sarraute</a:t>
            </a:r>
          </a:p>
        </p:txBody>
      </p:sp>
      <p:sp>
        <p:nvSpPr>
          <p:cNvPr id="3" name="Marcador de contenido 2"/>
          <p:cNvSpPr>
            <a:spLocks noGrp="1"/>
          </p:cNvSpPr>
          <p:nvPr>
            <p:ph sz="half" idx="1"/>
          </p:nvPr>
        </p:nvSpPr>
        <p:spPr>
          <a:xfrm>
            <a:off x="673100" y="1752600"/>
            <a:ext cx="5824234" cy="4889500"/>
          </a:xfrm>
        </p:spPr>
        <p:txBody>
          <a:bodyPr>
            <a:normAutofit fontScale="62500" lnSpcReduction="20000"/>
          </a:bodyPr>
          <a:lstStyle/>
          <a:p>
            <a:r>
              <a:rPr lang="fr-FR" b="1" dirty="0"/>
              <a:t>Nathalie Sarraute (Nathalie </a:t>
            </a:r>
            <a:r>
              <a:rPr lang="fr-FR" b="1" dirty="0" err="1"/>
              <a:t>Tcherniak</a:t>
            </a:r>
            <a:r>
              <a:rPr lang="fr-FR" b="1" dirty="0"/>
              <a:t>, 1900-1999), écrivaine française, a créé une œuvre capitale pour la littérature du XX</a:t>
            </a:r>
            <a:r>
              <a:rPr lang="fr-FR" b="1" baseline="30000" dirty="0"/>
              <a:t>e</a:t>
            </a:r>
            <a:r>
              <a:rPr lang="fr-FR" b="1" dirty="0"/>
              <a:t> siècle.</a:t>
            </a:r>
          </a:p>
          <a:p>
            <a:r>
              <a:rPr lang="fr-FR" b="1" dirty="0"/>
              <a:t>Elle fait partie des rares auteures à avoir été publiée dans la Bibliothèque de la Pléiade (2011).</a:t>
            </a:r>
          </a:p>
          <a:p>
            <a:r>
              <a:rPr lang="fr-FR" b="1" dirty="0"/>
              <a:t>Son premier ouvrage, </a:t>
            </a:r>
            <a:r>
              <a:rPr lang="fr-FR" b="1" i="1" dirty="0"/>
              <a:t>Tropismes</a:t>
            </a:r>
            <a:r>
              <a:rPr lang="fr-FR" b="1" dirty="0"/>
              <a:t>, paraît en 1939, après avoir été refusé par Gallimard et Grasset.</a:t>
            </a:r>
          </a:p>
          <a:p>
            <a:r>
              <a:rPr lang="fr-FR" b="1" dirty="0"/>
              <a:t>Après la publication de </a:t>
            </a:r>
            <a:r>
              <a:rPr lang="fr-FR" b="1" i="1" dirty="0"/>
              <a:t>L’ère du soupçon</a:t>
            </a:r>
            <a:r>
              <a:rPr lang="fr-FR" b="1" dirty="0"/>
              <a:t>,</a:t>
            </a:r>
            <a:r>
              <a:rPr lang="fr-FR" b="1" i="1" dirty="0"/>
              <a:t> </a:t>
            </a:r>
            <a:r>
              <a:rPr lang="fr-FR" b="1" dirty="0"/>
              <a:t>elle devient une figure de proue du courant du nouveau roman.</a:t>
            </a:r>
          </a:p>
          <a:p>
            <a:r>
              <a:rPr lang="fr-FR" b="1" dirty="0"/>
              <a:t>Pour elle, ils s’agit de faire remonter à la surface les mouvements fugaces de la conscience, les « drames microscopiques, aux enjeux pourtant essentiels ».</a:t>
            </a:r>
          </a:p>
          <a:p>
            <a:r>
              <a:rPr lang="fr-FR" b="1" dirty="0"/>
              <a:t>Elle cherche à rendre par les mots l'essence des choses, les sensations les plus profondes, ce qu'elle appelle le « primordial ». </a:t>
            </a:r>
          </a:p>
          <a:p>
            <a:r>
              <a:rPr lang="fr-FR" b="1" dirty="0"/>
              <a:t>Sous les lieux communs, elle traque le non-dit, le « monde furtif, apeuré et tremblant » de la « sous-conversation ». Un défi pour le langage, qui a du mal à exprimer ces affleurements, ces effleurements </a:t>
            </a:r>
            <a:r>
              <a:rPr lang="fr-FR" b="1" i="1" dirty="0"/>
              <a:t>(L’Usage de la parole</a:t>
            </a:r>
            <a:r>
              <a:rPr lang="fr-FR" b="1" dirty="0"/>
              <a:t>, 1960)</a:t>
            </a:r>
            <a:r>
              <a:rPr lang="fr-FR" b="1" i="1" dirty="0"/>
              <a:t>.</a:t>
            </a:r>
          </a:p>
        </p:txBody>
      </p:sp>
      <p:sp>
        <p:nvSpPr>
          <p:cNvPr id="5" name="Marcador de contenido 4"/>
          <p:cNvSpPr>
            <a:spLocks noGrp="1"/>
          </p:cNvSpPr>
          <p:nvPr>
            <p:ph sz="half" idx="2"/>
          </p:nvPr>
        </p:nvSpPr>
        <p:spPr/>
        <p:txBody>
          <a:bodyPr>
            <a:normAutofit fontScale="62500" lnSpcReduction="20000"/>
          </a:bodyPr>
          <a:lstStyle/>
          <a:p>
            <a:endParaRPr lang="fr-F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280" y="1887522"/>
            <a:ext cx="5760720" cy="4654296"/>
          </a:xfrm>
          <a:prstGeom prst="rect">
            <a:avLst/>
          </a:prstGeom>
        </p:spPr>
      </p:pic>
    </p:spTree>
    <p:extLst>
      <p:ext uri="{BB962C8B-B14F-4D97-AF65-F5344CB8AC3E}">
        <p14:creationId xmlns:p14="http://schemas.microsoft.com/office/powerpoint/2010/main" val="43249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AD17B9-9E6C-4DD1-9728-97B5E5FCCA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7AC3F90-A588-42FF-B41D-062A8D91B9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r="2" b="6250"/>
          <a:stretch/>
        </p:blipFill>
        <p:spPr>
          <a:xfrm>
            <a:off x="-1828" y="-2718"/>
            <a:ext cx="12191695" cy="6857990"/>
          </a:xfrm>
          <a:prstGeom prst="rect">
            <a:avLst/>
          </a:prstGeom>
        </p:spPr>
      </p:pic>
      <p:pic>
        <p:nvPicPr>
          <p:cNvPr id="14" name="Picture 13">
            <a:extLst>
              <a:ext uri="{FF2B5EF4-FFF2-40B4-BE49-F238E27FC236}">
                <a16:creationId xmlns:a16="http://schemas.microsoft.com/office/drawing/2014/main" id="{015AB904-4FB7-4A0D-B43E-03ACF05E144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6" name="Rectangle 15">
            <a:extLst>
              <a:ext uri="{FF2B5EF4-FFF2-40B4-BE49-F238E27FC236}">
                <a16:creationId xmlns:a16="http://schemas.microsoft.com/office/drawing/2014/main" id="{E1AADF25-43E9-4DE0-AD82-4F60523191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2D515-EF3C-4E4E-8BC1-192B21E927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5F0EB18-1E7B-44E3-8DEA-7DE98E1CF9E4}"/>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ítulo 1"/>
          <p:cNvSpPr>
            <a:spLocks noGrp="1"/>
          </p:cNvSpPr>
          <p:nvPr>
            <p:ph type="title"/>
          </p:nvPr>
        </p:nvSpPr>
        <p:spPr>
          <a:xfrm>
            <a:off x="7493000" y="254000"/>
            <a:ext cx="4318000" cy="646113"/>
          </a:xfrm>
        </p:spPr>
        <p:txBody>
          <a:bodyPr>
            <a:normAutofit/>
          </a:bodyPr>
          <a:lstStyle/>
          <a:p>
            <a:pPr algn="l"/>
            <a:r>
              <a:rPr lang="fr-FR" dirty="0"/>
              <a:t>Claude Simon</a:t>
            </a:r>
          </a:p>
        </p:txBody>
      </p:sp>
      <p:sp>
        <p:nvSpPr>
          <p:cNvPr id="3" name="Marcador de contenido 2"/>
          <p:cNvSpPr>
            <a:spLocks noGrp="1"/>
          </p:cNvSpPr>
          <p:nvPr>
            <p:ph idx="1"/>
          </p:nvPr>
        </p:nvSpPr>
        <p:spPr>
          <a:xfrm>
            <a:off x="635000" y="1950720"/>
            <a:ext cx="11417300" cy="4904562"/>
          </a:xfrm>
        </p:spPr>
        <p:txBody>
          <a:bodyPr>
            <a:normAutofit fontScale="70000" lnSpcReduction="20000"/>
          </a:bodyPr>
          <a:lstStyle/>
          <a:p>
            <a:pPr>
              <a:lnSpc>
                <a:spcPct val="110000"/>
              </a:lnSpc>
            </a:pPr>
            <a:endParaRPr lang="fr-FR" sz="800" b="1" dirty="0"/>
          </a:p>
          <a:p>
            <a:pPr>
              <a:lnSpc>
                <a:spcPct val="110000"/>
              </a:lnSpc>
            </a:pPr>
            <a:r>
              <a:rPr lang="fr-FR" sz="2100" b="1" dirty="0"/>
              <a:t>Il naît à Tananarive en 1913. d'un père capitaine d'infanterie de marine dans les troupes coloniales, mort au début de la Première Guerre mondiale ; à onze ans, il perd aussi sa mère et va vivre sous la tutelle de parents éloignés, à Paris.</a:t>
            </a:r>
          </a:p>
          <a:p>
            <a:pPr>
              <a:lnSpc>
                <a:spcPct val="110000"/>
              </a:lnSpc>
            </a:pPr>
            <a:r>
              <a:rPr lang="fr-FR" sz="2100" b="1" dirty="0"/>
              <a:t> Internat au lycée Stanislas, à Paris. Bac à 16 ans, il prépare son entrée à l'Ecole Navale, mais il se désintéresse vite de ses études supérieures et les abandonne pour se consacrer à la peinture et la photographie.</a:t>
            </a:r>
          </a:p>
          <a:p>
            <a:pPr>
              <a:lnSpc>
                <a:spcPct val="110000"/>
              </a:lnSpc>
            </a:pPr>
            <a:r>
              <a:rPr lang="fr-FR" sz="2100" b="1" dirty="0"/>
              <a:t>Lors de la guerre d'Espagne, Claude Simon aide à approvisionner les Républicains en armes. Puis, il rentre en France, déçu par les querelles qui affaiblissent le camp républicain, et commence à écrire. Son premier roman </a:t>
            </a:r>
            <a:r>
              <a:rPr lang="fr-FR" sz="2100" b="1" i="1" dirty="0"/>
              <a:t>Le Tricheur </a:t>
            </a:r>
            <a:r>
              <a:rPr lang="fr-FR" sz="2100" b="1" dirty="0"/>
              <a:t>est publié à la Libération. Durant la Seconde Guerre mondiale, il échappe à la mort et est fait prisonnier. Il s’évade et rentre dans la Résistance.</a:t>
            </a:r>
          </a:p>
          <a:p>
            <a:pPr>
              <a:lnSpc>
                <a:spcPct val="110000"/>
              </a:lnSpc>
            </a:pPr>
            <a:r>
              <a:rPr lang="fr-FR" sz="2100" b="1" dirty="0"/>
              <a:t>Ses rencontres avec Alain Robbe-Grillet (1956) puis Michel Butor (1957) transforment son écriture. En 1957, il publie </a:t>
            </a:r>
            <a:r>
              <a:rPr lang="fr-FR" sz="2100" b="1" i="1" dirty="0"/>
              <a:t>Le Vent</a:t>
            </a:r>
            <a:r>
              <a:rPr lang="fr-FR" sz="2100" b="1" dirty="0"/>
              <a:t>, puis participe à la rédaction du Manifeste </a:t>
            </a:r>
            <a:r>
              <a:rPr lang="fr-FR" sz="2100" b="1" i="1" dirty="0"/>
              <a:t>Le</a:t>
            </a:r>
            <a:r>
              <a:rPr lang="fr-FR" sz="2100" b="1" dirty="0"/>
              <a:t> </a:t>
            </a:r>
            <a:r>
              <a:rPr lang="fr-FR" sz="2100" b="1" i="1" dirty="0"/>
              <a:t>Nouveau Roman</a:t>
            </a:r>
            <a:r>
              <a:rPr lang="fr-FR" sz="2100" b="1" dirty="0"/>
              <a:t> publié dans la revue </a:t>
            </a:r>
            <a:r>
              <a:rPr lang="fr-FR" sz="2100" b="1" i="1" dirty="0"/>
              <a:t>Esprit </a:t>
            </a:r>
            <a:r>
              <a:rPr lang="fr-FR" sz="2100" b="1" dirty="0"/>
              <a:t>en 1958. Dans son œuvre la plus connue, </a:t>
            </a:r>
            <a:r>
              <a:rPr lang="fr-FR" sz="2100" b="1" i="1" dirty="0"/>
              <a:t>La Route des Flandres </a:t>
            </a:r>
            <a:r>
              <a:rPr lang="fr-FR" sz="2100" b="1" dirty="0"/>
              <a:t>(1960), Claude Simon juxtapose les souvenirs des membres d'une famille aux prises avec la débâcle de 1940.</a:t>
            </a:r>
          </a:p>
          <a:p>
            <a:pPr>
              <a:lnSpc>
                <a:spcPct val="110000"/>
              </a:lnSpc>
            </a:pPr>
            <a:r>
              <a:rPr lang="fr-FR" sz="2100" b="1" dirty="0"/>
              <a:t>Patchwork d'émotions, de visions, de fragments du passé et de relations d'un présent chaotique, son œuvre appartient pleinement au courant du Nouveau Roman. D'abord artiste peintre, Claude Simon écrit des compositions plutôt que des récits linéaires. Il détruit la narration, l'illusion représentative et ne recherche pas à reproduire le temps, la durée, mais la simultanéité d'événements et d'émotions. </a:t>
            </a:r>
            <a:br>
              <a:rPr lang="fr-FR" sz="2100" b="1" dirty="0"/>
            </a:br>
            <a:endParaRPr lang="fr-FR" sz="2100" b="1" dirty="0"/>
          </a:p>
          <a:p>
            <a:pPr>
              <a:lnSpc>
                <a:spcPct val="110000"/>
              </a:lnSpc>
            </a:pPr>
            <a:endParaRPr lang="fr-FR" sz="1400" dirty="0"/>
          </a:p>
        </p:txBody>
      </p:sp>
    </p:spTree>
    <p:extLst>
      <p:ext uri="{BB962C8B-B14F-4D97-AF65-F5344CB8AC3E}">
        <p14:creationId xmlns:p14="http://schemas.microsoft.com/office/powerpoint/2010/main" val="3022074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1090</Words>
  <Application>Microsoft Macintosh PowerPoint</Application>
  <PresentationFormat>Panorámica</PresentationFormat>
  <Paragraphs>82</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MS Shell Dlg 2</vt:lpstr>
      <vt:lpstr>Wingdings</vt:lpstr>
      <vt:lpstr>Wingdings 3</vt:lpstr>
      <vt:lpstr>Madison</vt:lpstr>
      <vt:lpstr>LE NOUVEAU ROMAN</vt:lpstr>
      <vt:lpstr>Un affaire éditoriale</vt:lpstr>
      <vt:lpstr>Un nouveau roman pas si nouveau</vt:lpstr>
      <vt:lpstr>Un mouvement, des styles différents, des écrivains primés</vt:lpstr>
      <vt:lpstr>La théorisation : deux manifestes : Le Nouveau Roman (Esprit, 1958) et Pour un Nouveau Roman, d’Alain Robbe-Grillet (1963)</vt:lpstr>
      <vt:lpstr>Du nouveau roman à l’OuLiPo</vt:lpstr>
      <vt:lpstr>Quelques notes sur quelques figures : Alain Robbe-Grillet (1922-2008)</vt:lpstr>
      <vt:lpstr>Quelques notes sur quelques figures : Nathalie Sarraute</vt:lpstr>
      <vt:lpstr>Claude Simon</vt:lpstr>
      <vt:lpstr>Michel Butor (1926-2016)</vt:lpstr>
      <vt:lpstr>Marguerite Duras (1914-1996)</vt:lpstr>
      <vt:lpstr>Quelques notes sur quelques figures: Samuel Beckett romancier</vt:lpstr>
      <vt:lpstr>Georges Pérec (1936-1988)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NOUVEAU ROMAN</dc:title>
  <dc:creator>LYDIA VÁZQUEZ JIMÉNEZ</dc:creator>
  <cp:lastModifiedBy>LYDIA VÁZQUEZ JIMÉNEZ</cp:lastModifiedBy>
  <cp:revision>1</cp:revision>
  <dcterms:created xsi:type="dcterms:W3CDTF">2019-03-07T11:51:56Z</dcterms:created>
  <dcterms:modified xsi:type="dcterms:W3CDTF">2019-03-07T11:53:09Z</dcterms:modified>
</cp:coreProperties>
</file>