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8" r:id="rId10"/>
    <p:sldId id="269" r:id="rId11"/>
    <p:sldId id="270" r:id="rId12"/>
    <p:sldId id="264" r:id="rId13"/>
    <p:sldId id="265" r:id="rId14"/>
    <p:sldId id="266" r:id="rId15"/>
    <p:sldId id="267" r:id="rId16"/>
  </p:sldIdLst>
  <p:sldSz cx="6858000" cy="9906000" type="A4"/>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014" y="3522"/>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57E776-1BFE-4502-9D1D-E98A821F49EC}" type="datetimeFigureOut">
              <a:rPr lang="es-ES" smtClean="0"/>
              <a:pPr/>
              <a:t>26/05/2017</a:t>
            </a:fld>
            <a:endParaRPr lang="es-ES"/>
          </a:p>
        </p:txBody>
      </p:sp>
      <p:sp>
        <p:nvSpPr>
          <p:cNvPr id="4" name="3 Marcador de imagen de diapositiva"/>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5947B-187A-4EFA-AD0C-90C703A3AB50}"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1D5947B-187A-4EFA-AD0C-90C703A3AB50}" type="slidenum">
              <a:rPr lang="es-ES" smtClean="0"/>
              <a:pPr/>
              <a:t>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3077283"/>
            <a:ext cx="5829300" cy="212336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535805A-0A66-4B3E-94D9-A21D36326CC6}" type="datetime1">
              <a:rPr lang="es-ES" smtClean="0"/>
              <a:pPr/>
              <a:t>26/05/2017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876D65C-4A63-4756-82D1-46B6F6A444F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5CD11F-1F53-4D0E-ACB5-89DE4456C7BF}" type="datetime1">
              <a:rPr lang="es-ES" smtClean="0"/>
              <a:pPr/>
              <a:t>26/05/2017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876D65C-4A63-4756-82D1-46B6F6A444F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96701"/>
            <a:ext cx="1543050" cy="845220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96701"/>
            <a:ext cx="4514850" cy="845220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EF51927-EE53-4E87-8805-65DDA815DA2E}" type="datetime1">
              <a:rPr lang="es-ES" smtClean="0"/>
              <a:pPr/>
              <a:t>26/05/2017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876D65C-4A63-4756-82D1-46B6F6A444F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1CA90F-5D1D-427D-9E97-07DC3A9A622A}" type="datetime1">
              <a:rPr lang="es-ES" smtClean="0"/>
              <a:pPr/>
              <a:t>26/05/2017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876D65C-4A63-4756-82D1-46B6F6A444F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6365524"/>
            <a:ext cx="5829300" cy="1967442"/>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419858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C033EED-3609-4165-8157-DD5A689F86B9}" type="datetime1">
              <a:rPr lang="es-ES" smtClean="0"/>
              <a:pPr/>
              <a:t>26/05/2017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876D65C-4A63-4756-82D1-46B6F6A444F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E16278E-2015-486E-AD94-B74AB6323758}" type="datetime1">
              <a:rPr lang="es-ES" smtClean="0"/>
              <a:pPr/>
              <a:t>26/05/2017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876D65C-4A63-4756-82D1-46B6F6A444F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A435786-47FD-416F-BD16-CDD42C276AEF}" type="datetime1">
              <a:rPr lang="es-ES" smtClean="0"/>
              <a:pPr/>
              <a:t>26/05/2017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876D65C-4A63-4756-82D1-46B6F6A444F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961D33D-9447-435E-B12F-83EED7DD2A46}" type="datetime1">
              <a:rPr lang="es-ES" smtClean="0"/>
              <a:pPr/>
              <a:t>26/05/2017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876D65C-4A63-4756-82D1-46B6F6A444F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8D84968-89A2-4F8F-9D0A-6CB318F501F0}" type="datetime1">
              <a:rPr lang="es-ES" smtClean="0"/>
              <a:pPr/>
              <a:t>26/05/2017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876D65C-4A63-4756-82D1-46B6F6A444F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1" y="394405"/>
            <a:ext cx="2256235" cy="1678517"/>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8"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43F954-1100-4988-98D0-DE752FDDF3D6}" type="datetime1">
              <a:rPr lang="es-ES" smtClean="0"/>
              <a:pPr/>
              <a:t>26/05/2017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876D65C-4A63-4756-82D1-46B6F6A444F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934200"/>
            <a:ext cx="4114800" cy="818622"/>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695FC57-8CC7-47C6-B4B0-98E091C97A0A}" type="datetime1">
              <a:rPr lang="es-ES" smtClean="0"/>
              <a:pPr/>
              <a:t>26/05/2017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876D65C-4A63-4756-82D1-46B6F6A444F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1E0F41A7-2665-4CAF-8C69-B60B457AF9E0}" type="datetime1">
              <a:rPr lang="es-ES" smtClean="0"/>
              <a:pPr/>
              <a:t>26/05/2017</a:t>
            </a:fld>
            <a:endParaRPr lang="es-ES"/>
          </a:p>
        </p:txBody>
      </p:sp>
      <p:sp>
        <p:nvSpPr>
          <p:cNvPr id="5" name="4 Marcador de pie de página"/>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876D65C-4A63-4756-82D1-46B6F6A444F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2.bp.blogspot.com/-3NeEqUYPlGY/VWAkNl-VvhI/AAAAAAAAIlg/Fi8DewlG5x0/s1600/vel%C3%B3dromo+bilbao.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24823" y="560512"/>
            <a:ext cx="4888069" cy="400110"/>
          </a:xfrm>
          <a:prstGeom prst="rect">
            <a:avLst/>
          </a:prstGeom>
          <a:noFill/>
        </p:spPr>
        <p:txBody>
          <a:bodyPr wrap="none" rtlCol="0">
            <a:spAutoFit/>
          </a:bodyPr>
          <a:lstStyle/>
          <a:p>
            <a:pPr algn="ctr"/>
            <a:r>
              <a:rPr lang="es-ES" sz="2000" b="1" u="sng" dirty="0" err="1" smtClean="0">
                <a:latin typeface="Times New Roman" pitchFamily="18" charset="0"/>
                <a:cs typeface="Times New Roman" pitchFamily="18" charset="0"/>
              </a:rPr>
              <a:t>Euskal</a:t>
            </a:r>
            <a:r>
              <a:rPr lang="es-ES" sz="2000" b="1" u="sng" dirty="0" smtClean="0">
                <a:latin typeface="Times New Roman" pitchFamily="18" charset="0"/>
                <a:cs typeface="Times New Roman" pitchFamily="18" charset="0"/>
              </a:rPr>
              <a:t> </a:t>
            </a:r>
            <a:r>
              <a:rPr lang="es-ES" sz="2000" b="1" u="sng" dirty="0" err="1" smtClean="0">
                <a:latin typeface="Times New Roman" pitchFamily="18" charset="0"/>
                <a:cs typeface="Times New Roman" pitchFamily="18" charset="0"/>
              </a:rPr>
              <a:t>Herriko</a:t>
            </a:r>
            <a:r>
              <a:rPr lang="es-ES" sz="2000" b="1" u="sng" dirty="0" smtClean="0">
                <a:latin typeface="Times New Roman" pitchFamily="18" charset="0"/>
                <a:cs typeface="Times New Roman" pitchFamily="18" charset="0"/>
              </a:rPr>
              <a:t> </a:t>
            </a:r>
            <a:r>
              <a:rPr lang="es-ES" sz="2000" b="1" u="sng" dirty="0" err="1" smtClean="0">
                <a:latin typeface="Times New Roman" pitchFamily="18" charset="0"/>
                <a:cs typeface="Times New Roman" pitchFamily="18" charset="0"/>
              </a:rPr>
              <a:t>Kirol</a:t>
            </a:r>
            <a:r>
              <a:rPr lang="es-ES" sz="2000" b="1" u="sng" dirty="0" smtClean="0">
                <a:latin typeface="Times New Roman" pitchFamily="18" charset="0"/>
                <a:cs typeface="Times New Roman" pitchFamily="18" charset="0"/>
              </a:rPr>
              <a:t> </a:t>
            </a:r>
            <a:r>
              <a:rPr lang="es-ES" sz="2000" b="1" u="sng" dirty="0" err="1" smtClean="0">
                <a:latin typeface="Times New Roman" pitchFamily="18" charset="0"/>
                <a:cs typeface="Times New Roman" pitchFamily="18" charset="0"/>
              </a:rPr>
              <a:t>mekanikoen</a:t>
            </a:r>
            <a:r>
              <a:rPr lang="es-ES" sz="2000" b="1" u="sng" dirty="0" smtClean="0">
                <a:latin typeface="Times New Roman" pitchFamily="18" charset="0"/>
                <a:cs typeface="Times New Roman" pitchFamily="18" charset="0"/>
              </a:rPr>
              <a:t> Historia</a:t>
            </a:r>
            <a:endParaRPr lang="es-ES" sz="2000" b="1" u="sng"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76D65C-4A63-4756-82D1-46B6F6A444F1}" type="slidenum">
              <a:rPr lang="es-ES" smtClean="0"/>
              <a:pPr/>
              <a:t>10</a:t>
            </a:fld>
            <a:endParaRPr lang="es-ES"/>
          </a:p>
        </p:txBody>
      </p:sp>
      <p:sp>
        <p:nvSpPr>
          <p:cNvPr id="5" name="4 CuadroTexto"/>
          <p:cNvSpPr txBox="1"/>
          <p:nvPr/>
        </p:nvSpPr>
        <p:spPr>
          <a:xfrm>
            <a:off x="620688" y="602903"/>
            <a:ext cx="3600400" cy="276999"/>
          </a:xfrm>
          <a:prstGeom prst="rect">
            <a:avLst/>
          </a:prstGeom>
          <a:noFill/>
        </p:spPr>
        <p:txBody>
          <a:bodyPr wrap="square" rtlCol="0">
            <a:spAutoFit/>
          </a:bodyPr>
          <a:lstStyle/>
          <a:p>
            <a:r>
              <a:rPr lang="es-ES" sz="1200" b="1" dirty="0" smtClean="0"/>
              <a:t>KIROL KLASIKOA ‘’DESARROLLISMOAN`` (1960-1975)</a:t>
            </a:r>
          </a:p>
        </p:txBody>
      </p:sp>
      <p:sp>
        <p:nvSpPr>
          <p:cNvPr id="6" name="5 CuadroTexto"/>
          <p:cNvSpPr txBox="1"/>
          <p:nvPr/>
        </p:nvSpPr>
        <p:spPr>
          <a:xfrm>
            <a:off x="692696" y="1064568"/>
            <a:ext cx="489654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u-ES" sz="1200" dirty="0" smtClean="0"/>
              <a:t>Egoera ekonomikoa asko hobetu da urte hauetan . Emigrante zein turisten dibisak ekonomia indartu zuten eta ondorioz estatuak aisialdian inbertitu egin zuen. Telebista ere asko lagundu zuen kirolaren edapenean. Euskal Herrian errepresioa jarraitzen zuen eta erakundeak sortzeko arazo handiak zeuden.</a:t>
            </a:r>
            <a:endParaRPr lang="es-ES" sz="1200" dirty="0">
              <a:latin typeface="Times New Roman" pitchFamily="18" charset="0"/>
              <a:cs typeface="Times New Roman" pitchFamily="18" charset="0"/>
            </a:endParaRPr>
          </a:p>
        </p:txBody>
      </p:sp>
      <p:sp>
        <p:nvSpPr>
          <p:cNvPr id="8" name="7 CuadroTexto"/>
          <p:cNvSpPr txBox="1"/>
          <p:nvPr/>
        </p:nvSpPr>
        <p:spPr>
          <a:xfrm>
            <a:off x="692696" y="2432720"/>
            <a:ext cx="2232248" cy="2492990"/>
          </a:xfrm>
          <a:prstGeom prst="rect">
            <a:avLst/>
          </a:prstGeom>
          <a:noFill/>
        </p:spPr>
        <p:txBody>
          <a:bodyPr wrap="square" rtlCol="0">
            <a:spAutoFit/>
          </a:bodyPr>
          <a:lstStyle/>
          <a:p>
            <a:r>
              <a:rPr lang="eu-ES" sz="1200" b="1" dirty="0" smtClean="0"/>
              <a:t>Motoziklismoa</a:t>
            </a:r>
          </a:p>
          <a:p>
            <a:r>
              <a:rPr lang="eu-ES" sz="1200" dirty="0" smtClean="0"/>
              <a:t>Automobilen prezioen jaitsierak motozikleten beherakada ekarri zuen. Euskal Herrian </a:t>
            </a:r>
            <a:r>
              <a:rPr lang="eu-ES" sz="1200" dirty="0" err="1" smtClean="0"/>
              <a:t>Santi</a:t>
            </a:r>
            <a:r>
              <a:rPr lang="eu-ES" sz="1200" dirty="0" smtClean="0"/>
              <a:t> </a:t>
            </a:r>
            <a:r>
              <a:rPr lang="eu-ES" sz="1200" dirty="0" err="1" smtClean="0"/>
              <a:t>Herrero</a:t>
            </a:r>
            <a:r>
              <a:rPr lang="eu-ES" sz="1200" dirty="0" smtClean="0"/>
              <a:t> pilotua ageri zen. Honek Espainiako </a:t>
            </a:r>
            <a:r>
              <a:rPr lang="eu-ES" sz="1200" dirty="0" err="1" smtClean="0"/>
              <a:t>GP-a</a:t>
            </a:r>
            <a:r>
              <a:rPr lang="eu-ES" sz="1200" dirty="0" smtClean="0"/>
              <a:t>  eta Espainiako txapelketa irabazi zuen. </a:t>
            </a:r>
            <a:r>
              <a:rPr lang="eu-ES" sz="1200" dirty="0" err="1" smtClean="0"/>
              <a:t>Herrero</a:t>
            </a:r>
            <a:r>
              <a:rPr lang="eu-ES" sz="1200" dirty="0" smtClean="0"/>
              <a:t> 1970-</a:t>
            </a:r>
            <a:r>
              <a:rPr lang="eu-ES" sz="1200" dirty="0" err="1" smtClean="0"/>
              <a:t>an</a:t>
            </a:r>
            <a:r>
              <a:rPr lang="eu-ES" sz="1200" dirty="0" smtClean="0"/>
              <a:t> hil zen Isla De </a:t>
            </a:r>
            <a:r>
              <a:rPr lang="eu-ES" sz="1200" dirty="0" err="1" smtClean="0"/>
              <a:t>Man-en</a:t>
            </a:r>
            <a:r>
              <a:rPr lang="eu-ES" sz="1200" dirty="0" smtClean="0"/>
              <a:t>, gertakari honengatik eta lasterketa gutxiago ospatu izanagatik motoziklismoa beherakada handia izan zuen Euskal Herrian.</a:t>
            </a:r>
            <a:endParaRPr lang="es-ES" sz="1200" dirty="0" smtClean="0"/>
          </a:p>
        </p:txBody>
      </p:sp>
      <p:sp>
        <p:nvSpPr>
          <p:cNvPr id="28674" name="AutoShape 2" descr="Resultado de imagen de santi herre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pSp>
        <p:nvGrpSpPr>
          <p:cNvPr id="13" name="12 Grupo"/>
          <p:cNvGrpSpPr/>
          <p:nvPr/>
        </p:nvGrpSpPr>
        <p:grpSpPr>
          <a:xfrm>
            <a:off x="2926364" y="2576736"/>
            <a:ext cx="3510390" cy="2149207"/>
            <a:chOff x="2926364" y="2576736"/>
            <a:chExt cx="3510390" cy="2149207"/>
          </a:xfrm>
          <a:effectLst>
            <a:glow rad="139700">
              <a:schemeClr val="accent3">
                <a:satMod val="175000"/>
                <a:alpha val="40000"/>
              </a:schemeClr>
            </a:glow>
          </a:effectLst>
        </p:grpSpPr>
        <p:pic>
          <p:nvPicPr>
            <p:cNvPr id="28676" name="Picture 4" descr="Resultado de imagen de santi herrero"/>
            <p:cNvPicPr>
              <a:picLocks noChangeAspect="1" noChangeArrowheads="1"/>
            </p:cNvPicPr>
            <p:nvPr/>
          </p:nvPicPr>
          <p:blipFill>
            <a:blip r:embed="rId2" cstate="print"/>
            <a:srcRect/>
            <a:stretch>
              <a:fillRect/>
            </a:stretch>
          </p:blipFill>
          <p:spPr bwMode="auto">
            <a:xfrm>
              <a:off x="2926364" y="2576736"/>
              <a:ext cx="3510390" cy="1800200"/>
            </a:xfrm>
            <a:prstGeom prst="rect">
              <a:avLst/>
            </a:prstGeom>
            <a:noFill/>
          </p:spPr>
        </p:pic>
        <p:sp>
          <p:nvSpPr>
            <p:cNvPr id="12" name="11 CuadroTexto"/>
            <p:cNvSpPr txBox="1"/>
            <p:nvPr/>
          </p:nvSpPr>
          <p:spPr>
            <a:xfrm>
              <a:off x="3789040" y="4448944"/>
              <a:ext cx="1152128" cy="276999"/>
            </a:xfrm>
            <a:prstGeom prst="rect">
              <a:avLst/>
            </a:prstGeom>
            <a:solidFill>
              <a:schemeClr val="accent1">
                <a:lumMod val="60000"/>
                <a:lumOff val="40000"/>
              </a:schemeClr>
            </a:solidFill>
          </p:spPr>
          <p:txBody>
            <a:bodyPr wrap="square" rtlCol="0">
              <a:spAutoFit/>
            </a:bodyPr>
            <a:lstStyle/>
            <a:p>
              <a:r>
                <a:rPr lang="es-ES" sz="1200" dirty="0" smtClean="0">
                  <a:latin typeface="Times New Roman" pitchFamily="18" charset="0"/>
                  <a:cs typeface="Times New Roman" pitchFamily="18" charset="0"/>
                </a:rPr>
                <a:t>Santi Herrero</a:t>
              </a:r>
              <a:endParaRPr lang="es-ES" sz="1200" dirty="0">
                <a:latin typeface="Times New Roman" pitchFamily="18" charset="0"/>
                <a:cs typeface="Times New Roman" pitchFamily="18" charset="0"/>
              </a:endParaRPr>
            </a:p>
          </p:txBody>
        </p:sp>
      </p:grpSp>
      <p:sp>
        <p:nvSpPr>
          <p:cNvPr id="14" name="13 CuadroTexto"/>
          <p:cNvSpPr txBox="1"/>
          <p:nvPr/>
        </p:nvSpPr>
        <p:spPr>
          <a:xfrm>
            <a:off x="4437112" y="5817096"/>
            <a:ext cx="1800200" cy="1754326"/>
          </a:xfrm>
          <a:prstGeom prst="rect">
            <a:avLst/>
          </a:prstGeom>
          <a:noFill/>
        </p:spPr>
        <p:txBody>
          <a:bodyPr wrap="square" rtlCol="0">
            <a:spAutoFit/>
          </a:bodyPr>
          <a:lstStyle/>
          <a:p>
            <a:r>
              <a:rPr lang="eu-ES" sz="1200" b="1" dirty="0" smtClean="0"/>
              <a:t>Automobilismoa</a:t>
            </a:r>
          </a:p>
          <a:p>
            <a:r>
              <a:rPr lang="eu-ES" sz="1200" dirty="0" smtClean="0"/>
              <a:t>Automobilismoari buruz esan dezakegu gero eta lasterketa </a:t>
            </a:r>
            <a:r>
              <a:rPr lang="eu-ES" sz="1200" dirty="0" err="1" smtClean="0"/>
              <a:t>gehio</a:t>
            </a:r>
            <a:r>
              <a:rPr lang="eu-ES" sz="1200" dirty="0" smtClean="0"/>
              <a:t> egiten zirela. Adibidez Bilbon ospatu zen </a:t>
            </a:r>
            <a:r>
              <a:rPr lang="eu-ES" sz="1200" dirty="0" err="1" smtClean="0"/>
              <a:t>Firestone</a:t>
            </a:r>
            <a:r>
              <a:rPr lang="eu-ES" sz="1200" dirty="0" smtClean="0"/>
              <a:t> </a:t>
            </a:r>
            <a:r>
              <a:rPr lang="eu-ES" sz="1200" dirty="0" err="1" smtClean="0"/>
              <a:t>Rally-a</a:t>
            </a:r>
            <a:r>
              <a:rPr lang="eu-ES" sz="1200" dirty="0" smtClean="0"/>
              <a:t>, munduko txapelketan puntuagarria zena.</a:t>
            </a:r>
            <a:endParaRPr lang="es-ES" sz="1200" dirty="0">
              <a:latin typeface="Times New Roman" pitchFamily="18" charset="0"/>
              <a:cs typeface="Times New Roman" pitchFamily="18" charset="0"/>
            </a:endParaRPr>
          </a:p>
        </p:txBody>
      </p:sp>
      <p:pic>
        <p:nvPicPr>
          <p:cNvPr id="28680" name="Picture 8" descr="Resultado de imagen de rallye vasco navarro"/>
          <p:cNvPicPr>
            <a:picLocks noChangeAspect="1" noChangeArrowheads="1"/>
          </p:cNvPicPr>
          <p:nvPr/>
        </p:nvPicPr>
        <p:blipFill>
          <a:blip r:embed="rId3" cstate="print"/>
          <a:srcRect/>
          <a:stretch>
            <a:fillRect/>
          </a:stretch>
        </p:blipFill>
        <p:spPr bwMode="auto">
          <a:xfrm>
            <a:off x="404664" y="5817096"/>
            <a:ext cx="3816424" cy="2526569"/>
          </a:xfrm>
          <a:prstGeom prst="rect">
            <a:avLst/>
          </a:prstGeom>
          <a:noFill/>
          <a:effectLst>
            <a:glow rad="139700">
              <a:schemeClr val="accent3">
                <a:satMod val="175000"/>
                <a:alpha val="40000"/>
              </a:schemeClr>
            </a:glow>
          </a:effectLst>
        </p:spPr>
      </p:pic>
      <p:sp>
        <p:nvSpPr>
          <p:cNvPr id="17" name="16 CuadroTexto"/>
          <p:cNvSpPr txBox="1"/>
          <p:nvPr/>
        </p:nvSpPr>
        <p:spPr>
          <a:xfrm>
            <a:off x="1268760" y="8409384"/>
            <a:ext cx="2016224" cy="276999"/>
          </a:xfrm>
          <a:prstGeom prst="rect">
            <a:avLst/>
          </a:prstGeom>
          <a:solidFill>
            <a:schemeClr val="accent1">
              <a:lumMod val="60000"/>
              <a:lumOff val="40000"/>
            </a:schemeClr>
          </a:solidFill>
          <a:effectLst>
            <a:glow rad="139700">
              <a:schemeClr val="accent3">
                <a:satMod val="175000"/>
                <a:alpha val="40000"/>
              </a:schemeClr>
            </a:glow>
          </a:effectLst>
        </p:spPr>
        <p:txBody>
          <a:bodyPr wrap="square" rtlCol="0">
            <a:spAutoFit/>
          </a:bodyPr>
          <a:lstStyle/>
          <a:p>
            <a:pPr algn="ctr"/>
            <a:r>
              <a:rPr lang="es-ES" sz="1200" dirty="0" smtClean="0">
                <a:latin typeface="Times New Roman" pitchFamily="18" charset="0"/>
                <a:cs typeface="Times New Roman" pitchFamily="18" charset="0"/>
              </a:rPr>
              <a:t>Rally Vasco-Navarro</a:t>
            </a:r>
            <a:endParaRPr lang="es-ES" sz="12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76D65C-4A63-4756-82D1-46B6F6A444F1}" type="slidenum">
              <a:rPr lang="es-ES" smtClean="0"/>
              <a:pPr/>
              <a:t>11</a:t>
            </a:fld>
            <a:endParaRPr lang="es-ES" dirty="0"/>
          </a:p>
        </p:txBody>
      </p:sp>
      <p:pic>
        <p:nvPicPr>
          <p:cNvPr id="29700" name="Picture 4" descr="Resultado de imagen de velodromo de ipurua"/>
          <p:cNvPicPr>
            <a:picLocks noChangeAspect="1" noChangeArrowheads="1"/>
          </p:cNvPicPr>
          <p:nvPr/>
        </p:nvPicPr>
        <p:blipFill>
          <a:blip r:embed="rId2" cstate="print"/>
          <a:srcRect/>
          <a:stretch>
            <a:fillRect/>
          </a:stretch>
        </p:blipFill>
        <p:spPr bwMode="auto">
          <a:xfrm>
            <a:off x="116632" y="200472"/>
            <a:ext cx="6597352" cy="4618146"/>
          </a:xfrm>
          <a:prstGeom prst="rect">
            <a:avLst/>
          </a:prstGeom>
          <a:noFill/>
          <a:effectLst>
            <a:glow rad="139700">
              <a:schemeClr val="accent3">
                <a:satMod val="175000"/>
                <a:alpha val="40000"/>
              </a:schemeClr>
            </a:glow>
          </a:effectLst>
        </p:spPr>
      </p:pic>
      <p:sp>
        <p:nvSpPr>
          <p:cNvPr id="29698" name="Rectangle 2"/>
          <p:cNvSpPr>
            <a:spLocks noChangeArrowheads="1"/>
          </p:cNvSpPr>
          <p:nvPr/>
        </p:nvSpPr>
        <p:spPr bwMode="auto">
          <a:xfrm>
            <a:off x="260648" y="5025008"/>
            <a:ext cx="2448272"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u-ES" sz="1200" b="1" i="0" u="none" strike="noStrike" cap="none" normalizeH="0" baseline="0" dirty="0" smtClean="0">
                <a:ln>
                  <a:noFill/>
                </a:ln>
                <a:effectLst/>
                <a:latin typeface="Times New Roman" pitchFamily="18" charset="0"/>
                <a:ea typeface="Calibri" pitchFamily="34" charset="0"/>
                <a:cs typeface="Times New Roman" pitchFamily="18" charset="0"/>
              </a:rPr>
              <a:t>Txirrindularitza</a:t>
            </a:r>
          </a:p>
          <a:p>
            <a:pPr marL="0" marR="0" lvl="0" indent="0" algn="l" defTabSz="914400" rtl="0" eaLnBrk="1" fontAlgn="base" latinLnBrk="0" hangingPunct="1">
              <a:lnSpc>
                <a:spcPct val="100000"/>
              </a:lnSpc>
              <a:spcBef>
                <a:spcPct val="0"/>
              </a:spcBef>
              <a:spcAft>
                <a:spcPct val="0"/>
              </a:spcAft>
              <a:buClrTx/>
              <a:buSzTx/>
              <a:buFontTx/>
              <a:buNone/>
              <a:tabLst/>
            </a:pPr>
            <a:r>
              <a:rPr kumimoji="0" lang="eu-ES" sz="1200" b="0" i="0" u="none" strike="noStrike" cap="none" normalizeH="0" baseline="0" dirty="0" smtClean="0">
                <a:ln>
                  <a:noFill/>
                </a:ln>
                <a:effectLst/>
                <a:latin typeface="Times New Roman" pitchFamily="18" charset="0"/>
                <a:ea typeface="Calibri" pitchFamily="34" charset="0"/>
                <a:cs typeface="Times New Roman" pitchFamily="18" charset="0"/>
              </a:rPr>
              <a:t>Eibarren zaletasuna gora jarraitzeen zuen, gainera 1961-</a:t>
            </a:r>
            <a:r>
              <a:rPr kumimoji="0" lang="eu-ES" sz="1200" b="0" i="0" u="none" strike="noStrike" cap="none" normalizeH="0" baseline="0" dirty="0" err="1" smtClean="0">
                <a:ln>
                  <a:noFill/>
                </a:ln>
                <a:effectLst/>
                <a:latin typeface="Times New Roman" pitchFamily="18" charset="0"/>
                <a:ea typeface="Calibri" pitchFamily="34" charset="0"/>
                <a:cs typeface="Times New Roman" pitchFamily="18" charset="0"/>
              </a:rPr>
              <a:t>an</a:t>
            </a:r>
            <a:r>
              <a:rPr kumimoji="0" lang="eu-ES" sz="1200" b="0" i="0" u="none" strike="noStrike" cap="none" normalizeH="0" baseline="0" dirty="0" smtClean="0">
                <a:ln>
                  <a:noFill/>
                </a:ln>
                <a:effectLst/>
                <a:latin typeface="Times New Roman" pitchFamily="18" charset="0"/>
                <a:ea typeface="Calibri" pitchFamily="34" charset="0"/>
                <a:cs typeface="Times New Roman" pitchFamily="18" charset="0"/>
              </a:rPr>
              <a:t> belodromo bat jarri zuten ipuruan. 1969-1974 tartean </a:t>
            </a:r>
            <a:r>
              <a:rPr kumimoji="0" lang="eu-ES" sz="1200" b="0" i="0" u="none" strike="noStrike" cap="none" normalizeH="0" baseline="0" dirty="0" err="1" smtClean="0">
                <a:ln>
                  <a:noFill/>
                </a:ln>
                <a:effectLst/>
                <a:latin typeface="Times New Roman" pitchFamily="18" charset="0"/>
                <a:ea typeface="Calibri" pitchFamily="34" charset="0"/>
                <a:cs typeface="Times New Roman" pitchFamily="18" charset="0"/>
              </a:rPr>
              <a:t>´´Bicicleta</a:t>
            </a:r>
            <a:r>
              <a:rPr kumimoji="0" lang="eu-ES"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u-ES" sz="1200" b="0" i="0" u="none" strike="noStrike" cap="none" normalizeH="0" baseline="0" dirty="0" err="1" smtClean="0">
                <a:ln>
                  <a:noFill/>
                </a:ln>
                <a:effectLst/>
                <a:latin typeface="Times New Roman" pitchFamily="18" charset="0"/>
                <a:ea typeface="Calibri" pitchFamily="34" charset="0"/>
                <a:cs typeface="Times New Roman" pitchFamily="18" charset="0"/>
              </a:rPr>
              <a:t>Eibarresa</a:t>
            </a:r>
            <a:r>
              <a:rPr kumimoji="0" lang="eu-ES" sz="1200" b="0" i="0" u="none" strike="noStrike" cap="none" normalizeH="0" baseline="0" dirty="0" smtClean="0">
                <a:ln>
                  <a:noFill/>
                </a:ln>
                <a:effectLst/>
                <a:latin typeface="Times New Roman" pitchFamily="18" charset="0"/>
                <a:ea typeface="Calibri" pitchFamily="34" charset="0"/>
                <a:cs typeface="Times New Roman" pitchFamily="18" charset="0"/>
              </a:rPr>
              <a:t>`` eta Euskal Itzulia batu egin ziren arazo ekonomikoengatik. Txomin Perurena, </a:t>
            </a:r>
            <a:r>
              <a:rPr kumimoji="0" lang="eu-ES" sz="1200" b="0" i="0" u="none" strike="noStrike" cap="none" normalizeH="0" baseline="0" dirty="0" err="1" smtClean="0">
                <a:ln>
                  <a:noFill/>
                </a:ln>
                <a:effectLst/>
                <a:latin typeface="Times New Roman" pitchFamily="18" charset="0"/>
                <a:ea typeface="Calibri" pitchFamily="34" charset="0"/>
                <a:cs typeface="Times New Roman" pitchFamily="18" charset="0"/>
              </a:rPr>
              <a:t>Kas</a:t>
            </a:r>
            <a:r>
              <a:rPr kumimoji="0" lang="eu-ES" sz="1200" b="0" i="0" u="none" strike="noStrike" cap="none" normalizeH="0" baseline="0" dirty="0" smtClean="0">
                <a:ln>
                  <a:noFill/>
                </a:ln>
                <a:effectLst/>
                <a:latin typeface="Times New Roman" pitchFamily="18" charset="0"/>
                <a:ea typeface="Calibri" pitchFamily="34" charset="0"/>
                <a:cs typeface="Times New Roman" pitchFamily="18" charset="0"/>
              </a:rPr>
              <a:t> taldekoa, Tourreko mendiko </a:t>
            </a:r>
            <a:r>
              <a:rPr kumimoji="0" lang="eu-ES" sz="1200" b="0" i="0" u="none" strike="noStrike" cap="none" normalizeH="0" baseline="0" dirty="0" err="1" smtClean="0">
                <a:ln>
                  <a:noFill/>
                </a:ln>
                <a:effectLst/>
                <a:latin typeface="Times New Roman" pitchFamily="18" charset="0"/>
                <a:ea typeface="Calibri" pitchFamily="34" charset="0"/>
                <a:cs typeface="Times New Roman" pitchFamily="18" charset="0"/>
              </a:rPr>
              <a:t>mailota</a:t>
            </a:r>
            <a:r>
              <a:rPr kumimoji="0" lang="eu-ES" sz="1200" b="0" i="0" u="none" strike="noStrike" cap="none" normalizeH="0" baseline="0" dirty="0" smtClean="0">
                <a:ln>
                  <a:noFill/>
                </a:ln>
                <a:effectLst/>
                <a:latin typeface="Times New Roman" pitchFamily="18" charset="0"/>
                <a:ea typeface="Calibri" pitchFamily="34" charset="0"/>
                <a:cs typeface="Times New Roman" pitchFamily="18" charset="0"/>
              </a:rPr>
              <a:t> irabazi zuen 1974an. Urte honetan </a:t>
            </a:r>
            <a:r>
              <a:rPr kumimoji="0" lang="eu-ES" sz="1200" b="0" i="0" u="none" strike="noStrike" cap="none" normalizeH="0" baseline="0" dirty="0" err="1" smtClean="0">
                <a:ln>
                  <a:noFill/>
                </a:ln>
                <a:effectLst/>
                <a:latin typeface="Times New Roman" pitchFamily="18" charset="0"/>
                <a:ea typeface="Calibri" pitchFamily="34" charset="0"/>
                <a:cs typeface="Times New Roman" pitchFamily="18" charset="0"/>
              </a:rPr>
              <a:t>Kas</a:t>
            </a:r>
            <a:r>
              <a:rPr kumimoji="0" lang="eu-ES" sz="1200" b="0" i="0" u="none" strike="noStrike" cap="none" normalizeH="0" baseline="0" dirty="0" smtClean="0">
                <a:ln>
                  <a:noFill/>
                </a:ln>
                <a:effectLst/>
                <a:latin typeface="Times New Roman" pitchFamily="18" charset="0"/>
                <a:ea typeface="Calibri" pitchFamily="34" charset="0"/>
                <a:cs typeface="Times New Roman" pitchFamily="18" charset="0"/>
              </a:rPr>
              <a:t> taldea sortzen da </a:t>
            </a:r>
            <a:r>
              <a:rPr kumimoji="0" lang="eu-ES" sz="1200" b="0" i="0" u="none" strike="noStrike" cap="none" normalizeH="0" baseline="0" dirty="0" err="1" smtClean="0">
                <a:ln>
                  <a:noFill/>
                </a:ln>
                <a:effectLst/>
                <a:latin typeface="Times New Roman" pitchFamily="18" charset="0"/>
                <a:ea typeface="Calibri" pitchFamily="34" charset="0"/>
                <a:cs typeface="Times New Roman" pitchFamily="18" charset="0"/>
              </a:rPr>
              <a:t>Gaistezen</a:t>
            </a:r>
            <a:r>
              <a:rPr kumimoji="0" lang="eu-ES" sz="1200" b="0" i="0" u="none" strike="noStrike" cap="none" normalizeH="0" baseline="0" dirty="0" smtClean="0">
                <a:ln>
                  <a:noFill/>
                </a:ln>
                <a:effectLst/>
                <a:latin typeface="Times New Roman" pitchFamily="18" charset="0"/>
                <a:ea typeface="Calibri" pitchFamily="34" charset="0"/>
                <a:cs typeface="Times New Roman" pitchFamily="18" charset="0"/>
              </a:rPr>
              <a:t>, momentuan zegoen euskal talderik </a:t>
            </a:r>
            <a:r>
              <a:rPr kumimoji="0" lang="eu-ES" sz="1200" b="0" i="0" u="none" strike="noStrike" cap="none" normalizeH="0" baseline="0" dirty="0" err="1" smtClean="0">
                <a:ln>
                  <a:noFill/>
                </a:ln>
                <a:effectLst/>
                <a:latin typeface="Times New Roman" pitchFamily="18" charset="0"/>
                <a:ea typeface="Calibri" pitchFamily="34" charset="0"/>
                <a:cs typeface="Times New Roman" pitchFamily="18" charset="0"/>
              </a:rPr>
              <a:t>importanteena</a:t>
            </a:r>
            <a:r>
              <a:rPr kumimoji="0" lang="eu-ES" sz="12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u-ES" sz="1200" b="0" i="0" u="none" strike="noStrike" cap="none" normalizeH="0" baseline="0" dirty="0" smtClean="0">
              <a:ln>
                <a:noFill/>
              </a:ln>
              <a:effectLst/>
              <a:latin typeface="Times New Roman" pitchFamily="18" charset="0"/>
              <a:cs typeface="Times New Roman" pitchFamily="18" charset="0"/>
            </a:endParaRPr>
          </a:p>
        </p:txBody>
      </p:sp>
      <p:sp>
        <p:nvSpPr>
          <p:cNvPr id="9" name="8 CuadroTexto"/>
          <p:cNvSpPr txBox="1"/>
          <p:nvPr/>
        </p:nvSpPr>
        <p:spPr>
          <a:xfrm>
            <a:off x="3672258" y="4937449"/>
            <a:ext cx="1628018" cy="277709"/>
          </a:xfrm>
          <a:prstGeom prst="rect">
            <a:avLst/>
          </a:prstGeom>
          <a:solidFill>
            <a:schemeClr val="accent1">
              <a:lumMod val="60000"/>
              <a:lumOff val="40000"/>
            </a:schemeClr>
          </a:solidFill>
          <a:effectLst>
            <a:glow rad="139700">
              <a:schemeClr val="accent3">
                <a:satMod val="175000"/>
                <a:alpha val="40000"/>
              </a:schemeClr>
            </a:glow>
          </a:effectLst>
        </p:spPr>
        <p:txBody>
          <a:bodyPr wrap="square" rtlCol="0">
            <a:spAutoFit/>
          </a:bodyPr>
          <a:lstStyle/>
          <a:p>
            <a:pPr algn="ctr"/>
            <a:r>
              <a:rPr lang="es-ES" sz="1200" dirty="0" err="1" smtClean="0">
                <a:latin typeface="Times New Roman" pitchFamily="18" charset="0"/>
                <a:cs typeface="Times New Roman" pitchFamily="18" charset="0"/>
              </a:rPr>
              <a:t>Ipuruako</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belodromoa</a:t>
            </a:r>
            <a:endParaRPr lang="es-ES" sz="1200" dirty="0">
              <a:latin typeface="Times New Roman" pitchFamily="18" charset="0"/>
              <a:cs typeface="Times New Roman" pitchFamily="18" charset="0"/>
            </a:endParaRPr>
          </a:p>
        </p:txBody>
      </p:sp>
      <p:grpSp>
        <p:nvGrpSpPr>
          <p:cNvPr id="8" name="7 Grupo"/>
          <p:cNvGrpSpPr/>
          <p:nvPr/>
        </p:nvGrpSpPr>
        <p:grpSpPr>
          <a:xfrm>
            <a:off x="1988840" y="5457056"/>
            <a:ext cx="3948248" cy="3384377"/>
            <a:chOff x="1988840" y="5457056"/>
            <a:chExt cx="3948248" cy="3384377"/>
          </a:xfrm>
          <a:effectLst>
            <a:glow rad="139700">
              <a:schemeClr val="accent3">
                <a:satMod val="175000"/>
                <a:alpha val="40000"/>
              </a:schemeClr>
            </a:glow>
          </a:effectLst>
        </p:grpSpPr>
        <p:sp>
          <p:nvSpPr>
            <p:cNvPr id="6" name="5 CuadroTexto"/>
            <p:cNvSpPr txBox="1"/>
            <p:nvPr/>
          </p:nvSpPr>
          <p:spPr>
            <a:xfrm>
              <a:off x="1988840" y="7833320"/>
              <a:ext cx="1368152" cy="276999"/>
            </a:xfrm>
            <a:prstGeom prst="rect">
              <a:avLst/>
            </a:prstGeom>
            <a:solidFill>
              <a:schemeClr val="accent1">
                <a:lumMod val="60000"/>
                <a:lumOff val="40000"/>
              </a:schemeClr>
            </a:solidFill>
          </p:spPr>
          <p:txBody>
            <a:bodyPr wrap="square" rtlCol="0">
              <a:spAutoFit/>
            </a:bodyPr>
            <a:lstStyle/>
            <a:p>
              <a:pPr algn="ctr"/>
              <a:r>
                <a:rPr lang="es-ES" sz="1200" dirty="0" err="1" smtClean="0">
                  <a:latin typeface="Times New Roman" pitchFamily="18" charset="0"/>
                  <a:cs typeface="Times New Roman" pitchFamily="18" charset="0"/>
                </a:rPr>
                <a:t>Txomin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Perurena</a:t>
              </a:r>
              <a:endParaRPr lang="es-ES" sz="1200" dirty="0">
                <a:latin typeface="Times New Roman" pitchFamily="18" charset="0"/>
                <a:cs typeface="Times New Roman" pitchFamily="18" charset="0"/>
              </a:endParaRPr>
            </a:p>
          </p:txBody>
        </p:sp>
        <p:pic>
          <p:nvPicPr>
            <p:cNvPr id="29705" name="Picture 9" descr="Resultado de imagen de txomin perurena"/>
            <p:cNvPicPr>
              <a:picLocks noChangeAspect="1" noChangeArrowheads="1"/>
            </p:cNvPicPr>
            <p:nvPr/>
          </p:nvPicPr>
          <p:blipFill>
            <a:blip r:embed="rId3" cstate="print"/>
            <a:srcRect/>
            <a:stretch>
              <a:fillRect/>
            </a:stretch>
          </p:blipFill>
          <p:spPr bwMode="auto">
            <a:xfrm>
              <a:off x="3429000" y="5457056"/>
              <a:ext cx="2508088" cy="3384377"/>
            </a:xfrm>
            <a:prstGeom prst="rect">
              <a:avLst/>
            </a:prstGeom>
            <a:noFill/>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20688" y="560512"/>
            <a:ext cx="4752528" cy="461665"/>
          </a:xfrm>
          <a:prstGeom prst="rect">
            <a:avLst/>
          </a:prstGeom>
          <a:noFill/>
        </p:spPr>
        <p:txBody>
          <a:bodyPr wrap="square" rtlCol="0">
            <a:spAutoFit/>
          </a:bodyPr>
          <a:lstStyle/>
          <a:p>
            <a:r>
              <a:rPr lang="es-ES" sz="1200" b="1" dirty="0" err="1" smtClean="0">
                <a:latin typeface="Times New Roman" pitchFamily="18" charset="0"/>
                <a:cs typeface="Times New Roman" pitchFamily="18" charset="0"/>
              </a:rPr>
              <a:t>Kirol</a:t>
            </a:r>
            <a:r>
              <a:rPr lang="es-ES" sz="1200" b="1" dirty="0" smtClean="0">
                <a:latin typeface="Times New Roman" pitchFamily="18" charset="0"/>
                <a:cs typeface="Times New Roman" pitchFamily="18" charset="0"/>
              </a:rPr>
              <a:t> </a:t>
            </a:r>
            <a:r>
              <a:rPr lang="es-ES" sz="1200" b="1" dirty="0" err="1" smtClean="0">
                <a:latin typeface="Times New Roman" pitchFamily="18" charset="0"/>
                <a:cs typeface="Times New Roman" pitchFamily="18" charset="0"/>
              </a:rPr>
              <a:t>kalifornianoaren</a:t>
            </a:r>
            <a:r>
              <a:rPr lang="es-ES" sz="1200" b="1" dirty="0" smtClean="0">
                <a:latin typeface="Times New Roman" pitchFamily="18" charset="0"/>
                <a:cs typeface="Times New Roman" pitchFamily="18" charset="0"/>
              </a:rPr>
              <a:t> </a:t>
            </a:r>
            <a:r>
              <a:rPr lang="es-ES" sz="1200" b="1" dirty="0" err="1" smtClean="0">
                <a:latin typeface="Times New Roman" pitchFamily="18" charset="0"/>
                <a:cs typeface="Times New Roman" pitchFamily="18" charset="0"/>
              </a:rPr>
              <a:t>agerpena</a:t>
            </a:r>
            <a:r>
              <a:rPr lang="es-ES" sz="1200" b="1" dirty="0" smtClean="0">
                <a:latin typeface="Times New Roman" pitchFamily="18" charset="0"/>
                <a:cs typeface="Times New Roman" pitchFamily="18" charset="0"/>
              </a:rPr>
              <a:t>/ </a:t>
            </a:r>
            <a:r>
              <a:rPr lang="es-ES" sz="1200" b="1" dirty="0" err="1" smtClean="0">
                <a:latin typeface="Times New Roman" pitchFamily="18" charset="0"/>
                <a:cs typeface="Times New Roman" pitchFamily="18" charset="0"/>
              </a:rPr>
              <a:t>Transiziotik</a:t>
            </a:r>
            <a:r>
              <a:rPr lang="es-ES" sz="1200" b="1" dirty="0" smtClean="0">
                <a:latin typeface="Times New Roman" pitchFamily="18" charset="0"/>
                <a:cs typeface="Times New Roman" pitchFamily="18" charset="0"/>
              </a:rPr>
              <a:t> </a:t>
            </a:r>
            <a:r>
              <a:rPr lang="es-ES" sz="1200" b="1" dirty="0" err="1" smtClean="0">
                <a:latin typeface="Times New Roman" pitchFamily="18" charset="0"/>
                <a:cs typeface="Times New Roman" pitchFamily="18" charset="0"/>
              </a:rPr>
              <a:t>Bartzelonako</a:t>
            </a:r>
            <a:r>
              <a:rPr lang="es-ES" sz="1200" b="1" dirty="0" smtClean="0">
                <a:latin typeface="Times New Roman" pitchFamily="18" charset="0"/>
                <a:cs typeface="Times New Roman" pitchFamily="18" charset="0"/>
              </a:rPr>
              <a:t> </a:t>
            </a:r>
            <a:r>
              <a:rPr lang="es-ES" sz="1200" b="1" dirty="0" err="1" smtClean="0">
                <a:latin typeface="Times New Roman" pitchFamily="18" charset="0"/>
                <a:cs typeface="Times New Roman" pitchFamily="18" charset="0"/>
              </a:rPr>
              <a:t>Joko</a:t>
            </a:r>
            <a:r>
              <a:rPr lang="es-ES" sz="1200" b="1" dirty="0" smtClean="0">
                <a:latin typeface="Times New Roman" pitchFamily="18" charset="0"/>
                <a:cs typeface="Times New Roman" pitchFamily="18" charset="0"/>
              </a:rPr>
              <a:t> </a:t>
            </a:r>
            <a:r>
              <a:rPr lang="es-ES" sz="1200" b="1" dirty="0" err="1" smtClean="0">
                <a:latin typeface="Times New Roman" pitchFamily="18" charset="0"/>
                <a:cs typeface="Times New Roman" pitchFamily="18" charset="0"/>
              </a:rPr>
              <a:t>olimpikoak</a:t>
            </a:r>
            <a:r>
              <a:rPr lang="es-ES" sz="1200" b="1" dirty="0" smtClean="0">
                <a:latin typeface="Times New Roman" pitchFamily="18" charset="0"/>
                <a:cs typeface="Times New Roman" pitchFamily="18" charset="0"/>
              </a:rPr>
              <a:t> arte (1975-1992)</a:t>
            </a:r>
            <a:endParaRPr lang="es-ES" sz="1200" b="1" dirty="0">
              <a:latin typeface="Times New Roman" pitchFamily="18" charset="0"/>
              <a:cs typeface="Times New Roman" pitchFamily="18" charset="0"/>
            </a:endParaRPr>
          </a:p>
        </p:txBody>
      </p:sp>
      <p:sp>
        <p:nvSpPr>
          <p:cNvPr id="5" name="4 CuadroTexto"/>
          <p:cNvSpPr txBox="1"/>
          <p:nvPr/>
        </p:nvSpPr>
        <p:spPr>
          <a:xfrm>
            <a:off x="692696" y="1064568"/>
            <a:ext cx="5328592"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fontAlgn="base">
              <a:spcBef>
                <a:spcPct val="0"/>
              </a:spcBef>
              <a:spcAft>
                <a:spcPct val="0"/>
              </a:spcAft>
            </a:pPr>
            <a:r>
              <a:rPr kumimoji="0" lang="eu-E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Garai honetan Europa osoan aurrera pausu garrantzitsu bat ematen da. Komunikabideak zabaltzen dira, telebista kate asko enpresa bilakatzen dira. Kirolari bideratzen zaion dirua asko handitzen da </a:t>
            </a:r>
            <a:r>
              <a:rPr kumimoji="0" lang="eu-ES" sz="1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patrozinioek</a:t>
            </a:r>
            <a:r>
              <a:rPr kumimoji="0" lang="eu-E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garrantzia hartzen baitoaz. Futbola da garai honetan diru gehien mugitzen duen kirola. Kirolak mundu osoan zehar zabaltzen dira eta horren ondorioz atzerritarrak ekartzen dituzte Europako taldeetan jolastera. </a:t>
            </a:r>
            <a:endParaRPr kumimoji="0" lang="es-ES"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u-ES" sz="1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Esan daiteke demokratizazioa eta kirola nagusitu zirela Espainian. Politikak izugarrizko eragina izan zuen kirolean, eta honen ondorioz, kirolak zeukan paper sozial eta kulturala normalizatzea zen helburua.Garai Honetan 1982ean Espainiako futbol mundu kopa ospatzen da eta 1992ean Bartzelonako  Joko Olinpikoak.  Euskal Herrian kirola aisialdi bezala hartzen hasten da. Horrez gain kirol instalakuntzen hobekuntzak eta eraikuntzak hazten dira.</a:t>
            </a:r>
            <a:endParaRPr kumimoji="0" lang="eu-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764704" y="3512840"/>
            <a:ext cx="2736304" cy="3416320"/>
          </a:xfrm>
          <a:prstGeom prst="rect">
            <a:avLst/>
          </a:prstGeom>
          <a:noFill/>
        </p:spPr>
        <p:txBody>
          <a:bodyPr wrap="square" rtlCol="0">
            <a:spAutoFit/>
          </a:bodyPr>
          <a:lstStyle/>
          <a:p>
            <a:r>
              <a:rPr lang="eu-ES" sz="1200" b="1" dirty="0" smtClean="0"/>
              <a:t>Motoziklismoa</a:t>
            </a:r>
          </a:p>
          <a:p>
            <a:r>
              <a:rPr lang="eu-ES" sz="1200" dirty="0" smtClean="0"/>
              <a:t>Garai honetan Klub, lizentzia eta proben kopuruen gorakada garrantzitsu bat eman zen.  1975an Gipuzkoako moto klubak  Donostian, Intxaurrondoko urbanizazioan lasterketa bat antolatu zuen, oso arrakastatsua izan zen eta hurrengo urterako 25 lasterketaz osatutako denboraldi bat sortu zuten. Honek bulkada handia eman zion motoziklismoari.</a:t>
            </a:r>
            <a:endParaRPr lang="es-ES" sz="1200" dirty="0" smtClean="0"/>
          </a:p>
          <a:p>
            <a:endParaRPr lang="eu-ES" sz="1200" dirty="0" smtClean="0"/>
          </a:p>
          <a:p>
            <a:r>
              <a:rPr lang="eu-ES" sz="1200" dirty="0" smtClean="0"/>
              <a:t> 1986an Motoziklismoko Euskal Federazioa sortu zen. Baina gutxi iraun zuen susperraldi honek, izan ere, 1989an sute batek instalakuntza guztiak suntsitu zituen eta aktibitatea geldirik geratu zen.</a:t>
            </a:r>
            <a:endParaRPr lang="es-ES" sz="1200" dirty="0" smtClean="0"/>
          </a:p>
          <a:p>
            <a:endParaRPr lang="es-ES" sz="1200" dirty="0">
              <a:latin typeface="Times New Roman" pitchFamily="18" charset="0"/>
              <a:cs typeface="Times New Roman" pitchFamily="18" charset="0"/>
            </a:endParaRPr>
          </a:p>
        </p:txBody>
      </p:sp>
      <p:sp>
        <p:nvSpPr>
          <p:cNvPr id="7" name="6 CuadroTexto"/>
          <p:cNvSpPr txBox="1"/>
          <p:nvPr/>
        </p:nvSpPr>
        <p:spPr>
          <a:xfrm>
            <a:off x="3717032" y="3872880"/>
            <a:ext cx="2592288" cy="369332"/>
          </a:xfrm>
          <a:prstGeom prst="rect">
            <a:avLst/>
          </a:prstGeom>
          <a:noFill/>
        </p:spPr>
        <p:txBody>
          <a:bodyPr wrap="square" rtlCol="0">
            <a:spAutoFit/>
          </a:bodyPr>
          <a:lstStyle/>
          <a:p>
            <a:r>
              <a:rPr lang="es-ES" dirty="0" smtClean="0"/>
              <a:t>FOTO REPETIDA</a:t>
            </a:r>
            <a:endParaRPr lang="es-ES" dirty="0"/>
          </a:p>
        </p:txBody>
      </p:sp>
      <p:sp>
        <p:nvSpPr>
          <p:cNvPr id="10" name="9 CuadroTexto"/>
          <p:cNvSpPr txBox="1"/>
          <p:nvPr/>
        </p:nvSpPr>
        <p:spPr>
          <a:xfrm>
            <a:off x="1052736" y="8481392"/>
            <a:ext cx="1512168" cy="276999"/>
          </a:xfrm>
          <a:prstGeom prst="rect">
            <a:avLst/>
          </a:prstGeom>
          <a:noFill/>
        </p:spPr>
        <p:txBody>
          <a:bodyPr wrap="square" rtlCol="0">
            <a:spAutoFit/>
          </a:bodyPr>
          <a:lstStyle/>
          <a:p>
            <a:endParaRPr lang="es-ES" sz="1200" dirty="0">
              <a:latin typeface="Times New Roman" pitchFamily="18" charset="0"/>
              <a:cs typeface="Times New Roman" pitchFamily="18" charset="0"/>
            </a:endParaRPr>
          </a:p>
        </p:txBody>
      </p:sp>
      <p:sp>
        <p:nvSpPr>
          <p:cNvPr id="11" name="10 Marcador de número de diapositiva"/>
          <p:cNvSpPr>
            <a:spLocks noGrp="1"/>
          </p:cNvSpPr>
          <p:nvPr>
            <p:ph type="sldNum" sz="quarter" idx="12"/>
          </p:nvPr>
        </p:nvSpPr>
        <p:spPr/>
        <p:txBody>
          <a:bodyPr/>
          <a:lstStyle/>
          <a:p>
            <a:fld id="{9876D65C-4A63-4756-82D1-46B6F6A444F1}" type="slidenum">
              <a:rPr lang="es-ES" smtClean="0"/>
              <a:pPr/>
              <a:t>12</a:t>
            </a:fld>
            <a:endParaRPr lang="es-ES"/>
          </a:p>
        </p:txBody>
      </p:sp>
      <p:grpSp>
        <p:nvGrpSpPr>
          <p:cNvPr id="12" name="11 Grupo"/>
          <p:cNvGrpSpPr/>
          <p:nvPr/>
        </p:nvGrpSpPr>
        <p:grpSpPr>
          <a:xfrm>
            <a:off x="764704" y="6753200"/>
            <a:ext cx="5184576" cy="3008785"/>
            <a:chOff x="908720" y="6897216"/>
            <a:chExt cx="5184576" cy="3008785"/>
          </a:xfrm>
        </p:grpSpPr>
        <p:pic>
          <p:nvPicPr>
            <p:cNvPr id="9" name="Picture 4" descr="http://www.canariasenmoto.com/images/varias/herri660.jpg"/>
            <p:cNvPicPr>
              <a:picLocks noChangeAspect="1" noChangeArrowheads="1"/>
            </p:cNvPicPr>
            <p:nvPr/>
          </p:nvPicPr>
          <p:blipFill>
            <a:blip r:embed="rId2" cstate="print"/>
            <a:srcRect/>
            <a:stretch>
              <a:fillRect/>
            </a:stretch>
          </p:blipFill>
          <p:spPr bwMode="auto">
            <a:xfrm>
              <a:off x="908720" y="6897217"/>
              <a:ext cx="5184576" cy="3008784"/>
            </a:xfrm>
            <a:prstGeom prst="rect">
              <a:avLst/>
            </a:prstGeom>
            <a:noFill/>
          </p:spPr>
        </p:pic>
        <p:sp>
          <p:nvSpPr>
            <p:cNvPr id="8" name="7 CuadroTexto"/>
            <p:cNvSpPr txBox="1"/>
            <p:nvPr/>
          </p:nvSpPr>
          <p:spPr>
            <a:xfrm>
              <a:off x="908720" y="6897216"/>
              <a:ext cx="2592288" cy="1754326"/>
            </a:xfrm>
            <a:prstGeom prst="rect">
              <a:avLst/>
            </a:prstGeom>
            <a:noFill/>
          </p:spPr>
          <p:txBody>
            <a:bodyPr wrap="square" rtlCol="0">
              <a:spAutoFit/>
            </a:bodyPr>
            <a:lstStyle/>
            <a:p>
              <a:r>
                <a:rPr lang="eu-ES" sz="1200" dirty="0" smtClean="0">
                  <a:solidFill>
                    <a:schemeClr val="bg1"/>
                  </a:solidFill>
                </a:rPr>
                <a:t>Garai honetako pilotu aipagarriena Herri Torrontegi da. 80cc, 125cc eta 250cc kategorietan Espainiako txapelketa irabaztea lortzen du etapa honetan.  Gaur egun motoziklismoaren munduan barneratuta jarraitzen du, izan ere , </a:t>
              </a:r>
              <a:r>
                <a:rPr lang="eu-ES" sz="1200" dirty="0" err="1" smtClean="0">
                  <a:solidFill>
                    <a:schemeClr val="bg1"/>
                  </a:solidFill>
                </a:rPr>
                <a:t>Efrén</a:t>
              </a:r>
              <a:r>
                <a:rPr lang="eu-ES" sz="1200" dirty="0" smtClean="0">
                  <a:solidFill>
                    <a:schemeClr val="bg1"/>
                  </a:solidFill>
                </a:rPr>
                <a:t> </a:t>
              </a:r>
              <a:r>
                <a:rPr lang="eu-ES" sz="1200" dirty="0" err="1" smtClean="0">
                  <a:solidFill>
                    <a:schemeClr val="bg1"/>
                  </a:solidFill>
                </a:rPr>
                <a:t>Vázquez</a:t>
              </a:r>
              <a:r>
                <a:rPr lang="eu-ES" sz="1200" dirty="0" smtClean="0">
                  <a:solidFill>
                    <a:schemeClr val="bg1"/>
                  </a:solidFill>
                </a:rPr>
                <a:t> pilotuaren manager-a izan da azken urteotan.</a:t>
              </a:r>
              <a:endParaRPr lang="es-ES" sz="1200" dirty="0" smtClean="0">
                <a:solidFill>
                  <a:schemeClr val="bg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0688" y="776536"/>
            <a:ext cx="2520280" cy="1487186"/>
          </a:xfrm>
        </p:spPr>
        <p:txBody>
          <a:bodyPr>
            <a:noAutofit/>
          </a:bodyPr>
          <a:lstStyle/>
          <a:p>
            <a:pPr algn="l"/>
            <a:r>
              <a:rPr lang="eu-ES" sz="1200" dirty="0" err="1" smtClean="0">
                <a:latin typeface="Times New Roman" pitchFamily="18" charset="0"/>
                <a:cs typeface="Times New Roman" pitchFamily="18" charset="0"/>
              </a:rPr>
              <a:t>MotoCrossari</a:t>
            </a:r>
            <a:r>
              <a:rPr lang="eu-ES" sz="1200" dirty="0" smtClean="0">
                <a:latin typeface="Times New Roman" pitchFamily="18" charset="0"/>
                <a:cs typeface="Times New Roman" pitchFamily="18" charset="0"/>
              </a:rPr>
              <a:t> dagokionez, Euskal Herrian egindako frogen kopurua asko hazi zen, eta horietako batzuk Espainiako txapelketarako puntuagarriak ziren, adibidez: </a:t>
            </a:r>
            <a:r>
              <a:rPr lang="eu-ES" sz="1200" dirty="0" err="1" smtClean="0">
                <a:latin typeface="Times New Roman" pitchFamily="18" charset="0"/>
                <a:cs typeface="Times New Roman" pitchFamily="18" charset="0"/>
              </a:rPr>
              <a:t>Donostiakozirkuitoko</a:t>
            </a:r>
            <a:r>
              <a:rPr lang="eu-ES" sz="1200" dirty="0" smtClean="0">
                <a:latin typeface="Times New Roman" pitchFamily="18" charset="0"/>
                <a:cs typeface="Times New Roman" pitchFamily="18" charset="0"/>
              </a:rPr>
              <a:t> froga, Trial Santiago </a:t>
            </a:r>
            <a:r>
              <a:rPr lang="eu-ES" sz="1200" dirty="0" err="1" smtClean="0">
                <a:latin typeface="Times New Roman" pitchFamily="18" charset="0"/>
                <a:cs typeface="Times New Roman" pitchFamily="18" charset="0"/>
              </a:rPr>
              <a:t>Herrero</a:t>
            </a:r>
            <a:r>
              <a:rPr lang="eu-ES" sz="1200" dirty="0" smtClean="0">
                <a:latin typeface="Times New Roman" pitchFamily="18" charset="0"/>
                <a:cs typeface="Times New Roman" pitchFamily="18" charset="0"/>
              </a:rPr>
              <a:t> eta </a:t>
            </a:r>
            <a:r>
              <a:rPr lang="eu-ES" sz="1200" dirty="0" err="1" smtClean="0">
                <a:latin typeface="Times New Roman" pitchFamily="18" charset="0"/>
                <a:cs typeface="Times New Roman" pitchFamily="18" charset="0"/>
              </a:rPr>
              <a:t>Todo</a:t>
            </a:r>
            <a:r>
              <a:rPr lang="eu-ES" sz="1200" dirty="0" smtClean="0">
                <a:latin typeface="Times New Roman" pitchFamily="18" charset="0"/>
                <a:cs typeface="Times New Roman" pitchFamily="18" charset="0"/>
              </a:rPr>
              <a:t> Terreno </a:t>
            </a:r>
            <a:r>
              <a:rPr lang="eu-ES" sz="1200" dirty="0" err="1" smtClean="0">
                <a:latin typeface="Times New Roman" pitchFamily="18" charset="0"/>
                <a:cs typeface="Times New Roman" pitchFamily="18" charset="0"/>
              </a:rPr>
              <a:t>Estival</a:t>
            </a:r>
            <a:r>
              <a:rPr lang="eu-ES" sz="1200" dirty="0" smtClean="0">
                <a:latin typeface="Times New Roman" pitchFamily="18" charset="0"/>
                <a:cs typeface="Times New Roman" pitchFamily="18" charset="0"/>
              </a:rPr>
              <a:t>.</a:t>
            </a:r>
            <a:endParaRPr lang="es-ES" sz="1200" dirty="0">
              <a:latin typeface="Times New Roman" pitchFamily="18" charset="0"/>
              <a:cs typeface="Times New Roman" pitchFamily="18" charset="0"/>
            </a:endParaRPr>
          </a:p>
        </p:txBody>
      </p:sp>
      <p:grpSp>
        <p:nvGrpSpPr>
          <p:cNvPr id="6" name="5 Grupo"/>
          <p:cNvGrpSpPr/>
          <p:nvPr/>
        </p:nvGrpSpPr>
        <p:grpSpPr>
          <a:xfrm>
            <a:off x="1340768" y="848544"/>
            <a:ext cx="5085184" cy="2146830"/>
            <a:chOff x="1340768" y="632520"/>
            <a:chExt cx="5085184" cy="2146830"/>
          </a:xfrm>
          <a:effectLst>
            <a:glow rad="139700">
              <a:schemeClr val="accent1">
                <a:satMod val="175000"/>
                <a:alpha val="40000"/>
              </a:schemeClr>
            </a:glow>
          </a:effectLst>
        </p:grpSpPr>
        <p:pic>
          <p:nvPicPr>
            <p:cNvPr id="4" name="Picture 2" descr="http://pilotos-muertos.com/2012/Erguin/Erguin%20Juan%20Pedro_image002.jpg"/>
            <p:cNvPicPr>
              <a:picLocks noChangeAspect="1" noChangeArrowheads="1"/>
            </p:cNvPicPr>
            <p:nvPr/>
          </p:nvPicPr>
          <p:blipFill>
            <a:blip r:embed="rId2" cstate="print"/>
            <a:srcRect/>
            <a:stretch>
              <a:fillRect/>
            </a:stretch>
          </p:blipFill>
          <p:spPr bwMode="auto">
            <a:xfrm>
              <a:off x="3284984" y="632520"/>
              <a:ext cx="3140968" cy="2146830"/>
            </a:xfrm>
            <a:prstGeom prst="rect">
              <a:avLst/>
            </a:prstGeom>
            <a:noFill/>
          </p:spPr>
        </p:pic>
        <p:sp>
          <p:nvSpPr>
            <p:cNvPr id="5" name="4 CuadroTexto"/>
            <p:cNvSpPr txBox="1"/>
            <p:nvPr/>
          </p:nvSpPr>
          <p:spPr>
            <a:xfrm>
              <a:off x="1340768" y="2216696"/>
              <a:ext cx="1872208" cy="276999"/>
            </a:xfrm>
            <a:prstGeom prst="rect">
              <a:avLst/>
            </a:prstGeom>
            <a:solidFill>
              <a:schemeClr val="accent1">
                <a:lumMod val="60000"/>
                <a:lumOff val="40000"/>
              </a:schemeClr>
            </a:solidFill>
          </p:spPr>
          <p:txBody>
            <a:bodyPr wrap="square" rtlCol="0">
              <a:spAutoFit/>
            </a:bodyPr>
            <a:lstStyle/>
            <a:p>
              <a:pPr algn="ctr"/>
              <a:r>
                <a:rPr lang="es-ES_tradnl" sz="1200" dirty="0" smtClean="0"/>
                <a:t>Trial Santiago Herrero</a:t>
              </a:r>
              <a:endParaRPr lang="es-ES" sz="1200" dirty="0">
                <a:latin typeface="Times New Roman" pitchFamily="18" charset="0"/>
                <a:cs typeface="Times New Roman" pitchFamily="18" charset="0"/>
              </a:endParaRPr>
            </a:p>
          </p:txBody>
        </p:sp>
      </p:grpSp>
      <p:sp>
        <p:nvSpPr>
          <p:cNvPr id="7" name="6 CuadroTexto"/>
          <p:cNvSpPr txBox="1"/>
          <p:nvPr/>
        </p:nvSpPr>
        <p:spPr>
          <a:xfrm>
            <a:off x="548680" y="3656856"/>
            <a:ext cx="2880319" cy="1569660"/>
          </a:xfrm>
          <a:prstGeom prst="rect">
            <a:avLst/>
          </a:prstGeom>
          <a:noFill/>
        </p:spPr>
        <p:txBody>
          <a:bodyPr wrap="square" rtlCol="0">
            <a:spAutoFit/>
          </a:bodyPr>
          <a:lstStyle/>
          <a:p>
            <a:r>
              <a:rPr lang="eu-ES" sz="1200" b="1" dirty="0" smtClean="0"/>
              <a:t>Automobilismoa</a:t>
            </a:r>
          </a:p>
          <a:p>
            <a:r>
              <a:rPr lang="eu-ES" sz="1200" dirty="0" smtClean="0"/>
              <a:t>Espainian </a:t>
            </a:r>
            <a:r>
              <a:rPr lang="eu-ES" sz="1200" dirty="0" err="1" smtClean="0"/>
              <a:t>Montjuic-eko</a:t>
            </a:r>
            <a:r>
              <a:rPr lang="eu-ES" sz="1200" dirty="0" smtClean="0"/>
              <a:t> zirkuitu urbanoan Formula 1-</a:t>
            </a:r>
            <a:r>
              <a:rPr lang="eu-ES" sz="1200" dirty="0" err="1" smtClean="0"/>
              <a:t>eko</a:t>
            </a:r>
            <a:r>
              <a:rPr lang="eu-ES" sz="1200" dirty="0" smtClean="0"/>
              <a:t> lasterketa ospatzen zen, Bartzelonan. 1975 urtean ezbehar bat gertatu zen, izan ere </a:t>
            </a:r>
            <a:r>
              <a:rPr lang="eu-ES" sz="1200" dirty="0" err="1" smtClean="0"/>
              <a:t>Emerson</a:t>
            </a:r>
            <a:r>
              <a:rPr lang="eu-ES" sz="1200" dirty="0" smtClean="0"/>
              <a:t> </a:t>
            </a:r>
            <a:r>
              <a:rPr lang="eu-ES" sz="1200" dirty="0" err="1" smtClean="0"/>
              <a:t>Fitipaldiren</a:t>
            </a:r>
            <a:r>
              <a:rPr lang="eu-ES" sz="1200" dirty="0" smtClean="0"/>
              <a:t> autoaren aleroiak bost ikusle hil zituen. Geroztik </a:t>
            </a:r>
            <a:r>
              <a:rPr lang="eu-ES" sz="1200" dirty="0" err="1" smtClean="0"/>
              <a:t>Montjuic-eko</a:t>
            </a:r>
            <a:r>
              <a:rPr lang="eu-ES" sz="1200" dirty="0" smtClean="0"/>
              <a:t> lasterketa egunkaritik kendu zuten.</a:t>
            </a:r>
            <a:endParaRPr lang="es-ES" sz="1200" dirty="0" smtClean="0"/>
          </a:p>
        </p:txBody>
      </p:sp>
      <p:grpSp>
        <p:nvGrpSpPr>
          <p:cNvPr id="11" name="10 Grupo"/>
          <p:cNvGrpSpPr/>
          <p:nvPr/>
        </p:nvGrpSpPr>
        <p:grpSpPr>
          <a:xfrm>
            <a:off x="620688" y="3800872"/>
            <a:ext cx="5425571" cy="3949407"/>
            <a:chOff x="548680" y="3368824"/>
            <a:chExt cx="5425571" cy="3949407"/>
          </a:xfrm>
          <a:effectLst>
            <a:glow rad="139700">
              <a:schemeClr val="accent1">
                <a:satMod val="175000"/>
                <a:alpha val="40000"/>
              </a:schemeClr>
            </a:glow>
          </a:effectLst>
        </p:grpSpPr>
        <p:pic>
          <p:nvPicPr>
            <p:cNvPr id="8" name="Picture 4" descr="https://www.formulaf1.es/wp-content/uploads/2012/04/montjuic75.jpg"/>
            <p:cNvPicPr>
              <a:picLocks noChangeAspect="1" noChangeArrowheads="1"/>
            </p:cNvPicPr>
            <p:nvPr/>
          </p:nvPicPr>
          <p:blipFill>
            <a:blip r:embed="rId3" cstate="print"/>
            <a:srcRect/>
            <a:stretch>
              <a:fillRect/>
            </a:stretch>
          </p:blipFill>
          <p:spPr bwMode="auto">
            <a:xfrm>
              <a:off x="3501008" y="3368824"/>
              <a:ext cx="2473243" cy="3528392"/>
            </a:xfrm>
            <a:prstGeom prst="rect">
              <a:avLst/>
            </a:prstGeom>
            <a:noFill/>
          </p:spPr>
        </p:pic>
        <p:pic>
          <p:nvPicPr>
            <p:cNvPr id="9" name="Picture 6" descr="https://www.formulaf1.es/wp-content/uploads/2012/04/montjuic01.jpg"/>
            <p:cNvPicPr>
              <a:picLocks noChangeAspect="1" noChangeArrowheads="1"/>
            </p:cNvPicPr>
            <p:nvPr/>
          </p:nvPicPr>
          <p:blipFill>
            <a:blip r:embed="rId4" cstate="print"/>
            <a:srcRect/>
            <a:stretch>
              <a:fillRect/>
            </a:stretch>
          </p:blipFill>
          <p:spPr bwMode="auto">
            <a:xfrm>
              <a:off x="548680" y="5025008"/>
              <a:ext cx="2880320" cy="1886922"/>
            </a:xfrm>
            <a:prstGeom prst="rect">
              <a:avLst/>
            </a:prstGeom>
            <a:noFill/>
          </p:spPr>
        </p:pic>
        <p:sp>
          <p:nvSpPr>
            <p:cNvPr id="10" name="9 CuadroTexto"/>
            <p:cNvSpPr txBox="1"/>
            <p:nvPr/>
          </p:nvSpPr>
          <p:spPr>
            <a:xfrm>
              <a:off x="1988840" y="7041232"/>
              <a:ext cx="2376264" cy="276999"/>
            </a:xfrm>
            <a:prstGeom prst="rect">
              <a:avLst/>
            </a:prstGeom>
            <a:solidFill>
              <a:schemeClr val="accent1">
                <a:lumMod val="60000"/>
                <a:lumOff val="40000"/>
              </a:schemeClr>
            </a:solidFill>
          </p:spPr>
          <p:txBody>
            <a:bodyPr wrap="square" rtlCol="0">
              <a:spAutoFit/>
            </a:bodyPr>
            <a:lstStyle/>
            <a:p>
              <a:r>
                <a:rPr lang="eu-ES" sz="1200" dirty="0" err="1" smtClean="0"/>
                <a:t>Montjuiceko</a:t>
              </a:r>
              <a:r>
                <a:rPr lang="eu-ES" sz="1200" dirty="0" smtClean="0"/>
                <a:t> F1-</a:t>
              </a:r>
              <a:r>
                <a:rPr lang="eu-ES" sz="1200" dirty="0" err="1" smtClean="0"/>
                <a:t>eko</a:t>
              </a:r>
              <a:r>
                <a:rPr lang="eu-ES" sz="1200" dirty="0" smtClean="0"/>
                <a:t> lasterketa</a:t>
              </a:r>
              <a:endParaRPr lang="es-ES" sz="1200" dirty="0">
                <a:latin typeface="Times New Roman" pitchFamily="18" charset="0"/>
                <a:cs typeface="Times New Roman" pitchFamily="18" charset="0"/>
              </a:endParaRPr>
            </a:p>
          </p:txBody>
        </p:sp>
      </p:grpSp>
      <p:sp>
        <p:nvSpPr>
          <p:cNvPr id="13" name="12 Marcador de número de diapositiva"/>
          <p:cNvSpPr>
            <a:spLocks noGrp="1"/>
          </p:cNvSpPr>
          <p:nvPr>
            <p:ph type="sldNum" sz="quarter" idx="12"/>
          </p:nvPr>
        </p:nvSpPr>
        <p:spPr/>
        <p:txBody>
          <a:bodyPr/>
          <a:lstStyle/>
          <a:p>
            <a:fld id="{9876D65C-4A63-4756-82D1-46B6F6A444F1}" type="slidenum">
              <a:rPr lang="es-ES" smtClean="0"/>
              <a:pPr/>
              <a:t>13</a:t>
            </a:fld>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342900" y="622034"/>
            <a:ext cx="6172200" cy="1200329"/>
          </a:xfrm>
          <a:prstGeom prst="rect">
            <a:avLst/>
          </a:prstGeom>
          <a:noFill/>
        </p:spPr>
        <p:txBody>
          <a:bodyPr wrap="square" rtlCol="0">
            <a:spAutoFit/>
          </a:bodyPr>
          <a:lstStyle/>
          <a:p>
            <a:pPr algn="l"/>
            <a:r>
              <a:rPr lang="eu-ES" sz="1200" dirty="0" smtClean="0"/>
              <a:t>Rallyen partetik, 1975. urtean Federazioak atzerriko probak puntuagarriak izatea egin zuen pilotuak proba internazionaletan parte hartzera animatzeko. 80. Hamarkadan egunkariak aldaketa asko jasan zituen eta proben kopuruak gora-bera asko izan zituen. 1983an "</a:t>
            </a:r>
            <a:r>
              <a:rPr lang="eu-ES" sz="1200" dirty="0" err="1" smtClean="0"/>
              <a:t>Campeonato</a:t>
            </a:r>
            <a:r>
              <a:rPr lang="eu-ES" sz="1200" dirty="0" smtClean="0"/>
              <a:t> </a:t>
            </a:r>
            <a:r>
              <a:rPr lang="eu-ES" sz="1200" dirty="0" err="1" smtClean="0"/>
              <a:t>Internacional</a:t>
            </a:r>
            <a:r>
              <a:rPr lang="eu-ES" sz="1200" dirty="0" smtClean="0"/>
              <a:t> de rally" sortu zen, berriro ere, pilotuak atzerrian lehiatzera animatzeko. 1984 eta 1992 urteen bitartean, Espainiako txapelketarekin paralelo ospatu zen Espainiako Rallyen kopa.</a:t>
            </a:r>
            <a:endParaRPr lang="es-ES" sz="1200" dirty="0"/>
          </a:p>
        </p:txBody>
      </p:sp>
      <p:grpSp>
        <p:nvGrpSpPr>
          <p:cNvPr id="7" name="6 Grupo"/>
          <p:cNvGrpSpPr/>
          <p:nvPr/>
        </p:nvGrpSpPr>
        <p:grpSpPr>
          <a:xfrm>
            <a:off x="548680" y="2072680"/>
            <a:ext cx="5328592" cy="1512169"/>
            <a:chOff x="548680" y="2072680"/>
            <a:chExt cx="5328592" cy="1512169"/>
          </a:xfrm>
          <a:effectLst>
            <a:glow rad="139700">
              <a:schemeClr val="accent1">
                <a:satMod val="175000"/>
                <a:alpha val="40000"/>
              </a:schemeClr>
            </a:glow>
          </a:effectLst>
        </p:grpSpPr>
        <p:pic>
          <p:nvPicPr>
            <p:cNvPr id="5" name="Picture 2" descr="https://revistamotor.eu/images/RVM/2015/Noticias/Teo/RenaultSuper5_005.png"/>
            <p:cNvPicPr>
              <a:picLocks noChangeAspect="1" noChangeArrowheads="1"/>
            </p:cNvPicPr>
            <p:nvPr/>
          </p:nvPicPr>
          <p:blipFill>
            <a:blip r:embed="rId2" cstate="print"/>
            <a:srcRect/>
            <a:stretch>
              <a:fillRect/>
            </a:stretch>
          </p:blipFill>
          <p:spPr bwMode="auto">
            <a:xfrm>
              <a:off x="548680" y="2072680"/>
              <a:ext cx="3253346" cy="1512169"/>
            </a:xfrm>
            <a:prstGeom prst="rect">
              <a:avLst/>
            </a:prstGeom>
            <a:noFill/>
          </p:spPr>
        </p:pic>
        <p:sp>
          <p:nvSpPr>
            <p:cNvPr id="6" name="5 CuadroTexto"/>
            <p:cNvSpPr txBox="1"/>
            <p:nvPr/>
          </p:nvSpPr>
          <p:spPr>
            <a:xfrm>
              <a:off x="3933056" y="2360712"/>
              <a:ext cx="1944216" cy="461665"/>
            </a:xfrm>
            <a:prstGeom prst="rect">
              <a:avLst/>
            </a:prstGeom>
            <a:solidFill>
              <a:schemeClr val="accent1">
                <a:lumMod val="60000"/>
                <a:lumOff val="40000"/>
              </a:schemeClr>
            </a:solidFill>
          </p:spPr>
          <p:txBody>
            <a:bodyPr wrap="square" rtlCol="0">
              <a:spAutoFit/>
            </a:bodyPr>
            <a:lstStyle/>
            <a:p>
              <a:r>
                <a:rPr lang="es-ES_tradnl" sz="1200" dirty="0" smtClean="0">
                  <a:latin typeface="Times New Roman" pitchFamily="18" charset="0"/>
                  <a:cs typeface="Times New Roman" pitchFamily="18" charset="0"/>
                </a:rPr>
                <a:t>Jesús Puras 1986ko </a:t>
              </a:r>
              <a:r>
                <a:rPr lang="es-ES_tradnl" sz="1200" dirty="0" err="1" smtClean="0">
                  <a:latin typeface="Times New Roman" pitchFamily="18" charset="0"/>
                  <a:cs typeface="Times New Roman" pitchFamily="18" charset="0"/>
                </a:rPr>
                <a:t>Espainiako</a:t>
              </a:r>
              <a:r>
                <a:rPr lang="es-ES_tradnl" sz="1200" dirty="0" smtClean="0">
                  <a:latin typeface="Times New Roman" pitchFamily="18" charset="0"/>
                  <a:cs typeface="Times New Roman" pitchFamily="18" charset="0"/>
                </a:rPr>
                <a:t> </a:t>
              </a:r>
              <a:r>
                <a:rPr lang="es-ES_tradnl" sz="1200" dirty="0" err="1" smtClean="0">
                  <a:latin typeface="Times New Roman" pitchFamily="18" charset="0"/>
                  <a:cs typeface="Times New Roman" pitchFamily="18" charset="0"/>
                </a:rPr>
                <a:t>rallyen</a:t>
              </a:r>
              <a:r>
                <a:rPr lang="es-ES_tradnl" sz="1200" dirty="0" smtClean="0">
                  <a:latin typeface="Times New Roman" pitchFamily="18" charset="0"/>
                  <a:cs typeface="Times New Roman" pitchFamily="18" charset="0"/>
                </a:rPr>
                <a:t> </a:t>
              </a:r>
              <a:r>
                <a:rPr lang="es-ES_tradnl" sz="1200" dirty="0" err="1" smtClean="0">
                  <a:latin typeface="Times New Roman" pitchFamily="18" charset="0"/>
                  <a:cs typeface="Times New Roman" pitchFamily="18" charset="0"/>
                </a:rPr>
                <a:t>Kopan</a:t>
              </a:r>
              <a:r>
                <a:rPr lang="es-ES_tradnl" sz="1200" dirty="0" smtClean="0">
                  <a:latin typeface="Times New Roman" pitchFamily="18" charset="0"/>
                  <a:cs typeface="Times New Roman" pitchFamily="18" charset="0"/>
                </a:rPr>
                <a:t> </a:t>
              </a:r>
              <a:endParaRPr lang="es-ES" sz="1200" dirty="0">
                <a:latin typeface="Times New Roman" pitchFamily="18" charset="0"/>
                <a:cs typeface="Times New Roman" pitchFamily="18" charset="0"/>
              </a:endParaRPr>
            </a:p>
          </p:txBody>
        </p:sp>
      </p:grpSp>
      <p:sp>
        <p:nvSpPr>
          <p:cNvPr id="8" name="7 CuadroTexto"/>
          <p:cNvSpPr txBox="1"/>
          <p:nvPr/>
        </p:nvSpPr>
        <p:spPr>
          <a:xfrm>
            <a:off x="692696" y="4160912"/>
            <a:ext cx="2448272" cy="3970318"/>
          </a:xfrm>
          <a:prstGeom prst="rect">
            <a:avLst/>
          </a:prstGeom>
          <a:noFill/>
        </p:spPr>
        <p:txBody>
          <a:bodyPr wrap="square" rtlCol="0">
            <a:spAutoFit/>
          </a:bodyPr>
          <a:lstStyle/>
          <a:p>
            <a:r>
              <a:rPr lang="eu-ES" sz="1200" b="1" dirty="0" smtClean="0"/>
              <a:t>Txirrindularitza</a:t>
            </a:r>
          </a:p>
          <a:p>
            <a:r>
              <a:rPr lang="eu-ES" sz="1200" dirty="0" smtClean="0"/>
              <a:t>Euskal herrian txirrindularitza aurrera pausuak ematen jarraitzen zuen. Oso ezaguna zen 70-80 hamarkada bitartean </a:t>
            </a:r>
            <a:r>
              <a:rPr lang="eu-ES" sz="1200" dirty="0" err="1" smtClean="0"/>
              <a:t>Kas</a:t>
            </a:r>
            <a:r>
              <a:rPr lang="eu-ES" sz="1200" dirty="0" smtClean="0"/>
              <a:t> taldea, eta garaiko onena zen.</a:t>
            </a:r>
            <a:endParaRPr lang="es-ES" sz="1200" dirty="0" smtClean="0"/>
          </a:p>
          <a:p>
            <a:r>
              <a:rPr lang="eu-ES" sz="1200" dirty="0" smtClean="0"/>
              <a:t>1975an Txomin Perurenak Espainiako Itzulia lortzeko zorian egon zen, baina azken etapan galdu zuen. Honen Ondoren 1979an </a:t>
            </a:r>
            <a:r>
              <a:rPr lang="eu-ES" sz="1200" dirty="0" err="1" smtClean="0"/>
              <a:t>Kas</a:t>
            </a:r>
            <a:r>
              <a:rPr lang="eu-ES" sz="1200" dirty="0" smtClean="0"/>
              <a:t> talde Euskalduna desagertu zen, eta honekin batera Txomin Perurena erretiratzen da. Handik Gutxira </a:t>
            </a:r>
            <a:r>
              <a:rPr lang="eu-ES" sz="1200" dirty="0" err="1" smtClean="0"/>
              <a:t>Kas</a:t>
            </a:r>
            <a:r>
              <a:rPr lang="eu-ES" sz="1200" dirty="0" smtClean="0"/>
              <a:t> taldea berriro ere agertzen da eta </a:t>
            </a:r>
            <a:r>
              <a:rPr lang="eu-ES" sz="1200" dirty="0" err="1" smtClean="0"/>
              <a:t>fitxaje</a:t>
            </a:r>
            <a:r>
              <a:rPr lang="eu-ES" sz="1200" dirty="0" smtClean="0"/>
              <a:t> onak egiten ditu, horren ondorioz garaipen asko lortzen ditu munduko lasterketa famatuetan.1986 eta 1988 urteen bitartean munduko talderik onena izan zen UCI-ko sailkapenean. 1988an </a:t>
            </a:r>
            <a:r>
              <a:rPr lang="eu-ES" sz="1200" dirty="0" err="1" smtClean="0"/>
              <a:t>Kas</a:t>
            </a:r>
            <a:r>
              <a:rPr lang="eu-ES" sz="1200" dirty="0" smtClean="0"/>
              <a:t> taldea desagertzen da.</a:t>
            </a:r>
            <a:endParaRPr lang="es-ES" sz="1200" dirty="0" smtClean="0"/>
          </a:p>
        </p:txBody>
      </p:sp>
      <p:grpSp>
        <p:nvGrpSpPr>
          <p:cNvPr id="11" name="10 Grupo"/>
          <p:cNvGrpSpPr/>
          <p:nvPr/>
        </p:nvGrpSpPr>
        <p:grpSpPr>
          <a:xfrm>
            <a:off x="3140968" y="4520952"/>
            <a:ext cx="3168352" cy="2509247"/>
            <a:chOff x="3140968" y="4520952"/>
            <a:chExt cx="3168352" cy="2509247"/>
          </a:xfrm>
          <a:effectLst>
            <a:glow rad="139700">
              <a:schemeClr val="accent1">
                <a:satMod val="175000"/>
                <a:alpha val="40000"/>
              </a:schemeClr>
            </a:glow>
          </a:effectLst>
        </p:grpSpPr>
        <p:pic>
          <p:nvPicPr>
            <p:cNvPr id="9" name="Picture 4" descr="http://www.euskomedia.org/ImgsAuna/38006001.jpg"/>
            <p:cNvPicPr>
              <a:picLocks noChangeAspect="1" noChangeArrowheads="1"/>
            </p:cNvPicPr>
            <p:nvPr/>
          </p:nvPicPr>
          <p:blipFill>
            <a:blip r:embed="rId3" cstate="print"/>
            <a:srcRect/>
            <a:stretch>
              <a:fillRect/>
            </a:stretch>
          </p:blipFill>
          <p:spPr bwMode="auto">
            <a:xfrm>
              <a:off x="3140968" y="4520952"/>
              <a:ext cx="3168352" cy="2188232"/>
            </a:xfrm>
            <a:prstGeom prst="rect">
              <a:avLst/>
            </a:prstGeom>
            <a:noFill/>
          </p:spPr>
        </p:pic>
        <p:sp>
          <p:nvSpPr>
            <p:cNvPr id="10" name="9 CuadroTexto"/>
            <p:cNvSpPr txBox="1"/>
            <p:nvPr/>
          </p:nvSpPr>
          <p:spPr>
            <a:xfrm>
              <a:off x="3429000" y="6753200"/>
              <a:ext cx="2664296" cy="276999"/>
            </a:xfrm>
            <a:prstGeom prst="rect">
              <a:avLst/>
            </a:prstGeom>
            <a:solidFill>
              <a:schemeClr val="accent1">
                <a:lumMod val="60000"/>
                <a:lumOff val="40000"/>
              </a:schemeClr>
            </a:solidFill>
          </p:spPr>
          <p:txBody>
            <a:bodyPr wrap="square" rtlCol="0">
              <a:spAutoFit/>
            </a:bodyPr>
            <a:lstStyle/>
            <a:p>
              <a:r>
                <a:rPr lang="es-ES" sz="1200" dirty="0" err="1" smtClean="0"/>
                <a:t>Arratera</a:t>
              </a:r>
              <a:r>
                <a:rPr lang="es-ES" sz="1200" dirty="0" smtClean="0"/>
                <a:t> </a:t>
              </a:r>
              <a:r>
                <a:rPr lang="es-ES" sz="1200" dirty="0" err="1" smtClean="0"/>
                <a:t>igoera</a:t>
              </a:r>
              <a:r>
                <a:rPr lang="es-ES" sz="1200" dirty="0" smtClean="0"/>
                <a:t>, 1970 </a:t>
              </a:r>
              <a:r>
                <a:rPr lang="es-ES" sz="1200" dirty="0" err="1" smtClean="0"/>
                <a:t>Txomin</a:t>
              </a:r>
              <a:r>
                <a:rPr lang="es-ES" sz="1200" dirty="0"/>
                <a:t> </a:t>
              </a:r>
              <a:r>
                <a:rPr lang="es-ES" sz="1200" dirty="0" err="1" smtClean="0"/>
                <a:t>perurena</a:t>
              </a:r>
              <a:r>
                <a:rPr lang="es-ES" sz="1200" dirty="0" smtClean="0"/>
                <a:t>.</a:t>
              </a:r>
              <a:endParaRPr lang="es-ES" sz="1200" dirty="0">
                <a:latin typeface="Times New Roman" pitchFamily="18" charset="0"/>
                <a:cs typeface="Times New Roman" pitchFamily="18" charset="0"/>
              </a:endParaRPr>
            </a:p>
          </p:txBody>
        </p:sp>
      </p:grpSp>
      <p:sp>
        <p:nvSpPr>
          <p:cNvPr id="12" name="11 Marcador de número de diapositiva"/>
          <p:cNvSpPr>
            <a:spLocks noGrp="1"/>
          </p:cNvSpPr>
          <p:nvPr>
            <p:ph type="sldNum" sz="quarter" idx="12"/>
          </p:nvPr>
        </p:nvSpPr>
        <p:spPr/>
        <p:txBody>
          <a:bodyPr/>
          <a:lstStyle/>
          <a:p>
            <a:fld id="{9876D65C-4A63-4756-82D1-46B6F6A444F1}" type="slidenum">
              <a:rPr lang="es-ES" smtClean="0"/>
              <a:pPr/>
              <a:t>14</a:t>
            </a:fld>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2900" y="396699"/>
            <a:ext cx="6172200" cy="1171925"/>
          </a:xfrm>
        </p:spPr>
        <p:txBody>
          <a:bodyPr>
            <a:normAutofit/>
          </a:bodyPr>
          <a:lstStyle/>
          <a:p>
            <a:pPr algn="l"/>
            <a:r>
              <a:rPr lang="eu-ES" sz="1200" dirty="0" smtClean="0"/>
              <a:t> Historiako etapa honetan txirrindulari on asko agertzen dira. Aipagarriak dira: Pedro </a:t>
            </a:r>
            <a:r>
              <a:rPr lang="eu-ES" sz="1200" dirty="0" err="1" smtClean="0"/>
              <a:t>Delgado</a:t>
            </a:r>
            <a:r>
              <a:rPr lang="eu-ES" sz="1200" dirty="0" smtClean="0"/>
              <a:t> edo </a:t>
            </a:r>
            <a:r>
              <a:rPr lang="eu-ES" sz="1200" dirty="0" err="1" smtClean="0"/>
              <a:t>Perico</a:t>
            </a:r>
            <a:r>
              <a:rPr lang="eu-ES" sz="1200" dirty="0" smtClean="0"/>
              <a:t> </a:t>
            </a:r>
            <a:r>
              <a:rPr lang="eu-ES" sz="1200" dirty="0" err="1" smtClean="0"/>
              <a:t>Delgado</a:t>
            </a:r>
            <a:r>
              <a:rPr lang="eu-ES" sz="1200" dirty="0" smtClean="0"/>
              <a:t> bezala ezagutzen dena,</a:t>
            </a:r>
            <a:r>
              <a:rPr lang="es-ES" sz="1200" dirty="0" smtClean="0"/>
              <a:t> </a:t>
            </a:r>
            <a:r>
              <a:rPr lang="eu-ES" sz="1200" dirty="0" smtClean="0"/>
              <a:t>Marino Lejarretak, </a:t>
            </a:r>
            <a:r>
              <a:rPr lang="es-ES" sz="1200" dirty="0" smtClean="0"/>
              <a:t> </a:t>
            </a:r>
            <a:r>
              <a:rPr lang="eu-ES" sz="1200" dirty="0" smtClean="0"/>
              <a:t>Fede Etxabe edo Miguel Indurain. Txirrindulari hauek etapa garaipen ugari lortzen dituzte itzuli garrantzitsuenetan eta hainbat garaipen itzulietan. Garai oparoa da Euskal Herriko txirrindularitzarentzako.</a:t>
            </a:r>
            <a:endParaRPr lang="es-ES" sz="1200" dirty="0">
              <a:latin typeface="Times New Roman" pitchFamily="18" charset="0"/>
              <a:cs typeface="Times New Roman" pitchFamily="18" charset="0"/>
            </a:endParaRPr>
          </a:p>
        </p:txBody>
      </p:sp>
      <p:grpSp>
        <p:nvGrpSpPr>
          <p:cNvPr id="6" name="5 Grupo"/>
          <p:cNvGrpSpPr/>
          <p:nvPr/>
        </p:nvGrpSpPr>
        <p:grpSpPr>
          <a:xfrm>
            <a:off x="1340768" y="1496616"/>
            <a:ext cx="4968552" cy="1944216"/>
            <a:chOff x="1340768" y="1496616"/>
            <a:chExt cx="4968552" cy="1944216"/>
          </a:xfrm>
          <a:effectLst>
            <a:glow rad="139700">
              <a:schemeClr val="accent1">
                <a:satMod val="175000"/>
                <a:alpha val="40000"/>
              </a:schemeClr>
            </a:glow>
          </a:effectLst>
        </p:grpSpPr>
        <p:pic>
          <p:nvPicPr>
            <p:cNvPr id="4" name="Picture 2" descr="http://as01.epimg.net/ciclismo/imagenes/2017/03/27/portada/1490640065_698765_1490640796_miniatura_normal.jpg"/>
            <p:cNvPicPr>
              <a:picLocks noChangeAspect="1" noChangeArrowheads="1"/>
            </p:cNvPicPr>
            <p:nvPr/>
          </p:nvPicPr>
          <p:blipFill>
            <a:blip r:embed="rId2" cstate="print"/>
            <a:srcRect/>
            <a:stretch>
              <a:fillRect/>
            </a:stretch>
          </p:blipFill>
          <p:spPr bwMode="auto">
            <a:xfrm>
              <a:off x="3587118" y="1496616"/>
              <a:ext cx="2722202" cy="1944216"/>
            </a:xfrm>
            <a:prstGeom prst="rect">
              <a:avLst/>
            </a:prstGeom>
            <a:noFill/>
          </p:spPr>
        </p:pic>
        <p:sp>
          <p:nvSpPr>
            <p:cNvPr id="5" name="4 CuadroTexto"/>
            <p:cNvSpPr txBox="1"/>
            <p:nvPr/>
          </p:nvSpPr>
          <p:spPr>
            <a:xfrm>
              <a:off x="1340768" y="2000672"/>
              <a:ext cx="2160240" cy="461665"/>
            </a:xfrm>
            <a:prstGeom prst="rect">
              <a:avLst/>
            </a:prstGeom>
            <a:solidFill>
              <a:schemeClr val="accent1">
                <a:lumMod val="60000"/>
                <a:lumOff val="40000"/>
              </a:schemeClr>
            </a:solidFill>
          </p:spPr>
          <p:txBody>
            <a:bodyPr wrap="square" rtlCol="0">
              <a:spAutoFit/>
            </a:bodyPr>
            <a:lstStyle/>
            <a:p>
              <a:pPr algn="ctr"/>
              <a:r>
                <a:rPr lang="es-ES_tradnl" sz="1200" dirty="0" smtClean="0"/>
                <a:t>Pedro Delgado, 1988 Tour-aren </a:t>
              </a:r>
              <a:r>
                <a:rPr lang="es-ES_tradnl" sz="1200" dirty="0" err="1" smtClean="0"/>
                <a:t>irabazlea</a:t>
              </a:r>
              <a:endParaRPr lang="es-ES" sz="1200" dirty="0">
                <a:latin typeface="Times New Roman" pitchFamily="18" charset="0"/>
                <a:cs typeface="Times New Roman" pitchFamily="18" charset="0"/>
              </a:endParaRPr>
            </a:p>
          </p:txBody>
        </p:sp>
      </p:grpSp>
      <p:sp>
        <p:nvSpPr>
          <p:cNvPr id="7" name="6 CuadroTexto"/>
          <p:cNvSpPr txBox="1"/>
          <p:nvPr/>
        </p:nvSpPr>
        <p:spPr>
          <a:xfrm>
            <a:off x="3356992" y="3944888"/>
            <a:ext cx="2880320" cy="1938992"/>
          </a:xfrm>
          <a:prstGeom prst="rect">
            <a:avLst/>
          </a:prstGeom>
          <a:noFill/>
        </p:spPr>
        <p:txBody>
          <a:bodyPr wrap="square" rtlCol="0">
            <a:spAutoFit/>
          </a:bodyPr>
          <a:lstStyle/>
          <a:p>
            <a:r>
              <a:rPr lang="eu-ES" sz="1200" dirty="0" smtClean="0"/>
              <a:t>1987an Eibarko Bizikletaren 23. edizioak Arrate Igoerarekin bat egin zuen, horrela bost eguneko lasterketa bat egitea lortu zuten. 1991an I Euskal Bizikleta antolatzen da hiru enpresen baturarekin, hau da, EITB, Club Deportivo eta Club </a:t>
            </a:r>
            <a:r>
              <a:rPr lang="eu-ES" sz="1200" dirty="0" err="1" smtClean="0"/>
              <a:t>Ciclista</a:t>
            </a:r>
            <a:r>
              <a:rPr lang="eu-ES" sz="1200" dirty="0" smtClean="0"/>
              <a:t> </a:t>
            </a:r>
            <a:r>
              <a:rPr lang="eu-ES" sz="1200" dirty="0" err="1" smtClean="0"/>
              <a:t>Eibarres</a:t>
            </a:r>
            <a:r>
              <a:rPr lang="eu-ES" sz="1200" dirty="0" smtClean="0"/>
              <a:t>. Bost etapako lasterketa eta lehenengo irabazlea </a:t>
            </a:r>
            <a:r>
              <a:rPr lang="eu-ES" sz="1200" dirty="0" err="1" smtClean="0"/>
              <a:t>Gianni</a:t>
            </a:r>
            <a:r>
              <a:rPr lang="eu-ES" sz="1200" dirty="0" smtClean="0"/>
              <a:t> </a:t>
            </a:r>
            <a:r>
              <a:rPr lang="eu-ES" sz="1200" dirty="0" err="1" smtClean="0"/>
              <a:t>Bugno</a:t>
            </a:r>
            <a:r>
              <a:rPr lang="eu-ES" sz="1200" dirty="0" smtClean="0"/>
              <a:t> italiarra izan zen. Gaur egun ere antzeko estruktura jarraitzen dute.</a:t>
            </a:r>
            <a:endParaRPr lang="es-ES" sz="1200" dirty="0" smtClean="0"/>
          </a:p>
        </p:txBody>
      </p:sp>
      <p:grpSp>
        <p:nvGrpSpPr>
          <p:cNvPr id="10" name="9 Grupo"/>
          <p:cNvGrpSpPr/>
          <p:nvPr/>
        </p:nvGrpSpPr>
        <p:grpSpPr>
          <a:xfrm>
            <a:off x="404664" y="3512840"/>
            <a:ext cx="2592288" cy="2734563"/>
            <a:chOff x="404664" y="3512840"/>
            <a:chExt cx="2592288" cy="2734563"/>
          </a:xfrm>
          <a:effectLst>
            <a:glow rad="139700">
              <a:schemeClr val="accent1">
                <a:satMod val="175000"/>
                <a:alpha val="40000"/>
              </a:schemeClr>
            </a:glow>
          </a:effectLst>
        </p:grpSpPr>
        <p:pic>
          <p:nvPicPr>
            <p:cNvPr id="8" name="Picture 4" descr="Resultado de imagen de euskal bizikleta 1991"/>
            <p:cNvPicPr>
              <a:picLocks noChangeAspect="1" noChangeArrowheads="1"/>
            </p:cNvPicPr>
            <p:nvPr/>
          </p:nvPicPr>
          <p:blipFill>
            <a:blip r:embed="rId3" cstate="print"/>
            <a:srcRect/>
            <a:stretch>
              <a:fillRect/>
            </a:stretch>
          </p:blipFill>
          <p:spPr bwMode="auto">
            <a:xfrm>
              <a:off x="404664" y="3512840"/>
              <a:ext cx="2592288" cy="1944216"/>
            </a:xfrm>
            <a:prstGeom prst="rect">
              <a:avLst/>
            </a:prstGeom>
            <a:noFill/>
          </p:spPr>
        </p:pic>
        <p:sp>
          <p:nvSpPr>
            <p:cNvPr id="9" name="8 CuadroTexto"/>
            <p:cNvSpPr txBox="1"/>
            <p:nvPr/>
          </p:nvSpPr>
          <p:spPr>
            <a:xfrm>
              <a:off x="764704" y="5601072"/>
              <a:ext cx="1656184" cy="646331"/>
            </a:xfrm>
            <a:prstGeom prst="rect">
              <a:avLst/>
            </a:prstGeom>
            <a:solidFill>
              <a:schemeClr val="accent1">
                <a:lumMod val="60000"/>
                <a:lumOff val="40000"/>
              </a:schemeClr>
            </a:solidFill>
          </p:spPr>
          <p:txBody>
            <a:bodyPr wrap="square" rtlCol="0">
              <a:spAutoFit/>
            </a:bodyPr>
            <a:lstStyle/>
            <a:p>
              <a:r>
                <a:rPr lang="es-ES" sz="1200" dirty="0" err="1" smtClean="0"/>
                <a:t>Euskal</a:t>
              </a:r>
              <a:r>
                <a:rPr lang="es-ES" sz="1200" dirty="0" smtClean="0"/>
                <a:t> </a:t>
              </a:r>
              <a:r>
                <a:rPr lang="es-ES" sz="1200" dirty="0" err="1" smtClean="0"/>
                <a:t>Bizikleta</a:t>
              </a:r>
              <a:r>
                <a:rPr lang="es-ES" sz="1200" dirty="0" smtClean="0"/>
                <a:t> 1991 (2ªEtapa </a:t>
              </a:r>
              <a:r>
                <a:rPr lang="es-ES" sz="1200" dirty="0" err="1" smtClean="0"/>
                <a:t>Balmaseda</a:t>
              </a:r>
              <a:r>
                <a:rPr lang="es-ES" sz="1200" dirty="0" smtClean="0"/>
                <a:t>-Tolosa)</a:t>
              </a:r>
              <a:endParaRPr lang="es-ES" sz="1200" dirty="0">
                <a:latin typeface="Times New Roman" pitchFamily="18" charset="0"/>
                <a:cs typeface="Times New Roman" pitchFamily="18" charset="0"/>
              </a:endParaRPr>
            </a:p>
          </p:txBody>
        </p:sp>
      </p:grpSp>
      <p:sp>
        <p:nvSpPr>
          <p:cNvPr id="11" name="10 CuadroTexto"/>
          <p:cNvSpPr txBox="1"/>
          <p:nvPr/>
        </p:nvSpPr>
        <p:spPr>
          <a:xfrm>
            <a:off x="476672" y="7041232"/>
            <a:ext cx="2376264" cy="1200329"/>
          </a:xfrm>
          <a:prstGeom prst="rect">
            <a:avLst/>
          </a:prstGeom>
          <a:noFill/>
        </p:spPr>
        <p:txBody>
          <a:bodyPr wrap="square" rtlCol="0">
            <a:spAutoFit/>
          </a:bodyPr>
          <a:lstStyle/>
          <a:p>
            <a:r>
              <a:rPr lang="eu-ES" sz="1200" dirty="0" smtClean="0"/>
              <a:t>1988an, Emakumeen lehen Euskal Bira antolatzen da Iurretan, lehendabiziko edizio honetan amateur kategorian kokatzen zen eta irabazlea </a:t>
            </a:r>
            <a:r>
              <a:rPr lang="eu-ES" sz="1200" dirty="0" err="1" smtClean="0"/>
              <a:t>Inma</a:t>
            </a:r>
            <a:r>
              <a:rPr lang="eu-ES" sz="1200" dirty="0" smtClean="0"/>
              <a:t> de Carlos izan </a:t>
            </a:r>
            <a:r>
              <a:rPr lang="eu-ES" sz="1200" smtClean="0"/>
              <a:t>zen</a:t>
            </a:r>
            <a:r>
              <a:rPr lang="eu-ES" sz="1200" smtClean="0"/>
              <a:t>. </a:t>
            </a:r>
            <a:endParaRPr lang="es-ES" sz="1200" dirty="0" smtClean="0"/>
          </a:p>
        </p:txBody>
      </p:sp>
      <p:sp>
        <p:nvSpPr>
          <p:cNvPr id="12" name="11 CuadroTexto"/>
          <p:cNvSpPr txBox="1"/>
          <p:nvPr/>
        </p:nvSpPr>
        <p:spPr>
          <a:xfrm>
            <a:off x="3573016" y="7329264"/>
            <a:ext cx="2376264" cy="369332"/>
          </a:xfrm>
          <a:prstGeom prst="rect">
            <a:avLst/>
          </a:prstGeom>
          <a:noFill/>
        </p:spPr>
        <p:txBody>
          <a:bodyPr wrap="square" rtlCol="0">
            <a:spAutoFit/>
          </a:bodyPr>
          <a:lstStyle/>
          <a:p>
            <a:r>
              <a:rPr lang="es-ES" dirty="0" smtClean="0"/>
              <a:t>Foto </a:t>
            </a:r>
            <a:r>
              <a:rPr lang="es-ES" dirty="0" err="1" smtClean="0"/>
              <a:t>txikas</a:t>
            </a:r>
            <a:r>
              <a:rPr lang="es-ES" dirty="0" smtClean="0"/>
              <a:t>?</a:t>
            </a:r>
            <a:endParaRPr lang="es-ES" dirty="0"/>
          </a:p>
        </p:txBody>
      </p:sp>
      <p:sp>
        <p:nvSpPr>
          <p:cNvPr id="13" name="12 Marcador de número de diapositiva"/>
          <p:cNvSpPr>
            <a:spLocks noGrp="1"/>
          </p:cNvSpPr>
          <p:nvPr>
            <p:ph type="sldNum" sz="quarter" idx="12"/>
          </p:nvPr>
        </p:nvSpPr>
        <p:spPr/>
        <p:txBody>
          <a:bodyPr/>
          <a:lstStyle/>
          <a:p>
            <a:fld id="{9876D65C-4A63-4756-82D1-46B6F6A444F1}" type="slidenum">
              <a:rPr lang="es-ES" smtClean="0"/>
              <a:pPr/>
              <a:t>15</a:t>
            </a:fld>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0648" y="0"/>
            <a:ext cx="4437112" cy="1651000"/>
          </a:xfrm>
        </p:spPr>
        <p:txBody>
          <a:bodyPr>
            <a:normAutofit/>
          </a:bodyPr>
          <a:lstStyle/>
          <a:p>
            <a:pPr algn="l"/>
            <a:r>
              <a:rPr lang="es-ES" sz="1200" b="1" dirty="0" smtClean="0">
                <a:latin typeface="Times New Roman" pitchFamily="18" charset="0"/>
                <a:cs typeface="Times New Roman" pitchFamily="18" charset="0"/>
              </a:rPr>
              <a:t>1.ETAPA: KIROLAREN HASIERA ETA BERE</a:t>
            </a:r>
            <a:br>
              <a:rPr lang="es-ES" sz="1200" b="1" dirty="0" smtClean="0">
                <a:latin typeface="Times New Roman" pitchFamily="18" charset="0"/>
                <a:cs typeface="Times New Roman" pitchFamily="18" charset="0"/>
              </a:rPr>
            </a:br>
            <a:r>
              <a:rPr lang="es-ES" sz="1200" b="1" dirty="0" smtClean="0">
                <a:latin typeface="Times New Roman" pitchFamily="18" charset="0"/>
                <a:cs typeface="Times New Roman" pitchFamily="18" charset="0"/>
              </a:rPr>
              <a:t/>
            </a:r>
            <a:br>
              <a:rPr lang="es-ES" sz="1200" b="1" dirty="0" smtClean="0">
                <a:latin typeface="Times New Roman" pitchFamily="18" charset="0"/>
                <a:cs typeface="Times New Roman" pitchFamily="18" charset="0"/>
              </a:rPr>
            </a:br>
            <a:r>
              <a:rPr lang="es-ES" sz="1200" b="1" dirty="0" smtClean="0">
                <a:latin typeface="Times New Roman" pitchFamily="18" charset="0"/>
                <a:cs typeface="Times New Roman" pitchFamily="18" charset="0"/>
              </a:rPr>
              <a:t>SARRERA ESPAINIA ETA </a:t>
            </a:r>
            <a:r>
              <a:rPr lang="es-ES" sz="1200" b="1" dirty="0" err="1" smtClean="0">
                <a:latin typeface="Times New Roman" pitchFamily="18" charset="0"/>
                <a:cs typeface="Times New Roman" pitchFamily="18" charset="0"/>
              </a:rPr>
              <a:t>EHn</a:t>
            </a:r>
            <a:r>
              <a:rPr lang="es-ES" sz="1200" b="1" dirty="0" smtClean="0">
                <a:latin typeface="Times New Roman" pitchFamily="18" charset="0"/>
                <a:cs typeface="Times New Roman" pitchFamily="18" charset="0"/>
              </a:rPr>
              <a:t> (1900 </a:t>
            </a:r>
            <a:r>
              <a:rPr lang="es-ES" sz="1200" b="1" dirty="0" err="1" smtClean="0">
                <a:latin typeface="Times New Roman" pitchFamily="18" charset="0"/>
                <a:cs typeface="Times New Roman" pitchFamily="18" charset="0"/>
              </a:rPr>
              <a:t>inguru</a:t>
            </a:r>
            <a:r>
              <a:rPr lang="es-ES" sz="1200" b="1" dirty="0" smtClean="0">
                <a:latin typeface="Times New Roman" pitchFamily="18" charset="0"/>
                <a:cs typeface="Times New Roman" pitchFamily="18" charset="0"/>
              </a:rPr>
              <a:t> arte)</a:t>
            </a:r>
            <a:endParaRPr lang="es-ES" sz="1200" b="1" dirty="0">
              <a:latin typeface="Times New Roman" pitchFamily="18" charset="0"/>
              <a:cs typeface="Times New Roman" pitchFamily="18" charset="0"/>
            </a:endParaRPr>
          </a:p>
        </p:txBody>
      </p:sp>
      <p:sp>
        <p:nvSpPr>
          <p:cNvPr id="4" name="3 CuadroTexto"/>
          <p:cNvSpPr txBox="1"/>
          <p:nvPr/>
        </p:nvSpPr>
        <p:spPr>
          <a:xfrm>
            <a:off x="332656" y="1280592"/>
            <a:ext cx="597666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1200" dirty="0" err="1" smtClean="0">
                <a:latin typeface="Times New Roman" pitchFamily="18" charset="0"/>
                <a:cs typeface="Times New Roman" pitchFamily="18" charset="0"/>
              </a:rPr>
              <a:t>Gaur</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egungo</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kirol</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modernoa</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Historiako</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jarduera</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fisiko</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tradizionalen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garapenetik</a:t>
            </a:r>
            <a:r>
              <a:rPr lang="es-ES" sz="1200" dirty="0">
                <a:latin typeface="Times New Roman" pitchFamily="18" charset="0"/>
                <a:cs typeface="Times New Roman" pitchFamily="18" charset="0"/>
              </a:rPr>
              <a:t> </a:t>
            </a:r>
            <a:r>
              <a:rPr lang="es-ES" sz="1200" dirty="0" err="1" smtClean="0">
                <a:latin typeface="Times New Roman" pitchFamily="18" charset="0"/>
                <a:cs typeface="Times New Roman" pitchFamily="18" charset="0"/>
              </a:rPr>
              <a:t>sortuak</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Euskal</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Herriaren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kasuan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baserrietako</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eguneroko</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ekintzak</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apustuaren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sarrerarekin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lehiaketa</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bihurtu</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ondoren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profesionalismorantz</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eboluzioa</a:t>
            </a:r>
            <a:r>
              <a:rPr lang="es-ES" sz="1200" dirty="0" smtClean="0">
                <a:latin typeface="Times New Roman" pitchFamily="18" charset="0"/>
                <a:cs typeface="Times New Roman" pitchFamily="18" charset="0"/>
              </a:rPr>
              <a:t>).</a:t>
            </a:r>
            <a:endParaRPr lang="es-ES" sz="1200" dirty="0">
              <a:latin typeface="Times New Roman" pitchFamily="18" charset="0"/>
              <a:cs typeface="Times New Roman" pitchFamily="18" charset="0"/>
            </a:endParaRPr>
          </a:p>
        </p:txBody>
      </p:sp>
      <p:sp>
        <p:nvSpPr>
          <p:cNvPr id="5" name="4 CuadroTexto"/>
          <p:cNvSpPr txBox="1"/>
          <p:nvPr/>
        </p:nvSpPr>
        <p:spPr>
          <a:xfrm>
            <a:off x="332656" y="2144688"/>
            <a:ext cx="2808312" cy="2492990"/>
          </a:xfrm>
          <a:prstGeom prst="rect">
            <a:avLst/>
          </a:prstGeom>
          <a:noFill/>
        </p:spPr>
        <p:txBody>
          <a:bodyPr wrap="square" rtlCol="0">
            <a:spAutoFit/>
          </a:bodyPr>
          <a:lstStyle/>
          <a:p>
            <a:r>
              <a:rPr lang="es-ES" sz="1200" b="1" dirty="0" err="1" smtClean="0">
                <a:latin typeface="Times New Roman" pitchFamily="18" charset="0"/>
                <a:cs typeface="Times New Roman" pitchFamily="18" charset="0"/>
              </a:rPr>
              <a:t>Motoziklismoa</a:t>
            </a:r>
            <a:endParaRPr lang="es-ES" sz="1200" b="1" dirty="0" smtClean="0">
              <a:latin typeface="Times New Roman" pitchFamily="18" charset="0"/>
              <a:cs typeface="Times New Roman" pitchFamily="18" charset="0"/>
            </a:endParaRPr>
          </a:p>
          <a:p>
            <a:r>
              <a:rPr lang="es-ES" sz="1200" dirty="0" err="1" smtClean="0">
                <a:latin typeface="Times New Roman" pitchFamily="18" charset="0"/>
                <a:cs typeface="Times New Roman" pitchFamily="18" charset="0"/>
              </a:rPr>
              <a:t>Motoziklismoaren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partetik</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Euskal</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Herrian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ez</a:t>
            </a:r>
            <a:r>
              <a:rPr lang="es-ES" sz="1200" dirty="0" smtClean="0">
                <a:latin typeface="Times New Roman" pitchFamily="18" charset="0"/>
                <a:cs typeface="Times New Roman" pitchFamily="18" charset="0"/>
              </a:rPr>
              <a:t> da </a:t>
            </a:r>
            <a:r>
              <a:rPr lang="es-ES" sz="1200" dirty="0" err="1" smtClean="0">
                <a:latin typeface="Times New Roman" pitchFamily="18" charset="0"/>
                <a:cs typeface="Times New Roman" pitchFamily="18" charset="0"/>
              </a:rPr>
              <a:t>emango</a:t>
            </a:r>
            <a:r>
              <a:rPr lang="es-ES" sz="1200" dirty="0" smtClean="0">
                <a:latin typeface="Times New Roman" pitchFamily="18" charset="0"/>
                <a:cs typeface="Times New Roman" pitchFamily="18" charset="0"/>
              </a:rPr>
              <a:t> arlo </a:t>
            </a:r>
            <a:r>
              <a:rPr lang="es-ES" sz="1200" dirty="0" err="1" smtClean="0">
                <a:latin typeface="Times New Roman" pitchFamily="18" charset="0"/>
                <a:cs typeface="Times New Roman" pitchFamily="18" charset="0"/>
              </a:rPr>
              <a:t>honetan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gertakizunik</a:t>
            </a:r>
            <a:r>
              <a:rPr lang="es-ES" sz="1200" dirty="0" smtClean="0">
                <a:latin typeface="Times New Roman" pitchFamily="18" charset="0"/>
                <a:cs typeface="Times New Roman" pitchFamily="18" charset="0"/>
              </a:rPr>
              <a:t>; izan ere, XVIII. </a:t>
            </a:r>
            <a:r>
              <a:rPr lang="es-ES" sz="1200" dirty="0" err="1" smtClean="0">
                <a:latin typeface="Times New Roman" pitchFamily="18" charset="0"/>
                <a:cs typeface="Times New Roman" pitchFamily="18" charset="0"/>
              </a:rPr>
              <a:t>mende</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amaieran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sortuko</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dira</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lehen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motorrak</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baina</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hauen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garapena</a:t>
            </a:r>
            <a:r>
              <a:rPr lang="es-ES" sz="1200" dirty="0" smtClean="0">
                <a:latin typeface="Times New Roman" pitchFamily="18" charset="0"/>
                <a:cs typeface="Times New Roman" pitchFamily="18" charset="0"/>
              </a:rPr>
              <a:t> XIX. </a:t>
            </a:r>
            <a:r>
              <a:rPr lang="es-ES" sz="1200" dirty="0" err="1" smtClean="0">
                <a:latin typeface="Times New Roman" pitchFamily="18" charset="0"/>
                <a:cs typeface="Times New Roman" pitchFamily="18" charset="0"/>
              </a:rPr>
              <a:t>mendetik</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aurrera</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emango</a:t>
            </a:r>
            <a:r>
              <a:rPr lang="es-ES" sz="1200" dirty="0" smtClean="0">
                <a:latin typeface="Times New Roman" pitchFamily="18" charset="0"/>
                <a:cs typeface="Times New Roman" pitchFamily="18" charset="0"/>
              </a:rPr>
              <a:t> da, </a:t>
            </a:r>
            <a:r>
              <a:rPr lang="es-ES" sz="1200" dirty="0" err="1" smtClean="0">
                <a:latin typeface="Times New Roman" pitchFamily="18" charset="0"/>
                <a:cs typeface="Times New Roman" pitchFamily="18" charset="0"/>
              </a:rPr>
              <a:t>honen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adibide</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gisa</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gaur</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egun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motozikleta</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ezagutzen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dugun</a:t>
            </a:r>
            <a:r>
              <a:rPr lang="es-ES" sz="1200" dirty="0">
                <a:latin typeface="Times New Roman" pitchFamily="18" charset="0"/>
                <a:cs typeface="Times New Roman" pitchFamily="18" charset="0"/>
              </a:rPr>
              <a:t> </a:t>
            </a:r>
            <a:r>
              <a:rPr lang="es-ES" sz="1200" dirty="0" err="1" smtClean="0">
                <a:latin typeface="Times New Roman" pitchFamily="18" charset="0"/>
                <a:cs typeface="Times New Roman" pitchFamily="18" charset="0"/>
              </a:rPr>
              <a:t>bezala</a:t>
            </a:r>
            <a:r>
              <a:rPr lang="es-ES" sz="1200" dirty="0" smtClean="0">
                <a:latin typeface="Times New Roman" pitchFamily="18" charset="0"/>
                <a:cs typeface="Times New Roman" pitchFamily="18" charset="0"/>
              </a:rPr>
              <a:t> 1901ean Werner </a:t>
            </a:r>
            <a:r>
              <a:rPr lang="es-ES" sz="1200" dirty="0" err="1" smtClean="0">
                <a:latin typeface="Times New Roman" pitchFamily="18" charset="0"/>
                <a:cs typeface="Times New Roman" pitchFamily="18" charset="0"/>
              </a:rPr>
              <a:t>anaiek</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sortuko</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dute</a:t>
            </a:r>
            <a:r>
              <a:rPr lang="es-ES" sz="1200" dirty="0" smtClean="0">
                <a:latin typeface="Times New Roman" pitchFamily="18" charset="0"/>
                <a:cs typeface="Times New Roman" pitchFamily="18" charset="0"/>
              </a:rPr>
              <a:t> eta </a:t>
            </a:r>
            <a:r>
              <a:rPr lang="es-ES" sz="1200" dirty="0" err="1" smtClean="0">
                <a:latin typeface="Times New Roman" pitchFamily="18" charset="0"/>
                <a:cs typeface="Times New Roman" pitchFamily="18" charset="0"/>
              </a:rPr>
              <a:t>urte</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berean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Estatu</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Batuetako</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Indian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markak</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bere</a:t>
            </a:r>
            <a:r>
              <a:rPr lang="es-ES" sz="1200" dirty="0">
                <a:latin typeface="Times New Roman" pitchFamily="18" charset="0"/>
                <a:cs typeface="Times New Roman" pitchFamily="18" charset="0"/>
              </a:rPr>
              <a:t> </a:t>
            </a:r>
            <a:r>
              <a:rPr lang="es-ES" sz="1200" dirty="0" err="1" smtClean="0">
                <a:latin typeface="Times New Roman" pitchFamily="18" charset="0"/>
                <a:cs typeface="Times New Roman" pitchFamily="18" charset="0"/>
              </a:rPr>
              <a:t>lehen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motorra</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egiten</a:t>
            </a:r>
            <a:r>
              <a:rPr lang="es-ES" sz="1200" dirty="0" smtClean="0">
                <a:latin typeface="Times New Roman" pitchFamily="18" charset="0"/>
                <a:cs typeface="Times New Roman" pitchFamily="18" charset="0"/>
              </a:rPr>
              <a:t> du eta </a:t>
            </a:r>
            <a:r>
              <a:rPr lang="es-ES" sz="1200" dirty="0" err="1" smtClean="0">
                <a:latin typeface="Times New Roman" pitchFamily="18" charset="0"/>
                <a:cs typeface="Times New Roman" pitchFamily="18" charset="0"/>
              </a:rPr>
              <a:t>hurrengo</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urtean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gauza</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bera</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egingo</a:t>
            </a:r>
            <a:r>
              <a:rPr lang="es-ES" sz="1200" dirty="0" smtClean="0">
                <a:latin typeface="Times New Roman" pitchFamily="18" charset="0"/>
                <a:cs typeface="Times New Roman" pitchFamily="18" charset="0"/>
              </a:rPr>
              <a:t> du </a:t>
            </a:r>
            <a:r>
              <a:rPr lang="es-ES" sz="1200" dirty="0" err="1" smtClean="0">
                <a:latin typeface="Times New Roman" pitchFamily="18" charset="0"/>
                <a:cs typeface="Times New Roman" pitchFamily="18" charset="0"/>
              </a:rPr>
              <a:t>Harley-Davidson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markak</a:t>
            </a:r>
            <a:r>
              <a:rPr lang="es-ES" sz="1200" dirty="0" smtClean="0">
                <a:latin typeface="Times New Roman" pitchFamily="18" charset="0"/>
                <a:cs typeface="Times New Roman" pitchFamily="18" charset="0"/>
              </a:rPr>
              <a:t>.</a:t>
            </a:r>
            <a:endParaRPr lang="es-ES" sz="1200" dirty="0">
              <a:latin typeface="Times New Roman" pitchFamily="18" charset="0"/>
              <a:cs typeface="Times New Roman" pitchFamily="18" charset="0"/>
            </a:endParaRPr>
          </a:p>
        </p:txBody>
      </p:sp>
      <p:grpSp>
        <p:nvGrpSpPr>
          <p:cNvPr id="8" name="7 Grupo"/>
          <p:cNvGrpSpPr/>
          <p:nvPr/>
        </p:nvGrpSpPr>
        <p:grpSpPr>
          <a:xfrm>
            <a:off x="3284984" y="2360712"/>
            <a:ext cx="3168352" cy="2293223"/>
            <a:chOff x="3284984" y="2936776"/>
            <a:chExt cx="3168352" cy="2293223"/>
          </a:xfrm>
          <a:effectLst>
            <a:glow rad="101600">
              <a:schemeClr val="accent4">
                <a:satMod val="175000"/>
                <a:alpha val="40000"/>
              </a:schemeClr>
            </a:glow>
          </a:effectLst>
        </p:grpSpPr>
        <p:pic>
          <p:nvPicPr>
            <p:cNvPr id="6" name="5 Imagen" descr="http://www.ocesaronada.net/wp-content/uploads/2014/04/Primera-Harley-Davidson-1903.jpg"/>
            <p:cNvPicPr/>
            <p:nvPr/>
          </p:nvPicPr>
          <p:blipFill>
            <a:blip r:embed="rId2" cstate="print"/>
            <a:srcRect/>
            <a:stretch>
              <a:fillRect/>
            </a:stretch>
          </p:blipFill>
          <p:spPr bwMode="auto">
            <a:xfrm>
              <a:off x="3284984" y="2936776"/>
              <a:ext cx="3168352" cy="1944216"/>
            </a:xfrm>
            <a:prstGeom prst="rect">
              <a:avLst/>
            </a:prstGeom>
            <a:noFill/>
            <a:ln w="9525">
              <a:noFill/>
              <a:miter lim="800000"/>
              <a:headEnd/>
              <a:tailEnd/>
            </a:ln>
          </p:spPr>
        </p:pic>
        <p:sp>
          <p:nvSpPr>
            <p:cNvPr id="7" name="6 CuadroTexto"/>
            <p:cNvSpPr txBox="1"/>
            <p:nvPr/>
          </p:nvSpPr>
          <p:spPr>
            <a:xfrm>
              <a:off x="3429000" y="4953000"/>
              <a:ext cx="2592288" cy="276999"/>
            </a:xfrm>
            <a:prstGeom prst="rect">
              <a:avLst/>
            </a:prstGeom>
            <a:solidFill>
              <a:schemeClr val="accent1">
                <a:lumMod val="60000"/>
                <a:lumOff val="40000"/>
              </a:schemeClr>
            </a:solidFill>
          </p:spPr>
          <p:txBody>
            <a:bodyPr wrap="square" rtlCol="0">
              <a:spAutoFit/>
            </a:bodyPr>
            <a:lstStyle/>
            <a:p>
              <a:r>
                <a:rPr lang="eu-ES" sz="1200" dirty="0"/>
                <a:t>1903an sortutako </a:t>
              </a:r>
              <a:r>
                <a:rPr lang="eu-ES" sz="1200" dirty="0" err="1"/>
                <a:t>Harley-Davidson</a:t>
              </a:r>
              <a:r>
                <a:rPr lang="eu-ES" sz="1200" dirty="0"/>
                <a:t> </a:t>
              </a:r>
              <a:r>
                <a:rPr lang="eu-ES" sz="1200" dirty="0" smtClean="0"/>
                <a:t>bat</a:t>
              </a:r>
              <a:endParaRPr lang="es-ES" sz="1200" dirty="0"/>
            </a:p>
          </p:txBody>
        </p:sp>
      </p:grpSp>
      <p:sp>
        <p:nvSpPr>
          <p:cNvPr id="9" name="8 CuadroTexto"/>
          <p:cNvSpPr txBox="1"/>
          <p:nvPr/>
        </p:nvSpPr>
        <p:spPr>
          <a:xfrm>
            <a:off x="3429000" y="5025008"/>
            <a:ext cx="2952328" cy="1754326"/>
          </a:xfrm>
          <a:prstGeom prst="rect">
            <a:avLst/>
          </a:prstGeom>
          <a:noFill/>
        </p:spPr>
        <p:txBody>
          <a:bodyPr wrap="square" rtlCol="0">
            <a:spAutoFit/>
          </a:bodyPr>
          <a:lstStyle/>
          <a:p>
            <a:r>
              <a:rPr lang="eu-ES" sz="1200" b="1" dirty="0" smtClean="0"/>
              <a:t>Automobilismoa</a:t>
            </a:r>
          </a:p>
          <a:p>
            <a:r>
              <a:rPr lang="eu-ES" sz="1200" dirty="0" smtClean="0"/>
              <a:t>Automobilismoari </a:t>
            </a:r>
            <a:r>
              <a:rPr lang="eu-ES" sz="1200" dirty="0"/>
              <a:t>erreparatuz, Espainia mailan 1885tik aurrera eraikiko edo inportatuko dira lehen autoak eta Euskal Herrian, berriz, 1892an agertuko da gasolina bidezko lehen autoa agertuko da Bilbon. Ikus daitekeenez, garai honetan ez da bi kirol hauetan garapen handirik emango duela gutxiko </a:t>
            </a:r>
            <a:r>
              <a:rPr lang="eu-ES" sz="1200" dirty="0" smtClean="0"/>
              <a:t>asmakizunak baitira eta honez gain, </a:t>
            </a:r>
            <a:endParaRPr lang="es-ES" sz="1200" dirty="0">
              <a:latin typeface="Times New Roman" pitchFamily="18" charset="0"/>
              <a:cs typeface="Times New Roman" pitchFamily="18" charset="0"/>
            </a:endParaRPr>
          </a:p>
        </p:txBody>
      </p:sp>
      <p:sp>
        <p:nvSpPr>
          <p:cNvPr id="11" name="10 CuadroTexto"/>
          <p:cNvSpPr txBox="1"/>
          <p:nvPr/>
        </p:nvSpPr>
        <p:spPr>
          <a:xfrm>
            <a:off x="404664" y="7257256"/>
            <a:ext cx="2808312" cy="1754326"/>
          </a:xfrm>
          <a:prstGeom prst="rect">
            <a:avLst/>
          </a:prstGeom>
          <a:noFill/>
        </p:spPr>
        <p:txBody>
          <a:bodyPr wrap="square" rtlCol="0">
            <a:spAutoFit/>
          </a:bodyPr>
          <a:lstStyle/>
          <a:p>
            <a:r>
              <a:rPr lang="eu-ES" sz="1200" dirty="0" smtClean="0"/>
              <a:t>Europarekiko alderatuz, Espainia eta Euskal Herriko garapen industriala ez zen oraindik hasi edo zegoen garapena oso txikia zen. Beraz, kirol konpetitibo aldetik ez da ekitaldirik egongo. Lehen lehiaketak, XVIII. mende amaiera eta XIX. mende hasiera bitartean emango dira eta horietako bat </a:t>
            </a:r>
            <a:r>
              <a:rPr lang="eu-ES" sz="1200" dirty="0" err="1" smtClean="0"/>
              <a:t>Montecarloko</a:t>
            </a:r>
            <a:r>
              <a:rPr lang="eu-ES" sz="1200" dirty="0" smtClean="0"/>
              <a:t> Rallya izango da 1911an.</a:t>
            </a:r>
            <a:endParaRPr lang="es-ES" sz="1200" dirty="0">
              <a:latin typeface="Times New Roman" pitchFamily="18" charset="0"/>
              <a:cs typeface="Times New Roman" pitchFamily="18" charset="0"/>
            </a:endParaRPr>
          </a:p>
        </p:txBody>
      </p:sp>
      <p:grpSp>
        <p:nvGrpSpPr>
          <p:cNvPr id="13" name="12 Grupo"/>
          <p:cNvGrpSpPr/>
          <p:nvPr/>
        </p:nvGrpSpPr>
        <p:grpSpPr>
          <a:xfrm>
            <a:off x="332656" y="5097016"/>
            <a:ext cx="2880320" cy="1933183"/>
            <a:chOff x="332656" y="5601072"/>
            <a:chExt cx="2880320" cy="1933183"/>
          </a:xfrm>
          <a:effectLst>
            <a:glow rad="101600">
              <a:schemeClr val="accent4">
                <a:satMod val="175000"/>
                <a:alpha val="40000"/>
              </a:schemeClr>
            </a:glow>
          </a:effectLst>
        </p:grpSpPr>
        <p:pic>
          <p:nvPicPr>
            <p:cNvPr id="10" name="9 Imagen" descr="https://upload.wikimedia.org/wikipedia/commons/thumb/1/1e/Benz-velo.jpg/1024px-Benz-velo.jpg"/>
            <p:cNvPicPr/>
            <p:nvPr/>
          </p:nvPicPr>
          <p:blipFill>
            <a:blip r:embed="rId3" cstate="print"/>
            <a:srcRect/>
            <a:stretch>
              <a:fillRect/>
            </a:stretch>
          </p:blipFill>
          <p:spPr bwMode="auto">
            <a:xfrm>
              <a:off x="332656" y="5601072"/>
              <a:ext cx="2880320" cy="1584176"/>
            </a:xfrm>
            <a:prstGeom prst="rect">
              <a:avLst/>
            </a:prstGeom>
            <a:noFill/>
            <a:ln w="9525">
              <a:noFill/>
              <a:miter lim="800000"/>
              <a:headEnd/>
              <a:tailEnd/>
            </a:ln>
          </p:spPr>
        </p:pic>
        <p:sp>
          <p:nvSpPr>
            <p:cNvPr id="12" name="11 CuadroTexto"/>
            <p:cNvSpPr txBox="1"/>
            <p:nvPr/>
          </p:nvSpPr>
          <p:spPr>
            <a:xfrm>
              <a:off x="404664" y="7257256"/>
              <a:ext cx="2736304" cy="276999"/>
            </a:xfrm>
            <a:prstGeom prst="rect">
              <a:avLst/>
            </a:prstGeom>
            <a:solidFill>
              <a:schemeClr val="accent1">
                <a:lumMod val="60000"/>
                <a:lumOff val="40000"/>
              </a:schemeClr>
            </a:solidFill>
          </p:spPr>
          <p:txBody>
            <a:bodyPr wrap="square" rtlCol="0">
              <a:spAutoFit/>
            </a:bodyPr>
            <a:lstStyle/>
            <a:p>
              <a:r>
                <a:rPr lang="eu-ES" sz="1200" dirty="0" err="1"/>
                <a:t>Karl</a:t>
              </a:r>
              <a:r>
                <a:rPr lang="eu-ES" sz="1200" dirty="0"/>
                <a:t> </a:t>
              </a:r>
              <a:r>
                <a:rPr lang="eu-ES" sz="1200" dirty="0" err="1"/>
                <a:t>Benzek</a:t>
              </a:r>
              <a:r>
                <a:rPr lang="eu-ES" sz="1200" dirty="0"/>
                <a:t> sortutako automobila (</a:t>
              </a:r>
              <a:r>
                <a:rPr lang="eu-ES" sz="1200" dirty="0" smtClean="0"/>
                <a:t>1885)</a:t>
              </a:r>
              <a:endParaRPr lang="es-ES" sz="1200" dirty="0">
                <a:latin typeface="Times New Roman" pitchFamily="18" charset="0"/>
                <a:cs typeface="Times New Roman" pitchFamily="18" charset="0"/>
              </a:endParaRPr>
            </a:p>
          </p:txBody>
        </p:sp>
      </p:grpSp>
      <p:grpSp>
        <p:nvGrpSpPr>
          <p:cNvPr id="16" name="15 Grupo"/>
          <p:cNvGrpSpPr/>
          <p:nvPr/>
        </p:nvGrpSpPr>
        <p:grpSpPr>
          <a:xfrm>
            <a:off x="3501008" y="6969224"/>
            <a:ext cx="2808312" cy="2189857"/>
            <a:chOff x="3573016" y="7113240"/>
            <a:chExt cx="2808312" cy="2189857"/>
          </a:xfrm>
          <a:effectLst>
            <a:glow rad="139700">
              <a:schemeClr val="accent4">
                <a:satMod val="175000"/>
                <a:alpha val="40000"/>
              </a:schemeClr>
            </a:glow>
          </a:effectLst>
        </p:grpSpPr>
        <p:pic>
          <p:nvPicPr>
            <p:cNvPr id="14" name="13 Imagen" descr="https://upload.wikimedia.org/wikipedia/commons/6/63/Henri_Rougier_and_the_25Hp_Turcat-Mery_before_the_inaugural_Monte_Carlo_rally.gif"/>
            <p:cNvPicPr/>
            <p:nvPr/>
          </p:nvPicPr>
          <p:blipFill>
            <a:blip r:embed="rId4" cstate="print"/>
            <a:srcRect/>
            <a:stretch>
              <a:fillRect/>
            </a:stretch>
          </p:blipFill>
          <p:spPr bwMode="auto">
            <a:xfrm>
              <a:off x="3573016" y="7113240"/>
              <a:ext cx="2808312" cy="1625032"/>
            </a:xfrm>
            <a:prstGeom prst="rect">
              <a:avLst/>
            </a:prstGeom>
            <a:noFill/>
            <a:ln w="9525">
              <a:noFill/>
              <a:miter lim="800000"/>
              <a:headEnd/>
              <a:tailEnd/>
            </a:ln>
          </p:spPr>
        </p:pic>
        <p:sp>
          <p:nvSpPr>
            <p:cNvPr id="15" name="14 CuadroTexto"/>
            <p:cNvSpPr txBox="1"/>
            <p:nvPr/>
          </p:nvSpPr>
          <p:spPr>
            <a:xfrm>
              <a:off x="3645024" y="8841432"/>
              <a:ext cx="2664296" cy="461665"/>
            </a:xfrm>
            <a:prstGeom prst="rect">
              <a:avLst/>
            </a:prstGeom>
            <a:solidFill>
              <a:schemeClr val="accent1">
                <a:lumMod val="60000"/>
                <a:lumOff val="40000"/>
              </a:schemeClr>
            </a:solidFill>
          </p:spPr>
          <p:txBody>
            <a:bodyPr wrap="square" rtlCol="0">
              <a:spAutoFit/>
            </a:bodyPr>
            <a:lstStyle/>
            <a:p>
              <a:r>
                <a:rPr lang="eu-ES" sz="1200" dirty="0"/>
                <a:t>Lehen </a:t>
              </a:r>
              <a:r>
                <a:rPr lang="eu-ES" sz="1200" dirty="0" err="1"/>
                <a:t>Montecarloko</a:t>
              </a:r>
              <a:r>
                <a:rPr lang="eu-ES" sz="1200" dirty="0"/>
                <a:t> Rallya irabazi zuen automobila (</a:t>
              </a:r>
              <a:r>
                <a:rPr lang="eu-ES" sz="1200" dirty="0" err="1"/>
                <a:t>Henri</a:t>
              </a:r>
              <a:r>
                <a:rPr lang="eu-ES" sz="1200" dirty="0"/>
                <a:t> </a:t>
              </a:r>
              <a:r>
                <a:rPr lang="eu-ES" sz="1200" dirty="0" err="1"/>
                <a:t>Rougier</a:t>
              </a:r>
              <a:r>
                <a:rPr lang="eu-ES" sz="1200" dirty="0"/>
                <a:t>, 1911)</a:t>
              </a:r>
              <a:endParaRPr lang="es-ES" sz="1200" dirty="0">
                <a:latin typeface="Times New Roman" pitchFamily="18" charset="0"/>
                <a:cs typeface="Times New Roman" pitchFamily="18" charset="0"/>
              </a:endParaRPr>
            </a:p>
          </p:txBody>
        </p:sp>
      </p:grpSp>
      <p:sp>
        <p:nvSpPr>
          <p:cNvPr id="17" name="16 Marcador de número de diapositiva"/>
          <p:cNvSpPr>
            <a:spLocks noGrp="1"/>
          </p:cNvSpPr>
          <p:nvPr>
            <p:ph type="sldNum" sz="quarter" idx="12"/>
          </p:nvPr>
        </p:nvSpPr>
        <p:spPr/>
        <p:txBody>
          <a:bodyPr/>
          <a:lstStyle/>
          <a:p>
            <a:fld id="{9876D65C-4A63-4756-82D1-46B6F6A444F1}" type="slidenum">
              <a:rPr lang="es-ES" smtClean="0"/>
              <a:pPr/>
              <a:t>2</a:t>
            </a:fld>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76672" y="3224808"/>
            <a:ext cx="6120680" cy="1754326"/>
          </a:xfrm>
          <a:prstGeom prst="rect">
            <a:avLst/>
          </a:prstGeom>
          <a:noFill/>
        </p:spPr>
        <p:txBody>
          <a:bodyPr wrap="square" rtlCol="0">
            <a:spAutoFit/>
          </a:bodyPr>
          <a:lstStyle/>
          <a:p>
            <a:r>
              <a:rPr lang="eu-ES" sz="1200" dirty="0"/>
              <a:t>Txirrindularitzaren aldetik, Bilbo hiri garrantzitsu bat izango da, 1885ean Bilboko Klub </a:t>
            </a:r>
            <a:r>
              <a:rPr lang="eu-ES" sz="1200" dirty="0" err="1"/>
              <a:t>Belozipedista</a:t>
            </a:r>
            <a:r>
              <a:rPr lang="eu-ES" sz="1200" dirty="0"/>
              <a:t> sortuko da eta 1892an Bilboko Belodromoa zabalduko da, garrantzi handiko ekitaldia izango dena. Gipuzkoan, lehen kluba 1888an sortuko da eta hurrengo urtean, Atotxako belodromoa. Araba eta Nafarroan 1888 eta 1886an sortuko dira lehen txirrindularitza klubak, hurrenez </a:t>
            </a:r>
            <a:r>
              <a:rPr lang="eu-ES" sz="1200" dirty="0" err="1"/>
              <a:t>hurren</a:t>
            </a:r>
            <a:r>
              <a:rPr lang="eu-ES" sz="1200" dirty="0"/>
              <a:t>.  1889an euskal probintzia bakoitzeko </a:t>
            </a:r>
            <a:r>
              <a:rPr lang="eu-ES" sz="1200" dirty="0" err="1"/>
              <a:t>belozipedista</a:t>
            </a:r>
            <a:r>
              <a:rPr lang="eu-ES" sz="1200" dirty="0"/>
              <a:t> elkarte nagusiak Bergaran bilduko dira Union </a:t>
            </a:r>
            <a:r>
              <a:rPr lang="eu-ES" sz="1200" dirty="0" err="1"/>
              <a:t>Velocipedica</a:t>
            </a:r>
            <a:r>
              <a:rPr lang="eu-ES" sz="1200" dirty="0"/>
              <a:t> </a:t>
            </a:r>
            <a:r>
              <a:rPr lang="eu-ES" sz="1200" dirty="0" err="1"/>
              <a:t>Vasco-Navarra</a:t>
            </a:r>
            <a:r>
              <a:rPr lang="eu-ES" sz="1200" dirty="0"/>
              <a:t> sortzeko. Lehiaketa aldetik, lehen kluba sortzen den unetik pistako lasterketekin hasiko dira </a:t>
            </a:r>
            <a:r>
              <a:rPr lang="eu-ES" sz="1200" dirty="0" smtClean="0"/>
              <a:t>eta denborarekin, errepidekoak ere egingo dira; haien artean aipagarrienak, </a:t>
            </a:r>
            <a:r>
              <a:rPr lang="eu-ES" sz="1200" dirty="0" err="1" smtClean="0"/>
              <a:t>Bilbo-Balmaseda</a:t>
            </a:r>
            <a:r>
              <a:rPr lang="eu-ES" sz="1200" dirty="0" smtClean="0"/>
              <a:t>-</a:t>
            </a:r>
            <a:r>
              <a:rPr lang="eu-ES" sz="1200" dirty="0" err="1" smtClean="0"/>
              <a:t>Bilbo</a:t>
            </a:r>
            <a:r>
              <a:rPr lang="eu-ES" sz="1200" dirty="0" smtClean="0"/>
              <a:t>, </a:t>
            </a:r>
            <a:r>
              <a:rPr lang="eu-ES" sz="1200" dirty="0" err="1" smtClean="0"/>
              <a:t>Donostia-Orio</a:t>
            </a:r>
            <a:r>
              <a:rPr lang="eu-ES" sz="1200" dirty="0" smtClean="0"/>
              <a:t>-</a:t>
            </a:r>
            <a:r>
              <a:rPr lang="eu-ES" sz="1200" dirty="0" err="1" smtClean="0"/>
              <a:t>Donostia</a:t>
            </a:r>
            <a:r>
              <a:rPr lang="eu-ES" sz="1200" dirty="0" smtClean="0"/>
              <a:t> edo 535kmko </a:t>
            </a:r>
            <a:r>
              <a:rPr lang="eu-ES" sz="1200" dirty="0" err="1" smtClean="0"/>
              <a:t>Donostia-Madril</a:t>
            </a:r>
            <a:r>
              <a:rPr lang="eu-ES" sz="1200" dirty="0" smtClean="0"/>
              <a:t> </a:t>
            </a:r>
            <a:r>
              <a:rPr lang="eu-ES" sz="1200" dirty="0" err="1" smtClean="0"/>
              <a:t>lasetrketa</a:t>
            </a:r>
            <a:r>
              <a:rPr lang="eu-ES" sz="1200" dirty="0" smtClean="0"/>
              <a:t>.</a:t>
            </a:r>
            <a:endParaRPr lang="es-ES" sz="1200" dirty="0">
              <a:latin typeface="Times New Roman" pitchFamily="18" charset="0"/>
              <a:cs typeface="Times New Roman" pitchFamily="18" charset="0"/>
            </a:endParaRPr>
          </a:p>
        </p:txBody>
      </p:sp>
      <p:grpSp>
        <p:nvGrpSpPr>
          <p:cNvPr id="9" name="8 Grupo"/>
          <p:cNvGrpSpPr/>
          <p:nvPr/>
        </p:nvGrpSpPr>
        <p:grpSpPr>
          <a:xfrm>
            <a:off x="1196752" y="488504"/>
            <a:ext cx="5213863" cy="2304256"/>
            <a:chOff x="1196752" y="488504"/>
            <a:chExt cx="5213863" cy="2304256"/>
          </a:xfrm>
          <a:effectLst>
            <a:glow rad="139700">
              <a:schemeClr val="accent4">
                <a:satMod val="175000"/>
                <a:alpha val="40000"/>
              </a:schemeClr>
            </a:glow>
          </a:effectLst>
        </p:grpSpPr>
        <p:pic>
          <p:nvPicPr>
            <p:cNvPr id="7" name="6 Imagen" descr="http://1.bp.blogspot.com/-bt3lFHiDsPY/VYHRpUPipvI/AAAAAAAAIs8/-m4EjmZLdJc/s1600/pioneros%2Bciclismo.jpg"/>
            <p:cNvPicPr/>
            <p:nvPr/>
          </p:nvPicPr>
          <p:blipFill>
            <a:blip r:embed="rId3" cstate="print"/>
            <a:srcRect t="64167"/>
            <a:stretch>
              <a:fillRect/>
            </a:stretch>
          </p:blipFill>
          <p:spPr bwMode="auto">
            <a:xfrm>
              <a:off x="2996952" y="488504"/>
              <a:ext cx="3413663" cy="2304256"/>
            </a:xfrm>
            <a:prstGeom prst="rect">
              <a:avLst/>
            </a:prstGeom>
            <a:noFill/>
            <a:ln w="9525">
              <a:noFill/>
              <a:miter lim="800000"/>
              <a:headEnd/>
              <a:tailEnd/>
            </a:ln>
          </p:spPr>
        </p:pic>
        <p:sp>
          <p:nvSpPr>
            <p:cNvPr id="8" name="7 CuadroTexto"/>
            <p:cNvSpPr txBox="1"/>
            <p:nvPr/>
          </p:nvSpPr>
          <p:spPr>
            <a:xfrm>
              <a:off x="1196752" y="1208584"/>
              <a:ext cx="1728192" cy="646331"/>
            </a:xfrm>
            <a:prstGeom prst="rect">
              <a:avLst/>
            </a:prstGeom>
            <a:solidFill>
              <a:schemeClr val="accent1">
                <a:lumMod val="60000"/>
                <a:lumOff val="40000"/>
              </a:schemeClr>
            </a:solidFill>
          </p:spPr>
          <p:txBody>
            <a:bodyPr wrap="square" rtlCol="0">
              <a:spAutoFit/>
            </a:bodyPr>
            <a:lstStyle/>
            <a:p>
              <a:pPr algn="ctr"/>
              <a:r>
                <a:rPr lang="eu-ES" sz="1200" dirty="0" err="1"/>
                <a:t>Karl</a:t>
              </a:r>
              <a:r>
                <a:rPr lang="eu-ES" sz="1200" dirty="0"/>
                <a:t> </a:t>
              </a:r>
              <a:r>
                <a:rPr lang="eu-ES" sz="1200" dirty="0" err="1"/>
                <a:t>Freiheir</a:t>
              </a:r>
              <a:r>
                <a:rPr lang="eu-ES" sz="1200" dirty="0"/>
                <a:t> </a:t>
              </a:r>
              <a:r>
                <a:rPr lang="eu-ES" sz="1200" dirty="0" err="1"/>
                <a:t>Von</a:t>
              </a:r>
              <a:r>
                <a:rPr lang="eu-ES" sz="1200" dirty="0"/>
                <a:t> </a:t>
              </a:r>
              <a:r>
                <a:rPr lang="eu-ES" sz="1200" dirty="0" err="1"/>
                <a:t>Drais</a:t>
              </a:r>
              <a:r>
                <a:rPr lang="eu-ES" sz="1200" dirty="0"/>
                <a:t> “</a:t>
              </a:r>
              <a:r>
                <a:rPr lang="eu-ES" sz="1200" dirty="0" err="1"/>
                <a:t>Draisianaren</a:t>
              </a:r>
              <a:r>
                <a:rPr lang="eu-ES" sz="1200" dirty="0"/>
                <a:t>” asmatzailea (1813)</a:t>
              </a:r>
              <a:endParaRPr lang="es-ES" sz="1200" dirty="0">
                <a:latin typeface="Times New Roman" pitchFamily="18" charset="0"/>
                <a:cs typeface="Times New Roman" pitchFamily="18" charset="0"/>
              </a:endParaRPr>
            </a:p>
          </p:txBody>
        </p:sp>
      </p:grpSp>
      <p:grpSp>
        <p:nvGrpSpPr>
          <p:cNvPr id="13" name="12 Grupo"/>
          <p:cNvGrpSpPr/>
          <p:nvPr/>
        </p:nvGrpSpPr>
        <p:grpSpPr>
          <a:xfrm>
            <a:off x="3429000" y="5529064"/>
            <a:ext cx="3148952" cy="2365231"/>
            <a:chOff x="3429000" y="3872880"/>
            <a:chExt cx="3148952" cy="2365231"/>
          </a:xfrm>
          <a:effectLst>
            <a:glow rad="139700">
              <a:schemeClr val="accent4">
                <a:satMod val="175000"/>
                <a:alpha val="40000"/>
              </a:schemeClr>
            </a:glow>
          </a:effectLst>
        </p:grpSpPr>
        <p:pic>
          <p:nvPicPr>
            <p:cNvPr id="11" name="10 Imagen" descr="https://2.bp.blogspot.com/-3NeEqUYPlGY/VWAkNl-VvhI/AAAAAAAAIlg/Fi8DewlG5x0/s640/vel%25C3%25B3dromo%2Bbilbao.jpg">
              <a:hlinkClick r:id="rId4"/>
            </p:cNvPr>
            <p:cNvPicPr/>
            <p:nvPr/>
          </p:nvPicPr>
          <p:blipFill>
            <a:blip r:embed="rId5" cstate="print"/>
            <a:srcRect/>
            <a:stretch>
              <a:fillRect/>
            </a:stretch>
          </p:blipFill>
          <p:spPr bwMode="auto">
            <a:xfrm>
              <a:off x="3429000" y="3872880"/>
              <a:ext cx="3148952" cy="2024731"/>
            </a:xfrm>
            <a:prstGeom prst="rect">
              <a:avLst/>
            </a:prstGeom>
            <a:noFill/>
            <a:ln w="9525">
              <a:noFill/>
              <a:miter lim="800000"/>
              <a:headEnd/>
              <a:tailEnd/>
            </a:ln>
          </p:spPr>
        </p:pic>
        <p:sp>
          <p:nvSpPr>
            <p:cNvPr id="12" name="11 CuadroTexto"/>
            <p:cNvSpPr txBox="1"/>
            <p:nvPr/>
          </p:nvSpPr>
          <p:spPr>
            <a:xfrm>
              <a:off x="4005064" y="5961112"/>
              <a:ext cx="2016224" cy="276999"/>
            </a:xfrm>
            <a:prstGeom prst="rect">
              <a:avLst/>
            </a:prstGeom>
            <a:solidFill>
              <a:schemeClr val="accent1">
                <a:lumMod val="60000"/>
                <a:lumOff val="40000"/>
              </a:schemeClr>
            </a:solidFill>
          </p:spPr>
          <p:txBody>
            <a:bodyPr wrap="square" rtlCol="0">
              <a:spAutoFit/>
            </a:bodyPr>
            <a:lstStyle/>
            <a:p>
              <a:pPr algn="ctr"/>
              <a:r>
                <a:rPr lang="eu-ES" sz="1200" dirty="0"/>
                <a:t>Bilboko </a:t>
              </a:r>
              <a:r>
                <a:rPr lang="eu-ES" sz="1200" dirty="0" smtClean="0"/>
                <a:t>belodromoa</a:t>
              </a:r>
              <a:endParaRPr lang="es-ES" sz="1200" dirty="0"/>
            </a:p>
          </p:txBody>
        </p:sp>
      </p:grpSp>
      <p:grpSp>
        <p:nvGrpSpPr>
          <p:cNvPr id="16" name="15 Grupo"/>
          <p:cNvGrpSpPr/>
          <p:nvPr/>
        </p:nvGrpSpPr>
        <p:grpSpPr>
          <a:xfrm>
            <a:off x="260648" y="5457056"/>
            <a:ext cx="2896037" cy="2725272"/>
            <a:chOff x="260648" y="5457056"/>
            <a:chExt cx="2896037" cy="2725272"/>
          </a:xfrm>
          <a:effectLst>
            <a:glow rad="139700">
              <a:schemeClr val="accent4">
                <a:satMod val="175000"/>
                <a:alpha val="40000"/>
              </a:schemeClr>
            </a:glow>
          </a:effectLst>
        </p:grpSpPr>
        <p:pic>
          <p:nvPicPr>
            <p:cNvPr id="14" name="13 Imagen" descr="Imagen"/>
            <p:cNvPicPr/>
            <p:nvPr/>
          </p:nvPicPr>
          <p:blipFill>
            <a:blip r:embed="rId6" cstate="print"/>
            <a:srcRect/>
            <a:stretch>
              <a:fillRect/>
            </a:stretch>
          </p:blipFill>
          <p:spPr bwMode="auto">
            <a:xfrm>
              <a:off x="260648" y="5457056"/>
              <a:ext cx="2896037" cy="2383467"/>
            </a:xfrm>
            <a:prstGeom prst="rect">
              <a:avLst/>
            </a:prstGeom>
            <a:noFill/>
            <a:ln w="9525">
              <a:noFill/>
              <a:miter lim="800000"/>
              <a:headEnd/>
              <a:tailEnd/>
            </a:ln>
          </p:spPr>
        </p:pic>
        <p:sp>
          <p:nvSpPr>
            <p:cNvPr id="15" name="14 CuadroTexto"/>
            <p:cNvSpPr txBox="1"/>
            <p:nvPr/>
          </p:nvSpPr>
          <p:spPr>
            <a:xfrm>
              <a:off x="476672" y="7905329"/>
              <a:ext cx="2520280" cy="276999"/>
            </a:xfrm>
            <a:prstGeom prst="rect">
              <a:avLst/>
            </a:prstGeom>
            <a:solidFill>
              <a:schemeClr val="accent1">
                <a:lumMod val="60000"/>
                <a:lumOff val="40000"/>
              </a:schemeClr>
            </a:solidFill>
          </p:spPr>
          <p:txBody>
            <a:bodyPr wrap="square" rtlCol="0">
              <a:spAutoFit/>
            </a:bodyPr>
            <a:lstStyle/>
            <a:p>
              <a:r>
                <a:rPr lang="eu-ES" sz="1200" dirty="0" err="1"/>
                <a:t>Donostia-Madril</a:t>
              </a:r>
              <a:r>
                <a:rPr lang="eu-ES" sz="1200" dirty="0"/>
                <a:t> lasterketaren </a:t>
              </a:r>
              <a:r>
                <a:rPr lang="eu-ES" sz="1200" dirty="0" smtClean="0"/>
                <a:t>irteera</a:t>
              </a:r>
              <a:endParaRPr lang="es-ES" sz="1200" dirty="0"/>
            </a:p>
          </p:txBody>
        </p:sp>
      </p:grpSp>
      <p:sp>
        <p:nvSpPr>
          <p:cNvPr id="17" name="16 Marcador de número de diapositiva"/>
          <p:cNvSpPr>
            <a:spLocks noGrp="1"/>
          </p:cNvSpPr>
          <p:nvPr>
            <p:ph type="sldNum" sz="quarter" idx="12"/>
          </p:nvPr>
        </p:nvSpPr>
        <p:spPr/>
        <p:txBody>
          <a:bodyPr/>
          <a:lstStyle/>
          <a:p>
            <a:fld id="{9876D65C-4A63-4756-82D1-46B6F6A444F1}" type="slidenum">
              <a:rPr lang="es-ES" smtClean="0"/>
              <a:pPr/>
              <a:t>3</a:t>
            </a:fld>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2900" y="396699"/>
            <a:ext cx="6172200" cy="811885"/>
          </a:xfrm>
        </p:spPr>
        <p:txBody>
          <a:bodyPr>
            <a:normAutofit/>
          </a:bodyPr>
          <a:lstStyle/>
          <a:p>
            <a:r>
              <a:rPr lang="eu-ES" sz="1200" b="1" dirty="0">
                <a:latin typeface="Times New Roman" pitchFamily="18" charset="0"/>
                <a:cs typeface="Times New Roman" pitchFamily="18" charset="0"/>
              </a:rPr>
              <a:t>Kirolaren nazioarteko hedapena, Espainian eta Euskal Herrian lehen Mundu gerrara arte. (1900-1914).</a:t>
            </a:r>
            <a:endParaRPr lang="es-ES" sz="1200" b="1" dirty="0">
              <a:latin typeface="Times New Roman" pitchFamily="18" charset="0"/>
              <a:cs typeface="Times New Roman" pitchFamily="18" charset="0"/>
            </a:endParaRPr>
          </a:p>
        </p:txBody>
      </p:sp>
      <p:sp>
        <p:nvSpPr>
          <p:cNvPr id="4" name="3 CuadroTexto"/>
          <p:cNvSpPr txBox="1"/>
          <p:nvPr/>
        </p:nvSpPr>
        <p:spPr>
          <a:xfrm>
            <a:off x="404664" y="1352600"/>
            <a:ext cx="576064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u-ES" sz="1200" dirty="0">
                <a:latin typeface="Times New Roman" pitchFamily="18" charset="0"/>
                <a:cs typeface="Times New Roman" pitchFamily="18" charset="0"/>
              </a:rPr>
              <a:t>XX. mendearen hasieran testuinguru soziala nahiko ona izan zen herritarrentzako, lehenengo industrial iraultza, bigarren industria iraultza … onek haien eskurazte boterea gora egitea baimendu zuen. Eta honekin batera klubak sortzea posiblea izan zen. Beste aldetik, inperialismoa nabarmendua zen eta metropoliak beraien kolonietan kirol eredu ingelesa bultzatu zuten. Komunikabideen garapena onura asko ekarri zuen kirolarentzako. Kirola asko hedatu eta garatu zen XX. mendearen hasieran, kirol praktika asko igo zen 1900-1914 tartean.</a:t>
            </a:r>
            <a:endParaRPr lang="es-ES" sz="1200" dirty="0">
              <a:latin typeface="Times New Roman" pitchFamily="18" charset="0"/>
              <a:cs typeface="Times New Roman" pitchFamily="18" charset="0"/>
            </a:endParaRPr>
          </a:p>
        </p:txBody>
      </p:sp>
      <p:sp>
        <p:nvSpPr>
          <p:cNvPr id="5" name="4 CuadroTexto"/>
          <p:cNvSpPr txBox="1"/>
          <p:nvPr/>
        </p:nvSpPr>
        <p:spPr>
          <a:xfrm>
            <a:off x="980728" y="7689304"/>
            <a:ext cx="4032448" cy="1384995"/>
          </a:xfrm>
          <a:prstGeom prst="rect">
            <a:avLst/>
          </a:prstGeom>
          <a:noFill/>
        </p:spPr>
        <p:txBody>
          <a:bodyPr wrap="square" rtlCol="0">
            <a:spAutoFit/>
          </a:bodyPr>
          <a:lstStyle/>
          <a:p>
            <a:r>
              <a:rPr lang="eu-ES" sz="1200" b="1" dirty="0" smtClean="0"/>
              <a:t>Motoziklismoa</a:t>
            </a:r>
            <a:endParaRPr lang="es-ES" sz="1200" b="1" dirty="0"/>
          </a:p>
          <a:p>
            <a:r>
              <a:rPr lang="eu-ES" sz="1200" dirty="0"/>
              <a:t>Europan etapa honetan lehenengo klubak eta federazioak sortu ziren. Abiadurazko motorraren produkzioa eta garapena handitu zen. Euskal Herria, Espainiako lurralderik garrantzitsuenetakoa izan zen kirol honen arabera, lehenengo lasterketa hemen eginez eta bi klubak sortuz. (Gipuzkoako Moto Kluba eta Bizkaiko Kluba).</a:t>
            </a:r>
            <a:endParaRPr lang="es-ES" sz="1200" dirty="0">
              <a:latin typeface="Times New Roman" pitchFamily="18" charset="0"/>
              <a:cs typeface="Times New Roman" pitchFamily="18" charset="0"/>
            </a:endParaRPr>
          </a:p>
        </p:txBody>
      </p:sp>
      <p:grpSp>
        <p:nvGrpSpPr>
          <p:cNvPr id="8" name="7 Grupo"/>
          <p:cNvGrpSpPr/>
          <p:nvPr/>
        </p:nvGrpSpPr>
        <p:grpSpPr>
          <a:xfrm>
            <a:off x="188640" y="3080792"/>
            <a:ext cx="6336704" cy="3960440"/>
            <a:chOff x="404664" y="3080792"/>
            <a:chExt cx="3241942" cy="2365231"/>
          </a:xfrm>
          <a:effectLst>
            <a:glow rad="139700">
              <a:schemeClr val="accent6">
                <a:satMod val="175000"/>
                <a:alpha val="40000"/>
              </a:schemeClr>
            </a:glow>
          </a:effectLst>
        </p:grpSpPr>
        <p:pic>
          <p:nvPicPr>
            <p:cNvPr id="6" name="5 Imagen" descr="Resultado de imagen de club motociclismo gipuzkoa"/>
            <p:cNvPicPr/>
            <p:nvPr/>
          </p:nvPicPr>
          <p:blipFill>
            <a:blip r:embed="rId2" cstate="print"/>
            <a:srcRect/>
            <a:stretch>
              <a:fillRect/>
            </a:stretch>
          </p:blipFill>
          <p:spPr bwMode="auto">
            <a:xfrm>
              <a:off x="404664" y="3080792"/>
              <a:ext cx="3241942" cy="2005070"/>
            </a:xfrm>
            <a:prstGeom prst="rect">
              <a:avLst/>
            </a:prstGeom>
            <a:noFill/>
            <a:ln w="9525">
              <a:noFill/>
              <a:miter lim="800000"/>
              <a:headEnd/>
              <a:tailEnd/>
            </a:ln>
          </p:spPr>
        </p:pic>
        <p:sp>
          <p:nvSpPr>
            <p:cNvPr id="7" name="6 CuadroTexto"/>
            <p:cNvSpPr txBox="1"/>
            <p:nvPr/>
          </p:nvSpPr>
          <p:spPr>
            <a:xfrm>
              <a:off x="764704" y="5169024"/>
              <a:ext cx="2448272" cy="276999"/>
            </a:xfrm>
            <a:prstGeom prst="rect">
              <a:avLst/>
            </a:prstGeom>
            <a:solidFill>
              <a:schemeClr val="accent1">
                <a:lumMod val="60000"/>
                <a:lumOff val="40000"/>
              </a:schemeClr>
            </a:solidFill>
          </p:spPr>
          <p:txBody>
            <a:bodyPr wrap="square" rtlCol="0">
              <a:spAutoFit/>
            </a:bodyPr>
            <a:lstStyle/>
            <a:p>
              <a:pPr algn="ctr"/>
              <a:r>
                <a:rPr lang="eu-ES" sz="1200" dirty="0" smtClean="0"/>
                <a:t>Klub Motoziklismo </a:t>
              </a:r>
              <a:r>
                <a:rPr lang="eu-ES" sz="1200" dirty="0"/>
                <a:t>Gipuzkoa</a:t>
              </a:r>
              <a:endParaRPr lang="es-ES" sz="1200" dirty="0">
                <a:latin typeface="Times New Roman" pitchFamily="18" charset="0"/>
                <a:cs typeface="Times New Roman" pitchFamily="18" charset="0"/>
              </a:endParaRPr>
            </a:p>
          </p:txBody>
        </p:sp>
      </p:grpSp>
      <p:sp>
        <p:nvSpPr>
          <p:cNvPr id="13" name="12 Marcador de número de diapositiva"/>
          <p:cNvSpPr>
            <a:spLocks noGrp="1"/>
          </p:cNvSpPr>
          <p:nvPr>
            <p:ph type="sldNum" sz="quarter" idx="12"/>
          </p:nvPr>
        </p:nvSpPr>
        <p:spPr/>
        <p:txBody>
          <a:bodyPr/>
          <a:lstStyle/>
          <a:p>
            <a:fld id="{9876D65C-4A63-4756-82D1-46B6F6A444F1}" type="slidenum">
              <a:rPr lang="es-ES" smtClean="0"/>
              <a:pPr/>
              <a:t>4</a:t>
            </a:fld>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4" name="Rectangle 6"/>
          <p:cNvSpPr>
            <a:spLocks noChangeArrowheads="1"/>
          </p:cNvSpPr>
          <p:nvPr/>
        </p:nvSpPr>
        <p:spPr bwMode="auto">
          <a:xfrm>
            <a:off x="620688" y="4448944"/>
            <a:ext cx="57606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u-ES" sz="12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Txirrindularitza</a:t>
            </a:r>
          </a:p>
          <a:p>
            <a:pPr marL="0" marR="0" lvl="0" indent="0" algn="l" defTabSz="914400" rtl="0" eaLnBrk="0" fontAlgn="base" latinLnBrk="0" hangingPunct="0">
              <a:lnSpc>
                <a:spcPct val="100000"/>
              </a:lnSpc>
              <a:spcBef>
                <a:spcPct val="0"/>
              </a:spcBef>
              <a:spcAft>
                <a:spcPct val="0"/>
              </a:spcAft>
              <a:buClrTx/>
              <a:buSzTx/>
              <a:buFontTx/>
              <a:buNone/>
              <a:tabLst/>
            </a:pP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Profesionaltasuna piztu zen eta haren elkartea. Beste aldetik </a:t>
            </a:r>
            <a:r>
              <a:rPr kumimoji="0" lang="eu-ES"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lehenengo </a:t>
            </a:r>
            <a:r>
              <a:rPr kumimoji="0" lang="eu-E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Tour-a</a:t>
            </a: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sortu zen Frantzian 1903an, txirrindularitzaren </a:t>
            </a:r>
            <a:r>
              <a:rPr kumimoji="0" lang="eu-ES"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garapena, zaletasuna eta praktika asko ahalbidetu zuen.</a:t>
            </a:r>
            <a:r>
              <a:rPr kumimoji="0" lang="eu-ES"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Italian </a:t>
            </a:r>
            <a:r>
              <a:rPr kumimoji="0" lang="eu-E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Lombardiako</a:t>
            </a: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Giroa sortu zen 1907an. Espainian lekurik</a:t>
            </a:r>
            <a:r>
              <a:rPr kumimoji="0" lang="eu-ES"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ospetsuena Euskal Herria da txirrindularitzaren kontuan. Bilbon</a:t>
            </a:r>
            <a:r>
              <a:rPr kumimoji="0" lang="eu-ES"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hainbat elkarte sortu ziren, eta Eibarren gaur egun oso famatuak </a:t>
            </a:r>
            <a:r>
              <a:rPr kumimoji="0" lang="eu-ES" sz="1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diren bi enpresa sortu ziren, </a:t>
            </a:r>
            <a:r>
              <a:rPr kumimoji="0" lang="eu-E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Orbea</a:t>
            </a: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eta BH</a:t>
            </a:r>
            <a:r>
              <a:rPr kumimoji="0" lang="es-ES" sz="600" b="0" i="0" u="none" strike="noStrike" cap="none" normalizeH="0" baseline="0" dirty="0" smtClean="0">
                <a:ln>
                  <a:noFill/>
                </a:ln>
                <a:solidFill>
                  <a:schemeClr val="tx1"/>
                </a:solidFill>
                <a:effectLst/>
                <a:latin typeface="Arial" pitchFamily="34"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11 Grupo"/>
          <p:cNvGrpSpPr/>
          <p:nvPr/>
        </p:nvGrpSpPr>
        <p:grpSpPr>
          <a:xfrm>
            <a:off x="1124744" y="5961112"/>
            <a:ext cx="2736304" cy="2397069"/>
            <a:chOff x="548680" y="2072680"/>
            <a:chExt cx="2736304" cy="2397069"/>
          </a:xfrm>
          <a:effectLst>
            <a:glow rad="139700">
              <a:schemeClr val="accent6">
                <a:satMod val="175000"/>
                <a:alpha val="40000"/>
              </a:schemeClr>
            </a:glow>
          </a:effectLst>
        </p:grpSpPr>
        <p:pic>
          <p:nvPicPr>
            <p:cNvPr id="2052" name="Imagen 13" descr="Resultado de imagen de empresa bh eibar 1900"/>
            <p:cNvPicPr>
              <a:picLocks noChangeAspect="1" noChangeArrowheads="1"/>
            </p:cNvPicPr>
            <p:nvPr/>
          </p:nvPicPr>
          <p:blipFill>
            <a:blip r:embed="rId2" cstate="print"/>
            <a:srcRect/>
            <a:stretch>
              <a:fillRect/>
            </a:stretch>
          </p:blipFill>
          <p:spPr bwMode="auto">
            <a:xfrm>
              <a:off x="548680" y="2072680"/>
              <a:ext cx="1800200" cy="2397069"/>
            </a:xfrm>
            <a:prstGeom prst="rect">
              <a:avLst/>
            </a:prstGeom>
            <a:noFill/>
          </p:spPr>
        </p:pic>
        <p:sp>
          <p:nvSpPr>
            <p:cNvPr id="11" name="10 CuadroTexto"/>
            <p:cNvSpPr txBox="1"/>
            <p:nvPr/>
          </p:nvSpPr>
          <p:spPr>
            <a:xfrm>
              <a:off x="2420888" y="2432720"/>
              <a:ext cx="864096" cy="276999"/>
            </a:xfrm>
            <a:prstGeom prst="rect">
              <a:avLst/>
            </a:prstGeom>
            <a:solidFill>
              <a:schemeClr val="accent1">
                <a:lumMod val="60000"/>
                <a:lumOff val="40000"/>
              </a:schemeClr>
            </a:solidFill>
          </p:spPr>
          <p:txBody>
            <a:bodyPr wrap="square" rtlCol="0">
              <a:spAutoFit/>
            </a:bodyPr>
            <a:lstStyle/>
            <a:p>
              <a:r>
                <a:rPr lang="eu-ES" sz="1200" dirty="0"/>
                <a:t>BH kartela</a:t>
              </a:r>
              <a:endParaRPr lang="es-ES" sz="1200" dirty="0">
                <a:latin typeface="Times New Roman" pitchFamily="18" charset="0"/>
                <a:cs typeface="Times New Roman" pitchFamily="18" charset="0"/>
              </a:endParaRPr>
            </a:p>
          </p:txBody>
        </p:sp>
      </p:grpSp>
      <p:sp>
        <p:nvSpPr>
          <p:cNvPr id="13" name="12 Marcador de número de diapositiva"/>
          <p:cNvSpPr>
            <a:spLocks noGrp="1"/>
          </p:cNvSpPr>
          <p:nvPr>
            <p:ph type="sldNum" sz="quarter" idx="12"/>
          </p:nvPr>
        </p:nvSpPr>
        <p:spPr/>
        <p:txBody>
          <a:bodyPr/>
          <a:lstStyle/>
          <a:p>
            <a:fld id="{9876D65C-4A63-4756-82D1-46B6F6A444F1}" type="slidenum">
              <a:rPr lang="es-ES" smtClean="0"/>
              <a:pPr/>
              <a:t>5</a:t>
            </a:fld>
            <a:endParaRPr lang="es-ES"/>
          </a:p>
        </p:txBody>
      </p:sp>
      <p:sp>
        <p:nvSpPr>
          <p:cNvPr id="8" name="7 CuadroTexto"/>
          <p:cNvSpPr txBox="1"/>
          <p:nvPr/>
        </p:nvSpPr>
        <p:spPr>
          <a:xfrm>
            <a:off x="620688" y="776536"/>
            <a:ext cx="2448272" cy="3046988"/>
          </a:xfrm>
          <a:prstGeom prst="rect">
            <a:avLst/>
          </a:prstGeom>
          <a:noFill/>
        </p:spPr>
        <p:txBody>
          <a:bodyPr wrap="square" rtlCol="0">
            <a:spAutoFit/>
          </a:bodyPr>
          <a:lstStyle/>
          <a:p>
            <a:r>
              <a:rPr lang="eu-ES" sz="1200" b="1" dirty="0" smtClean="0"/>
              <a:t>Automobilismoa</a:t>
            </a:r>
            <a:endParaRPr lang="es-ES" sz="1200" b="1" dirty="0"/>
          </a:p>
          <a:p>
            <a:r>
              <a:rPr lang="eu-ES" sz="1200" dirty="0"/>
              <a:t>Europa mailan, gaur egun oso ospetsuak diren klubak sortu ziren, hainbat lasterketa egin ziren eta gainera zirkuitu itxietan. "Bost eguneko desafioak" gero eta gehiago egiten ziren. Frantzian, "</a:t>
            </a:r>
            <a:r>
              <a:rPr lang="eu-ES" sz="1200" dirty="0" err="1"/>
              <a:t>Gran</a:t>
            </a:r>
            <a:r>
              <a:rPr lang="eu-ES" sz="1200" dirty="0"/>
              <a:t> </a:t>
            </a:r>
            <a:r>
              <a:rPr lang="eu-ES" sz="1200" dirty="0" err="1"/>
              <a:t>Prix</a:t>
            </a:r>
            <a:r>
              <a:rPr lang="eu-ES" sz="1200" dirty="0"/>
              <a:t>" sorkuntza indar bultzada handia eman zion automobilismoari. Aurreko lasterketak, </a:t>
            </a:r>
            <a:r>
              <a:rPr lang="eu-ES" sz="1200" dirty="0" err="1"/>
              <a:t>Le</a:t>
            </a:r>
            <a:r>
              <a:rPr lang="eu-ES" sz="1200" dirty="0"/>
              <a:t> </a:t>
            </a:r>
            <a:r>
              <a:rPr lang="eu-ES" sz="1200" dirty="0" err="1"/>
              <a:t>Mans-eko</a:t>
            </a:r>
            <a:r>
              <a:rPr lang="eu-ES" sz="1200" dirty="0"/>
              <a:t> zirkuituaren jatorria izan ziren. Eta lehenengo rally txapelketa, Monte </a:t>
            </a:r>
            <a:r>
              <a:rPr lang="eu-ES" sz="1200" dirty="0" err="1"/>
              <a:t>Carloko</a:t>
            </a:r>
            <a:r>
              <a:rPr lang="eu-ES" sz="1200" dirty="0"/>
              <a:t> </a:t>
            </a:r>
            <a:r>
              <a:rPr lang="eu-ES" sz="1200" dirty="0" err="1"/>
              <a:t>Rally-a</a:t>
            </a:r>
            <a:r>
              <a:rPr lang="eu-ES" sz="1200" dirty="0"/>
              <a:t>. Beste aldetik Espainian eta Euskal Herrian, klubak sortzea eta lehenengo harremanak egon ziren automobilismoarekin.</a:t>
            </a:r>
            <a:endParaRPr lang="es-ES" sz="1200" dirty="0">
              <a:latin typeface="Times New Roman" pitchFamily="18" charset="0"/>
              <a:cs typeface="Times New Roman" pitchFamily="18" charset="0"/>
            </a:endParaRPr>
          </a:p>
        </p:txBody>
      </p:sp>
      <p:grpSp>
        <p:nvGrpSpPr>
          <p:cNvPr id="9" name="8 Grupo"/>
          <p:cNvGrpSpPr/>
          <p:nvPr/>
        </p:nvGrpSpPr>
        <p:grpSpPr>
          <a:xfrm>
            <a:off x="3356992" y="920552"/>
            <a:ext cx="3024336" cy="2293223"/>
            <a:chOff x="3356992" y="6033120"/>
            <a:chExt cx="3024336" cy="2293223"/>
          </a:xfrm>
          <a:effectLst>
            <a:glow rad="139700">
              <a:schemeClr val="accent6">
                <a:satMod val="175000"/>
                <a:alpha val="40000"/>
              </a:schemeClr>
            </a:glow>
          </a:effectLst>
        </p:grpSpPr>
        <p:pic>
          <p:nvPicPr>
            <p:cNvPr id="10" name="9 Imagen" descr="Resultado de imagen de automovilismo le mans 1900"/>
            <p:cNvPicPr/>
            <p:nvPr/>
          </p:nvPicPr>
          <p:blipFill>
            <a:blip r:embed="rId3" cstate="print"/>
            <a:srcRect/>
            <a:stretch>
              <a:fillRect/>
            </a:stretch>
          </p:blipFill>
          <p:spPr bwMode="auto">
            <a:xfrm>
              <a:off x="3356992" y="6033120"/>
              <a:ext cx="3024336" cy="1944216"/>
            </a:xfrm>
            <a:prstGeom prst="rect">
              <a:avLst/>
            </a:prstGeom>
            <a:noFill/>
            <a:ln w="9525">
              <a:noFill/>
              <a:miter lim="800000"/>
              <a:headEnd/>
              <a:tailEnd/>
            </a:ln>
          </p:spPr>
        </p:pic>
        <p:sp>
          <p:nvSpPr>
            <p:cNvPr id="14" name="13 CuadroTexto"/>
            <p:cNvSpPr txBox="1"/>
            <p:nvPr/>
          </p:nvSpPr>
          <p:spPr>
            <a:xfrm>
              <a:off x="3717032" y="8049344"/>
              <a:ext cx="2376264" cy="276999"/>
            </a:xfrm>
            <a:prstGeom prst="rect">
              <a:avLst/>
            </a:prstGeom>
            <a:solidFill>
              <a:schemeClr val="accent1">
                <a:lumMod val="60000"/>
                <a:lumOff val="40000"/>
              </a:schemeClr>
            </a:solidFill>
          </p:spPr>
          <p:txBody>
            <a:bodyPr wrap="square" rtlCol="0">
              <a:spAutoFit/>
            </a:bodyPr>
            <a:lstStyle/>
            <a:p>
              <a:pPr algn="ctr"/>
              <a:r>
                <a:rPr lang="eu-ES" sz="1200" dirty="0" err="1"/>
                <a:t>Le</a:t>
              </a:r>
              <a:r>
                <a:rPr lang="eu-ES" sz="1200" dirty="0"/>
                <a:t> </a:t>
              </a:r>
              <a:r>
                <a:rPr lang="eu-ES" sz="1200" dirty="0" err="1"/>
                <a:t>Mans</a:t>
              </a:r>
              <a:r>
                <a:rPr lang="eu-ES" sz="1200" dirty="0"/>
                <a:t> zirkuitua</a:t>
              </a:r>
              <a:endParaRPr lang="es-ES" sz="1200" dirty="0">
                <a:latin typeface="Times New Roman" pitchFamily="18" charset="0"/>
                <a:cs typeface="Times New Roman"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2900" y="396699"/>
            <a:ext cx="6172200" cy="739877"/>
          </a:xfrm>
        </p:spPr>
        <p:txBody>
          <a:bodyPr>
            <a:normAutofit/>
          </a:bodyPr>
          <a:lstStyle/>
          <a:p>
            <a:r>
              <a:rPr lang="eu-ES" sz="1200" b="1" dirty="0">
                <a:latin typeface="Times New Roman" pitchFamily="18" charset="0"/>
                <a:cs typeface="Times New Roman" pitchFamily="18" charset="0"/>
              </a:rPr>
              <a:t>Kirolaren hedapen </a:t>
            </a:r>
            <a:r>
              <a:rPr lang="eu-ES" sz="1200" b="1" dirty="0" smtClean="0">
                <a:latin typeface="Times New Roman" pitchFamily="18" charset="0"/>
                <a:cs typeface="Times New Roman" pitchFamily="18" charset="0"/>
              </a:rPr>
              <a:t>soziala</a:t>
            </a:r>
            <a:r>
              <a:rPr lang="eu-ES" sz="1200" b="1" dirty="0">
                <a:latin typeface="Times New Roman" pitchFamily="18" charset="0"/>
                <a:cs typeface="Times New Roman" pitchFamily="18" charset="0"/>
              </a:rPr>
              <a:t>, </a:t>
            </a:r>
            <a:r>
              <a:rPr lang="eu-ES" sz="1200" b="1" dirty="0" smtClean="0">
                <a:latin typeface="Times New Roman" pitchFamily="18" charset="0"/>
                <a:cs typeface="Times New Roman" pitchFamily="18" charset="0"/>
              </a:rPr>
              <a:t>Espainian eta Euskal herrian gerren arteko periodoan (</a:t>
            </a:r>
            <a:r>
              <a:rPr lang="eu-ES" sz="1200" b="1" dirty="0" err="1" smtClean="0">
                <a:latin typeface="Times New Roman" pitchFamily="18" charset="0"/>
                <a:cs typeface="Times New Roman" pitchFamily="18" charset="0"/>
              </a:rPr>
              <a:t>bereiztu</a:t>
            </a:r>
            <a:r>
              <a:rPr lang="eu-ES" sz="1200" b="1" dirty="0" smtClean="0">
                <a:latin typeface="Times New Roman" pitchFamily="18" charset="0"/>
                <a:cs typeface="Times New Roman" pitchFamily="18" charset="0"/>
              </a:rPr>
              <a:t> 20. hamarkada eta 1931-1938</a:t>
            </a:r>
            <a:endParaRPr lang="es-ES" sz="1200" dirty="0">
              <a:latin typeface="Times New Roman" pitchFamily="18" charset="0"/>
              <a:cs typeface="Times New Roman" pitchFamily="18" charset="0"/>
            </a:endParaRPr>
          </a:p>
        </p:txBody>
      </p:sp>
      <p:sp>
        <p:nvSpPr>
          <p:cNvPr id="4" name="3 CuadroTexto"/>
          <p:cNvSpPr txBox="1"/>
          <p:nvPr/>
        </p:nvSpPr>
        <p:spPr>
          <a:xfrm>
            <a:off x="548680" y="1136576"/>
            <a:ext cx="5904656"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u-ES" sz="1200" dirty="0"/>
              <a:t>Hogeigarren hamarkadan, kirolaren profesionaltasuna gertatu zen (Futbola adibidez). Prentsaren garrantzia oso handia izan zen, irratia bereziki, kirolari asko lagundu zion publizitatea egiteko eta bere hedapena handitzeko. Beste aldetik, pertsonen lanaldiaren hobekuntzarekin batera aisialdia etorriz,  kirola garatzeko lagundu zuen. Olinpiar Jokoen mugimendu hasi zen.</a:t>
            </a:r>
            <a:endParaRPr lang="es-ES" sz="1200" dirty="0"/>
          </a:p>
          <a:p>
            <a:r>
              <a:rPr lang="eu-ES" sz="1200" dirty="0"/>
              <a:t>30 hamarkadan, kirolaren hedapena handia egon zen,  kirol praktika gorakada handia eduki zuen hainbat faktore kontuan hartzen badira. Emakumeak gero gehiago praktikatzen zuten, hezkuntzaren erreformetan kirola barneratu zen, klase herrikoietan  garatu zen, elkarteen hedapena, Amsterdam-en adibidez emakumeen 100 metroko atletismo proba (argazkia). Dena loturik zegoen politika, gizartea eta kirola. Kirola gizarteratu egin ondoren jende askok praktikan jarri zuen, gero eta demokratikoagoa bihurtuz.</a:t>
            </a:r>
            <a:endParaRPr lang="es-ES" sz="1200" dirty="0"/>
          </a:p>
          <a:p>
            <a:r>
              <a:rPr lang="eu-ES" sz="1200" dirty="0"/>
              <a:t>Espainiako kirolaren garapena Europarekin konparatuta nahiko eskasa izan zen. Euskal Herrian, txirrindularitza asko garatu zen eta Euskal Selekzioaren lehenengo baloi ostikadak eman ziren.</a:t>
            </a:r>
            <a:endParaRPr lang="es-ES" sz="1200" dirty="0">
              <a:latin typeface="Times New Roman" pitchFamily="18" charset="0"/>
              <a:cs typeface="Times New Roman" pitchFamily="18" charset="0"/>
            </a:endParaRPr>
          </a:p>
        </p:txBody>
      </p:sp>
      <p:sp>
        <p:nvSpPr>
          <p:cNvPr id="5" name="4 CuadroTexto"/>
          <p:cNvSpPr txBox="1"/>
          <p:nvPr/>
        </p:nvSpPr>
        <p:spPr>
          <a:xfrm>
            <a:off x="692696" y="4448944"/>
            <a:ext cx="1872208" cy="2492990"/>
          </a:xfrm>
          <a:prstGeom prst="rect">
            <a:avLst/>
          </a:prstGeom>
          <a:noFill/>
        </p:spPr>
        <p:txBody>
          <a:bodyPr wrap="square" rtlCol="0">
            <a:spAutoFit/>
          </a:bodyPr>
          <a:lstStyle/>
          <a:p>
            <a:r>
              <a:rPr lang="eu-ES" sz="1200" b="1" dirty="0"/>
              <a:t>M</a:t>
            </a:r>
            <a:r>
              <a:rPr lang="eu-ES" sz="1200" b="1" dirty="0" smtClean="0"/>
              <a:t>otoziklismoa</a:t>
            </a:r>
            <a:r>
              <a:rPr lang="eu-ES" sz="1200" b="1" dirty="0"/>
              <a:t>:</a:t>
            </a:r>
            <a:endParaRPr lang="es-ES" sz="1200" b="1" dirty="0"/>
          </a:p>
          <a:p>
            <a:r>
              <a:rPr lang="eu-ES" sz="1200" dirty="0"/>
              <a:t>Europan modalitate desberdinak desberdindu ziren zilindro-bolumenaren menpean. Beste aldetik, IGM, IIGM eta GZ merkatuaren geldiunea gertatu zen. Euskal Herrian hainbat lasterketa ospatu ziren. Egutegi internazionalean Bilbo lehenengo postuen egon zen lasterketen ondorioz</a:t>
            </a:r>
            <a:r>
              <a:rPr lang="eu-ES" sz="1200" dirty="0" smtClean="0"/>
              <a:t>.</a:t>
            </a:r>
            <a:endParaRPr lang="es-ES" sz="1200" dirty="0"/>
          </a:p>
        </p:txBody>
      </p:sp>
      <p:sp>
        <p:nvSpPr>
          <p:cNvPr id="6" name="5 CuadroTexto"/>
          <p:cNvSpPr txBox="1"/>
          <p:nvPr/>
        </p:nvSpPr>
        <p:spPr>
          <a:xfrm>
            <a:off x="3789040" y="4592960"/>
            <a:ext cx="2016224" cy="2308324"/>
          </a:xfrm>
          <a:prstGeom prst="rect">
            <a:avLst/>
          </a:prstGeom>
          <a:noFill/>
        </p:spPr>
        <p:txBody>
          <a:bodyPr wrap="square" rtlCol="0">
            <a:spAutoFit/>
          </a:bodyPr>
          <a:lstStyle/>
          <a:p>
            <a:endParaRPr lang="es-ES" dirty="0" smtClean="0"/>
          </a:p>
          <a:p>
            <a:endParaRPr lang="es-ES" dirty="0"/>
          </a:p>
          <a:p>
            <a:endParaRPr lang="es-ES" dirty="0" smtClean="0"/>
          </a:p>
          <a:p>
            <a:pPr algn="ctr"/>
            <a:r>
              <a:rPr lang="es-ES" dirty="0" smtClean="0"/>
              <a:t>FOTO</a:t>
            </a:r>
          </a:p>
          <a:p>
            <a:endParaRPr lang="es-ES" dirty="0"/>
          </a:p>
          <a:p>
            <a:endParaRPr lang="es-ES" dirty="0" smtClean="0"/>
          </a:p>
          <a:p>
            <a:endParaRPr lang="es-ES" dirty="0"/>
          </a:p>
          <a:p>
            <a:endParaRPr lang="es-ES" dirty="0"/>
          </a:p>
        </p:txBody>
      </p:sp>
      <p:sp>
        <p:nvSpPr>
          <p:cNvPr id="7" name="6 Marcador de número de diapositiva"/>
          <p:cNvSpPr>
            <a:spLocks noGrp="1"/>
          </p:cNvSpPr>
          <p:nvPr>
            <p:ph type="sldNum" sz="quarter" idx="12"/>
          </p:nvPr>
        </p:nvSpPr>
        <p:spPr/>
        <p:txBody>
          <a:bodyPr/>
          <a:lstStyle/>
          <a:p>
            <a:fld id="{9876D65C-4A63-4756-82D1-46B6F6A444F1}" type="slidenum">
              <a:rPr lang="es-ES" smtClean="0"/>
              <a:pPr/>
              <a:t>6</a:t>
            </a:fld>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48680" y="416496"/>
            <a:ext cx="2304256" cy="276999"/>
          </a:xfrm>
          <a:prstGeom prst="rect">
            <a:avLst/>
          </a:prstGeom>
          <a:noFill/>
        </p:spPr>
        <p:txBody>
          <a:bodyPr wrap="square" rtlCol="0">
            <a:spAutoFit/>
          </a:bodyPr>
          <a:lstStyle/>
          <a:p>
            <a:endParaRPr lang="es-ES" sz="1200" dirty="0">
              <a:latin typeface="Times New Roman" pitchFamily="18" charset="0"/>
              <a:cs typeface="Times New Roman" pitchFamily="18" charset="0"/>
            </a:endParaRPr>
          </a:p>
        </p:txBody>
      </p:sp>
      <p:sp>
        <p:nvSpPr>
          <p:cNvPr id="21505" name="Rectangle 1"/>
          <p:cNvSpPr>
            <a:spLocks noChangeArrowheads="1"/>
          </p:cNvSpPr>
          <p:nvPr/>
        </p:nvSpPr>
        <p:spPr bwMode="auto">
          <a:xfrm>
            <a:off x="908720" y="488504"/>
            <a:ext cx="216024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u-ES" sz="1200" b="1" i="0"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Automobilismoa</a:t>
            </a:r>
          </a:p>
          <a:p>
            <a:pPr marL="0" marR="0" lvl="0" indent="0" algn="l" defTabSz="914400" rtl="0" eaLnBrk="0" fontAlgn="base" latinLnBrk="0" hangingPunct="0">
              <a:lnSpc>
                <a:spcPct val="100000"/>
              </a:lnSpc>
              <a:spcBef>
                <a:spcPct val="0"/>
              </a:spcBef>
              <a:spcAft>
                <a:spcPct val="0"/>
              </a:spcAft>
              <a:buClrTx/>
              <a:buSzTx/>
              <a:buFontTx/>
              <a:buNone/>
              <a:tabLst/>
            </a:pPr>
            <a:r>
              <a:rPr kumimoji="0" lang="eu-E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Frantzian 1933an lasterketaren hasteko sailkapena, denboraren menpean egotea   eta ez zortearen menpe gertatu zen, lehenengo aldia izan zen hau betetzen zena. Espainian</a:t>
            </a:r>
            <a:r>
              <a:rPr kumimoji="0" lang="eu-E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u-E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u-ES" sz="12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Ricart</a:t>
            </a:r>
            <a:r>
              <a:rPr kumimoji="0" lang="eu-E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&amp;Perez</a:t>
            </a:r>
            <a:r>
              <a:rPr kumimoji="0" lang="eu-E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u-E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enpresa sortu zen era beraren garapen ahalbidetzen da.</a:t>
            </a:r>
            <a:r>
              <a:rPr kumimoji="0" lang="es-ES" sz="600" b="0" i="0" u="none" strike="noStrike" cap="none" normalizeH="0" baseline="0" dirty="0" smtClean="0">
                <a:ln>
                  <a:noFill/>
                </a:ln>
                <a:solidFill>
                  <a:schemeClr val="tx1"/>
                </a:solidFill>
                <a:effectLst/>
                <a:latin typeface="Arial" pitchFamily="34"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 name="10 Grupo"/>
          <p:cNvGrpSpPr/>
          <p:nvPr/>
        </p:nvGrpSpPr>
        <p:grpSpPr>
          <a:xfrm>
            <a:off x="3212976" y="776536"/>
            <a:ext cx="3312368" cy="2293223"/>
            <a:chOff x="3140968" y="344488"/>
            <a:chExt cx="3312368" cy="2293223"/>
          </a:xfrm>
          <a:effectLst>
            <a:glow rad="139700">
              <a:schemeClr val="accent5">
                <a:satMod val="175000"/>
                <a:alpha val="40000"/>
              </a:schemeClr>
            </a:glow>
          </a:effectLst>
        </p:grpSpPr>
        <p:pic>
          <p:nvPicPr>
            <p:cNvPr id="9" name="8 Imagen" descr="Resultado de imagen de ricart and perez"/>
            <p:cNvPicPr/>
            <p:nvPr/>
          </p:nvPicPr>
          <p:blipFill>
            <a:blip r:embed="rId2" cstate="print"/>
            <a:srcRect/>
            <a:stretch>
              <a:fillRect/>
            </a:stretch>
          </p:blipFill>
          <p:spPr bwMode="auto">
            <a:xfrm>
              <a:off x="3140968" y="344488"/>
              <a:ext cx="3312368" cy="1944216"/>
            </a:xfrm>
            <a:prstGeom prst="rect">
              <a:avLst/>
            </a:prstGeom>
            <a:noFill/>
            <a:ln w="9525">
              <a:noFill/>
              <a:miter lim="800000"/>
              <a:headEnd/>
              <a:tailEnd/>
            </a:ln>
          </p:spPr>
        </p:pic>
        <p:sp>
          <p:nvSpPr>
            <p:cNvPr id="10" name="9 CuadroTexto"/>
            <p:cNvSpPr txBox="1"/>
            <p:nvPr/>
          </p:nvSpPr>
          <p:spPr>
            <a:xfrm>
              <a:off x="3645024" y="2360712"/>
              <a:ext cx="2016224" cy="276999"/>
            </a:xfrm>
            <a:prstGeom prst="rect">
              <a:avLst/>
            </a:prstGeom>
            <a:solidFill>
              <a:schemeClr val="accent1">
                <a:lumMod val="60000"/>
                <a:lumOff val="40000"/>
              </a:schemeClr>
            </a:solidFill>
          </p:spPr>
          <p:txBody>
            <a:bodyPr wrap="square" rtlCol="0">
              <a:spAutoFit/>
            </a:bodyPr>
            <a:lstStyle/>
            <a:p>
              <a:pPr algn="ctr"/>
              <a:r>
                <a:rPr lang="eu-ES" sz="1200" dirty="0" err="1"/>
                <a:t>Ricart</a:t>
              </a:r>
              <a:r>
                <a:rPr lang="eu-ES" sz="1200" dirty="0"/>
                <a:t>&amp;Perez</a:t>
              </a:r>
              <a:endParaRPr lang="es-ES" sz="1200" dirty="0">
                <a:latin typeface="Times New Roman" pitchFamily="18" charset="0"/>
                <a:cs typeface="Times New Roman" pitchFamily="18" charset="0"/>
              </a:endParaRPr>
            </a:p>
          </p:txBody>
        </p:sp>
      </p:grpSp>
      <p:sp>
        <p:nvSpPr>
          <p:cNvPr id="12" name="11 CuadroTexto"/>
          <p:cNvSpPr txBox="1"/>
          <p:nvPr/>
        </p:nvSpPr>
        <p:spPr>
          <a:xfrm>
            <a:off x="836712" y="3512840"/>
            <a:ext cx="5832648" cy="1200329"/>
          </a:xfrm>
          <a:prstGeom prst="rect">
            <a:avLst/>
          </a:prstGeom>
          <a:noFill/>
        </p:spPr>
        <p:txBody>
          <a:bodyPr wrap="square" rtlCol="0">
            <a:spAutoFit/>
          </a:bodyPr>
          <a:lstStyle/>
          <a:p>
            <a:r>
              <a:rPr lang="eu-ES" sz="1200" b="1" dirty="0" smtClean="0"/>
              <a:t>Txirrindularitza</a:t>
            </a:r>
            <a:endParaRPr lang="es-ES" sz="1200" b="1" dirty="0"/>
          </a:p>
          <a:p>
            <a:r>
              <a:rPr lang="eu-ES" sz="1200" dirty="0"/>
              <a:t>1922an, lehenengo Ordizia klasikoa egin zen, Espainian egun bakarreko lasterketa ofiziala. Urte berdinean Euskal Herriko lehenengo itzulia egin zen. "La Vuelta a España" baino lehenago egin zen "Euskal Herriko itzulia". 1932an lehendabizikoa egin zen baina beste izen batekin izenpetua, </a:t>
            </a:r>
            <a:r>
              <a:rPr lang="eu-ES" sz="1200" dirty="0" err="1"/>
              <a:t>Gran</a:t>
            </a:r>
            <a:r>
              <a:rPr lang="eu-ES" sz="1200" dirty="0"/>
              <a:t> Premio de la </a:t>
            </a:r>
            <a:r>
              <a:rPr lang="eu-ES" sz="1200" dirty="0" err="1"/>
              <a:t>República</a:t>
            </a:r>
            <a:r>
              <a:rPr lang="eu-ES" sz="1200" dirty="0"/>
              <a:t>, </a:t>
            </a:r>
            <a:r>
              <a:rPr lang="eu-ES" sz="1200" dirty="0" err="1"/>
              <a:t>Eibar-Madril</a:t>
            </a:r>
            <a:r>
              <a:rPr lang="eu-ES" sz="1200" dirty="0"/>
              <a:t>-  Eibar ibilbidearekin.. 1934an "La Vuelta a España" izena jarri zioten eta lehengo edizioa 1935ean izan zen.</a:t>
            </a:r>
            <a:endParaRPr lang="es-ES" sz="1200" dirty="0">
              <a:latin typeface="Times New Roman" pitchFamily="18" charset="0"/>
              <a:cs typeface="Times New Roman" pitchFamily="18" charset="0"/>
            </a:endParaRPr>
          </a:p>
        </p:txBody>
      </p:sp>
      <p:grpSp>
        <p:nvGrpSpPr>
          <p:cNvPr id="15" name="14 Grupo"/>
          <p:cNvGrpSpPr/>
          <p:nvPr/>
        </p:nvGrpSpPr>
        <p:grpSpPr>
          <a:xfrm>
            <a:off x="260648" y="4808984"/>
            <a:ext cx="6192688" cy="3896523"/>
            <a:chOff x="404664" y="3224808"/>
            <a:chExt cx="3384376" cy="1937968"/>
          </a:xfrm>
          <a:effectLst>
            <a:glow rad="139700">
              <a:schemeClr val="accent5">
                <a:satMod val="175000"/>
                <a:alpha val="40000"/>
              </a:schemeClr>
            </a:glow>
          </a:effectLst>
        </p:grpSpPr>
        <p:pic>
          <p:nvPicPr>
            <p:cNvPr id="13" name="12 Imagen" descr="Resultado de imagen de primera vuelta al pais vasco 1920"/>
            <p:cNvPicPr/>
            <p:nvPr/>
          </p:nvPicPr>
          <p:blipFill>
            <a:blip r:embed="rId3" cstate="print"/>
            <a:srcRect/>
            <a:stretch>
              <a:fillRect/>
            </a:stretch>
          </p:blipFill>
          <p:spPr bwMode="auto">
            <a:xfrm>
              <a:off x="404664" y="3224808"/>
              <a:ext cx="3384376" cy="1728192"/>
            </a:xfrm>
            <a:prstGeom prst="rect">
              <a:avLst/>
            </a:prstGeom>
            <a:noFill/>
            <a:ln w="9525">
              <a:noFill/>
              <a:miter lim="800000"/>
              <a:headEnd/>
              <a:tailEnd/>
            </a:ln>
          </p:spPr>
        </p:pic>
        <p:sp>
          <p:nvSpPr>
            <p:cNvPr id="14" name="13 CuadroTexto"/>
            <p:cNvSpPr txBox="1"/>
            <p:nvPr/>
          </p:nvSpPr>
          <p:spPr>
            <a:xfrm>
              <a:off x="692696" y="5025008"/>
              <a:ext cx="2664296" cy="137768"/>
            </a:xfrm>
            <a:prstGeom prst="rect">
              <a:avLst/>
            </a:prstGeom>
            <a:solidFill>
              <a:schemeClr val="accent1">
                <a:lumMod val="60000"/>
                <a:lumOff val="40000"/>
              </a:schemeClr>
            </a:solidFill>
          </p:spPr>
          <p:txBody>
            <a:bodyPr wrap="square" rtlCol="0">
              <a:spAutoFit/>
            </a:bodyPr>
            <a:lstStyle/>
            <a:p>
              <a:pPr algn="ctr"/>
              <a:r>
                <a:rPr lang="eu-ES" sz="1200" dirty="0"/>
                <a:t>Lehenengo Euskal Herriko Itzulia</a:t>
              </a:r>
              <a:endParaRPr lang="es-ES" sz="1200" dirty="0">
                <a:latin typeface="Times New Roman" pitchFamily="18" charset="0"/>
                <a:cs typeface="Times New Roman" pitchFamily="18" charset="0"/>
              </a:endParaRPr>
            </a:p>
          </p:txBody>
        </p:sp>
      </p:grpSp>
      <p:sp>
        <p:nvSpPr>
          <p:cNvPr id="16" name="15 Marcador de número de diapositiva"/>
          <p:cNvSpPr>
            <a:spLocks noGrp="1"/>
          </p:cNvSpPr>
          <p:nvPr>
            <p:ph type="sldNum" sz="quarter" idx="12"/>
          </p:nvPr>
        </p:nvSpPr>
        <p:spPr/>
        <p:txBody>
          <a:bodyPr/>
          <a:lstStyle/>
          <a:p>
            <a:fld id="{9876D65C-4A63-4756-82D1-46B6F6A444F1}" type="slidenum">
              <a:rPr lang="es-ES" smtClean="0"/>
              <a:pPr/>
              <a:t>7</a:t>
            </a:fld>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76D65C-4A63-4756-82D1-46B6F6A444F1}" type="slidenum">
              <a:rPr lang="es-ES" smtClean="0"/>
              <a:pPr/>
              <a:t>8</a:t>
            </a:fld>
            <a:endParaRPr lang="es-ES"/>
          </a:p>
        </p:txBody>
      </p:sp>
      <p:sp>
        <p:nvSpPr>
          <p:cNvPr id="5" name="4 CuadroTexto"/>
          <p:cNvSpPr txBox="1"/>
          <p:nvPr/>
        </p:nvSpPr>
        <p:spPr>
          <a:xfrm>
            <a:off x="692696" y="632520"/>
            <a:ext cx="4968552" cy="276999"/>
          </a:xfrm>
          <a:prstGeom prst="rect">
            <a:avLst/>
          </a:prstGeom>
          <a:noFill/>
        </p:spPr>
        <p:txBody>
          <a:bodyPr wrap="square" rtlCol="0">
            <a:spAutoFit/>
          </a:bodyPr>
          <a:lstStyle/>
          <a:p>
            <a:r>
              <a:rPr lang="eu-ES" sz="1200" b="1" dirty="0" smtClean="0"/>
              <a:t>Kirol  klasikoa, gerraostetik </a:t>
            </a:r>
            <a:r>
              <a:rPr lang="eu-ES" sz="1200" b="1" dirty="0" err="1" smtClean="0"/>
              <a:t>´´desarollismora``</a:t>
            </a:r>
            <a:r>
              <a:rPr lang="eu-ES" sz="1200" b="1" dirty="0" smtClean="0"/>
              <a:t> arte.</a:t>
            </a:r>
            <a:r>
              <a:rPr lang="eu-ES" sz="1200" dirty="0" smtClean="0"/>
              <a:t> </a:t>
            </a:r>
            <a:r>
              <a:rPr lang="eu-ES" sz="1200" b="1" dirty="0" smtClean="0"/>
              <a:t>(1936/39-1961)   </a:t>
            </a:r>
            <a:endParaRPr lang="es-ES" sz="1200" b="1" dirty="0" smtClean="0"/>
          </a:p>
        </p:txBody>
      </p:sp>
      <p:sp>
        <p:nvSpPr>
          <p:cNvPr id="6" name="5 CuadroTexto"/>
          <p:cNvSpPr txBox="1"/>
          <p:nvPr/>
        </p:nvSpPr>
        <p:spPr>
          <a:xfrm>
            <a:off x="764704" y="1136576"/>
            <a:ext cx="504056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u-ES" sz="1200" dirty="0" smtClean="0"/>
              <a:t>Historiaren epe honetan kirolak beherakada handia jasan zuen, Euskal Herrian batez ere. Gerra zibilaren ondoren euskal kirolari asko hil, desagertu edo erbesteratuak izan ziren, euskal kirolari generazio oso bat desagertu zelarik.  Hala ere, pixkanaka kirola berpizten joan zen.</a:t>
            </a:r>
            <a:endParaRPr lang="es-ES" sz="1200" dirty="0">
              <a:latin typeface="Times New Roman" pitchFamily="18" charset="0"/>
              <a:cs typeface="Times New Roman" pitchFamily="18" charset="0"/>
            </a:endParaRPr>
          </a:p>
        </p:txBody>
      </p:sp>
      <p:sp>
        <p:nvSpPr>
          <p:cNvPr id="7" name="6 CuadroTexto"/>
          <p:cNvSpPr txBox="1"/>
          <p:nvPr/>
        </p:nvSpPr>
        <p:spPr>
          <a:xfrm>
            <a:off x="3429000" y="2288704"/>
            <a:ext cx="2880320" cy="2308324"/>
          </a:xfrm>
          <a:prstGeom prst="rect">
            <a:avLst/>
          </a:prstGeom>
          <a:noFill/>
        </p:spPr>
        <p:txBody>
          <a:bodyPr wrap="square" rtlCol="0">
            <a:spAutoFit/>
          </a:bodyPr>
          <a:lstStyle/>
          <a:p>
            <a:r>
              <a:rPr lang="eu-ES" sz="1200" b="1" dirty="0" smtClean="0"/>
              <a:t>Motoziklismoa</a:t>
            </a:r>
          </a:p>
          <a:p>
            <a:r>
              <a:rPr lang="eu-ES" sz="1200" dirty="0" smtClean="0"/>
              <a:t>Guda iraun zuen bitartean motozikleten produkzioa erabat eten egin zen.  Hau amaituta produkzioa berpiztu izanagatik, piezak eta erregaiak lortzea oso zaila zen. Euskal Herrian Javier Bejarano Murga motozikleten fabrikantea </a:t>
            </a:r>
            <a:r>
              <a:rPr lang="eu-ES" sz="1200" dirty="0" err="1" smtClean="0"/>
              <a:t>Lube</a:t>
            </a:r>
            <a:r>
              <a:rPr lang="eu-ES" sz="1200" dirty="0" smtClean="0"/>
              <a:t> marka ateratzen du Barakaldon.  Euskal klubak berreskuratu egiten dira eta hainbat lasterketa berria sortu ziren. Baino hirien zabaltzea zirkuitu askoren itxiera ekarri zuen, garapena zailduz.</a:t>
            </a:r>
            <a:endParaRPr lang="es-ES" sz="1200" dirty="0">
              <a:latin typeface="Times New Roman" pitchFamily="18" charset="0"/>
              <a:cs typeface="Times New Roman" pitchFamily="18" charset="0"/>
            </a:endParaRPr>
          </a:p>
        </p:txBody>
      </p:sp>
      <p:grpSp>
        <p:nvGrpSpPr>
          <p:cNvPr id="10" name="9 Grupo"/>
          <p:cNvGrpSpPr/>
          <p:nvPr/>
        </p:nvGrpSpPr>
        <p:grpSpPr>
          <a:xfrm>
            <a:off x="332656" y="2360712"/>
            <a:ext cx="3002805" cy="2221215"/>
            <a:chOff x="332656" y="2648744"/>
            <a:chExt cx="3002805" cy="2221215"/>
          </a:xfrm>
          <a:effectLst>
            <a:glow rad="139700">
              <a:schemeClr val="accent2">
                <a:satMod val="175000"/>
                <a:alpha val="40000"/>
              </a:schemeClr>
            </a:glow>
          </a:effectLst>
        </p:grpSpPr>
        <p:pic>
          <p:nvPicPr>
            <p:cNvPr id="5122" name="Picture 2" descr="moto LUBE"/>
            <p:cNvPicPr>
              <a:picLocks noChangeAspect="1" noChangeArrowheads="1"/>
            </p:cNvPicPr>
            <p:nvPr/>
          </p:nvPicPr>
          <p:blipFill>
            <a:blip r:embed="rId2" cstate="print"/>
            <a:srcRect/>
            <a:stretch>
              <a:fillRect/>
            </a:stretch>
          </p:blipFill>
          <p:spPr bwMode="auto">
            <a:xfrm>
              <a:off x="332656" y="2648744"/>
              <a:ext cx="3002805" cy="1878732"/>
            </a:xfrm>
            <a:prstGeom prst="rect">
              <a:avLst/>
            </a:prstGeom>
            <a:noFill/>
          </p:spPr>
        </p:pic>
        <p:sp>
          <p:nvSpPr>
            <p:cNvPr id="9" name="8 CuadroTexto"/>
            <p:cNvSpPr txBox="1"/>
            <p:nvPr/>
          </p:nvSpPr>
          <p:spPr>
            <a:xfrm>
              <a:off x="764704" y="4592960"/>
              <a:ext cx="1944216" cy="276999"/>
            </a:xfrm>
            <a:prstGeom prst="rect">
              <a:avLst/>
            </a:prstGeom>
            <a:solidFill>
              <a:schemeClr val="accent1">
                <a:lumMod val="60000"/>
                <a:lumOff val="40000"/>
              </a:schemeClr>
            </a:solidFill>
          </p:spPr>
          <p:txBody>
            <a:bodyPr wrap="square" rtlCol="0">
              <a:spAutoFit/>
            </a:bodyPr>
            <a:lstStyle/>
            <a:p>
              <a:pPr algn="ctr"/>
              <a:r>
                <a:rPr lang="es-ES" sz="1200" dirty="0" err="1" smtClean="0">
                  <a:latin typeface="Times New Roman" pitchFamily="18" charset="0"/>
                  <a:cs typeface="Times New Roman" pitchFamily="18" charset="0"/>
                </a:rPr>
                <a:t>Lube</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motozikleta</a:t>
              </a:r>
              <a:endParaRPr lang="es-ES" sz="1200" dirty="0">
                <a:latin typeface="Times New Roman" pitchFamily="18" charset="0"/>
                <a:cs typeface="Times New Roman" pitchFamily="18" charset="0"/>
              </a:endParaRPr>
            </a:p>
          </p:txBody>
        </p:sp>
      </p:grpSp>
      <p:sp>
        <p:nvSpPr>
          <p:cNvPr id="11" name="10 CuadroTexto"/>
          <p:cNvSpPr txBox="1"/>
          <p:nvPr/>
        </p:nvSpPr>
        <p:spPr>
          <a:xfrm>
            <a:off x="476672" y="4953000"/>
            <a:ext cx="5328592" cy="1015663"/>
          </a:xfrm>
          <a:prstGeom prst="rect">
            <a:avLst/>
          </a:prstGeom>
          <a:noFill/>
        </p:spPr>
        <p:txBody>
          <a:bodyPr wrap="square" rtlCol="0">
            <a:spAutoFit/>
          </a:bodyPr>
          <a:lstStyle/>
          <a:p>
            <a:r>
              <a:rPr lang="eu-ES" sz="1200" b="1" dirty="0" smtClean="0"/>
              <a:t>Automobilismoa</a:t>
            </a:r>
          </a:p>
          <a:p>
            <a:r>
              <a:rPr lang="eu-ES" sz="1200" dirty="0" smtClean="0"/>
              <a:t>Automobilismoari dagokionez Europan hainbat lasterketa egiten ziren. Hemen aldiz, bakarrik Rally </a:t>
            </a:r>
            <a:r>
              <a:rPr lang="eu-ES" sz="1200" dirty="0" err="1" smtClean="0"/>
              <a:t>Vasco-Navarro</a:t>
            </a:r>
            <a:r>
              <a:rPr lang="eu-ES" sz="1200" dirty="0" smtClean="0"/>
              <a:t> txapelketa ospatzen zen. </a:t>
            </a:r>
            <a:endParaRPr lang="es-ES" sz="1200" dirty="0" smtClean="0"/>
          </a:p>
          <a:p>
            <a:r>
              <a:rPr lang="eu-ES" sz="1200" dirty="0" smtClean="0"/>
              <a:t>Gloria </a:t>
            </a:r>
            <a:r>
              <a:rPr lang="eu-ES" sz="1200" dirty="0" err="1" smtClean="0"/>
              <a:t>Cartesana</a:t>
            </a:r>
            <a:r>
              <a:rPr lang="eu-ES" sz="1200" dirty="0" smtClean="0"/>
              <a:t> </a:t>
            </a:r>
            <a:r>
              <a:rPr lang="eu-ES" sz="1200" dirty="0" err="1" smtClean="0"/>
              <a:t>Waid</a:t>
            </a:r>
            <a:r>
              <a:rPr lang="eu-ES" sz="1200" dirty="0" smtClean="0"/>
              <a:t> euskal pilotu izan zen epe honetan. Beste lasterketen artean </a:t>
            </a:r>
            <a:r>
              <a:rPr lang="eu-ES" sz="1200" dirty="0" err="1" smtClean="0"/>
              <a:t>Jaramako</a:t>
            </a:r>
            <a:r>
              <a:rPr lang="eu-ES" sz="1200" dirty="0" smtClean="0"/>
              <a:t> zirkuituko irekialdian parte hartu zuen bere Mini </a:t>
            </a:r>
            <a:r>
              <a:rPr lang="eu-ES" sz="1200" dirty="0" err="1" smtClean="0"/>
              <a:t>Cooper</a:t>
            </a:r>
            <a:r>
              <a:rPr lang="eu-ES" sz="1200" dirty="0" smtClean="0"/>
              <a:t> 1300S-arekin.</a:t>
            </a:r>
            <a:endParaRPr lang="es-ES" sz="1200" dirty="0" smtClean="0"/>
          </a:p>
        </p:txBody>
      </p:sp>
      <p:grpSp>
        <p:nvGrpSpPr>
          <p:cNvPr id="14" name="13 Grupo"/>
          <p:cNvGrpSpPr/>
          <p:nvPr/>
        </p:nvGrpSpPr>
        <p:grpSpPr>
          <a:xfrm>
            <a:off x="3429000" y="6465168"/>
            <a:ext cx="2880319" cy="2405882"/>
            <a:chOff x="3212976" y="4952999"/>
            <a:chExt cx="3025919" cy="3115359"/>
          </a:xfrm>
        </p:grpSpPr>
        <p:pic>
          <p:nvPicPr>
            <p:cNvPr id="5124" name="Picture 4" descr="http://www.imps4ever.info/racing/races/gloria_waid/gloria-waid-1.jpg"/>
            <p:cNvPicPr>
              <a:picLocks noChangeAspect="1" noChangeArrowheads="1"/>
            </p:cNvPicPr>
            <p:nvPr/>
          </p:nvPicPr>
          <p:blipFill>
            <a:blip r:embed="rId3" cstate="print"/>
            <a:srcRect/>
            <a:stretch>
              <a:fillRect/>
            </a:stretch>
          </p:blipFill>
          <p:spPr bwMode="auto">
            <a:xfrm>
              <a:off x="3212976" y="4952999"/>
              <a:ext cx="2992998" cy="2448272"/>
            </a:xfrm>
            <a:prstGeom prst="rect">
              <a:avLst/>
            </a:prstGeom>
            <a:noFill/>
            <a:effectLst>
              <a:glow rad="139700">
                <a:schemeClr val="accent2">
                  <a:satMod val="175000"/>
                  <a:alpha val="40000"/>
                </a:schemeClr>
              </a:glow>
            </a:effectLst>
          </p:spPr>
        </p:pic>
        <p:sp>
          <p:nvSpPr>
            <p:cNvPr id="13" name="12 CuadroTexto"/>
            <p:cNvSpPr txBox="1"/>
            <p:nvPr/>
          </p:nvSpPr>
          <p:spPr>
            <a:xfrm>
              <a:off x="4498992" y="7470551"/>
              <a:ext cx="1739903" cy="597807"/>
            </a:xfrm>
            <a:prstGeom prst="rect">
              <a:avLst/>
            </a:prstGeom>
            <a:solidFill>
              <a:schemeClr val="accent1">
                <a:lumMod val="60000"/>
                <a:lumOff val="40000"/>
              </a:schemeClr>
            </a:solidFill>
            <a:effectLst>
              <a:glow rad="139700">
                <a:schemeClr val="accent2">
                  <a:satMod val="175000"/>
                  <a:alpha val="40000"/>
                </a:schemeClr>
              </a:glow>
            </a:effectLst>
          </p:spPr>
          <p:txBody>
            <a:bodyPr wrap="square" rtlCol="0">
              <a:spAutoFit/>
            </a:bodyPr>
            <a:lstStyle/>
            <a:p>
              <a:r>
                <a:rPr lang="es-ES" sz="1200" dirty="0" smtClean="0">
                  <a:latin typeface="Times New Roman" pitchFamily="18" charset="0"/>
                  <a:cs typeface="Times New Roman" pitchFamily="18" charset="0"/>
                </a:rPr>
                <a:t>Gloria Cortesana </a:t>
              </a:r>
              <a:r>
                <a:rPr lang="es-ES" sz="1200" dirty="0" err="1" smtClean="0">
                  <a:latin typeface="Times New Roman" pitchFamily="18" charset="0"/>
                  <a:cs typeface="Times New Roman" pitchFamily="18" charset="0"/>
                </a:rPr>
                <a:t>Waid</a:t>
              </a:r>
              <a:r>
                <a:rPr lang="es-ES" sz="1200" dirty="0" smtClean="0">
                  <a:latin typeface="Times New Roman" pitchFamily="18" charset="0"/>
                  <a:cs typeface="Times New Roman" pitchFamily="18" charset="0"/>
                </a:rPr>
                <a:t> Jarama </a:t>
              </a:r>
              <a:r>
                <a:rPr lang="es-ES" sz="1200" dirty="0" err="1" smtClean="0">
                  <a:latin typeface="Times New Roman" pitchFamily="18" charset="0"/>
                  <a:cs typeface="Times New Roman" pitchFamily="18" charset="0"/>
                </a:rPr>
                <a:t>zirkutituan</a:t>
              </a:r>
              <a:r>
                <a:rPr lang="es-ES" sz="1200" dirty="0" smtClean="0">
                  <a:latin typeface="Times New Roman" pitchFamily="18" charset="0"/>
                  <a:cs typeface="Times New Roman" pitchFamily="18" charset="0"/>
                </a:rPr>
                <a:t> </a:t>
              </a:r>
              <a:endParaRPr lang="es-ES" sz="1200" dirty="0">
                <a:latin typeface="Times New Roman" pitchFamily="18" charset="0"/>
                <a:cs typeface="Times New Roman" pitchFamily="18" charset="0"/>
              </a:endParaRPr>
            </a:p>
          </p:txBody>
        </p:sp>
      </p:grpSp>
      <p:grpSp>
        <p:nvGrpSpPr>
          <p:cNvPr id="17" name="16 Grupo"/>
          <p:cNvGrpSpPr/>
          <p:nvPr/>
        </p:nvGrpSpPr>
        <p:grpSpPr>
          <a:xfrm>
            <a:off x="404664" y="6681192"/>
            <a:ext cx="3600400" cy="2345870"/>
            <a:chOff x="548680" y="7257256"/>
            <a:chExt cx="3600400" cy="2345870"/>
          </a:xfrm>
          <a:effectLst>
            <a:glow rad="139700">
              <a:schemeClr val="accent2">
                <a:satMod val="175000"/>
                <a:alpha val="40000"/>
              </a:schemeClr>
            </a:glow>
          </a:effectLst>
        </p:grpSpPr>
        <p:pic>
          <p:nvPicPr>
            <p:cNvPr id="5126" name="Picture 6" descr="http://www.imps4ever.info/racing/races/gloria_waid/gloria-waid-c16.jpg"/>
            <p:cNvPicPr>
              <a:picLocks noChangeAspect="1" noChangeArrowheads="1"/>
            </p:cNvPicPr>
            <p:nvPr/>
          </p:nvPicPr>
          <p:blipFill>
            <a:blip r:embed="rId4" cstate="print"/>
            <a:srcRect/>
            <a:stretch>
              <a:fillRect/>
            </a:stretch>
          </p:blipFill>
          <p:spPr bwMode="auto">
            <a:xfrm>
              <a:off x="548680" y="7257256"/>
              <a:ext cx="1656184" cy="2345870"/>
            </a:xfrm>
            <a:prstGeom prst="rect">
              <a:avLst/>
            </a:prstGeom>
            <a:noFill/>
          </p:spPr>
        </p:pic>
        <p:sp>
          <p:nvSpPr>
            <p:cNvPr id="16" name="15 CuadroTexto"/>
            <p:cNvSpPr txBox="1"/>
            <p:nvPr/>
          </p:nvSpPr>
          <p:spPr>
            <a:xfrm>
              <a:off x="2276872" y="9129464"/>
              <a:ext cx="1872208" cy="461665"/>
            </a:xfrm>
            <a:prstGeom prst="rect">
              <a:avLst/>
            </a:prstGeom>
            <a:solidFill>
              <a:schemeClr val="accent1">
                <a:lumMod val="60000"/>
                <a:lumOff val="40000"/>
              </a:schemeClr>
            </a:solidFill>
          </p:spPr>
          <p:txBody>
            <a:bodyPr wrap="square" rtlCol="0">
              <a:spAutoFit/>
            </a:bodyPr>
            <a:lstStyle/>
            <a:p>
              <a:r>
                <a:rPr lang="es-ES" sz="1200" dirty="0" smtClean="0">
                  <a:latin typeface="Times New Roman" pitchFamily="18" charset="0"/>
                  <a:cs typeface="Times New Roman" pitchFamily="18" charset="0"/>
                </a:rPr>
                <a:t>1965-an </a:t>
              </a:r>
              <a:r>
                <a:rPr lang="es-ES" sz="1200" dirty="0" err="1" smtClean="0">
                  <a:latin typeface="Times New Roman" pitchFamily="18" charset="0"/>
                  <a:cs typeface="Times New Roman" pitchFamily="18" charset="0"/>
                </a:rPr>
                <a:t>Tenerifen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irabazi</a:t>
              </a:r>
              <a:r>
                <a:rPr lang="es-ES" sz="1200" dirty="0" smtClean="0">
                  <a:latin typeface="Times New Roman" pitchFamily="18" charset="0"/>
                  <a:cs typeface="Times New Roman" pitchFamily="18" charset="0"/>
                </a:rPr>
                <a:t> eta </a:t>
              </a:r>
              <a:r>
                <a:rPr lang="es-ES" sz="1200" dirty="0" err="1" smtClean="0">
                  <a:latin typeface="Times New Roman" pitchFamily="18" charset="0"/>
                  <a:cs typeface="Times New Roman" pitchFamily="18" charset="0"/>
                </a:rPr>
                <a:t>gero</a:t>
              </a:r>
              <a:endParaRPr lang="es-ES" sz="1200" dirty="0">
                <a:latin typeface="Times New Roman" pitchFamily="18" charset="0"/>
                <a:cs typeface="Times New Roman" pitchFamily="18"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876D65C-4A63-4756-82D1-46B6F6A444F1}" type="slidenum">
              <a:rPr lang="es-ES" smtClean="0"/>
              <a:pPr/>
              <a:t>9</a:t>
            </a:fld>
            <a:endParaRPr lang="es-ES"/>
          </a:p>
        </p:txBody>
      </p:sp>
      <p:sp>
        <p:nvSpPr>
          <p:cNvPr id="27651" name="Rectangle 3"/>
          <p:cNvSpPr>
            <a:spLocks noChangeArrowheads="1"/>
          </p:cNvSpPr>
          <p:nvPr/>
        </p:nvSpPr>
        <p:spPr bwMode="auto">
          <a:xfrm>
            <a:off x="692696" y="3656856"/>
            <a:ext cx="486916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Txirrindularitza errazago hedatu zen Guerra Zibila eta gero, izan ere, merkeago zen </a:t>
            </a:r>
            <a:r>
              <a:rPr kumimoji="0" lang="eu-E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txirrindulak</a:t>
            </a: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produzitzea eta ez zuten erregairik behar. </a:t>
            </a:r>
          </a:p>
          <a:p>
            <a:pPr marL="0" marR="0" lvl="0" indent="0" algn="l" defTabSz="914400" rtl="0" eaLnBrk="0" fontAlgn="base" latinLnBrk="0" hangingPunct="0">
              <a:lnSpc>
                <a:spcPct val="100000"/>
              </a:lnSpc>
              <a:spcBef>
                <a:spcPct val="0"/>
              </a:spcBef>
              <a:spcAft>
                <a:spcPct val="0"/>
              </a:spcAft>
              <a:buClrTx/>
              <a:buSzTx/>
              <a:buFontTx/>
              <a:buNone/>
              <a:tabLst/>
            </a:pP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Eibarren zale asko zeuden eta kirol honen praktika izugarri handitu zen. Hemen Arrateko Igoera ospatzen hasi ziren 1941an. Proba hau ospea </a:t>
            </a:r>
            <a:r>
              <a:rPr kumimoji="0" lang="eu-E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izabazten</a:t>
            </a:r>
            <a:r>
              <a:rPr kumimoji="0" lang="eu-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joan zen batez ere Loroño eta </a:t>
            </a:r>
            <a:r>
              <a:rPr lang="eu-ES" sz="1200" dirty="0" err="1" smtClean="0">
                <a:latin typeface="Times New Roman" pitchFamily="18" charset="0"/>
                <a:ea typeface="Calibri" pitchFamily="34" charset="0"/>
                <a:cs typeface="Times New Roman" pitchFamily="18" charset="0"/>
              </a:rPr>
              <a:t>Bahamontes</a:t>
            </a:r>
            <a:r>
              <a:rPr lang="eu-ES" sz="1200" dirty="0" smtClean="0">
                <a:latin typeface="Times New Roman" pitchFamily="18" charset="0"/>
                <a:ea typeface="Calibri" pitchFamily="34" charset="0"/>
                <a:cs typeface="Times New Roman" pitchFamily="18" charset="0"/>
              </a:rPr>
              <a:t> artean zegoen lehiagatik. Loroño momentuko euskal txirrindularirik honena zen epe honetan.</a:t>
            </a:r>
            <a:endParaRPr kumimoji="0" lang="es-E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11" name="10 Grupo"/>
          <p:cNvGrpSpPr/>
          <p:nvPr/>
        </p:nvGrpSpPr>
        <p:grpSpPr>
          <a:xfrm>
            <a:off x="476672" y="5025008"/>
            <a:ext cx="5688632" cy="4358337"/>
            <a:chOff x="548680" y="3080792"/>
            <a:chExt cx="5688632" cy="4358337"/>
          </a:xfrm>
          <a:effectLst>
            <a:glow rad="139700">
              <a:schemeClr val="accent2">
                <a:satMod val="175000"/>
                <a:alpha val="40000"/>
              </a:schemeClr>
            </a:glow>
          </a:effectLst>
        </p:grpSpPr>
        <p:pic>
          <p:nvPicPr>
            <p:cNvPr id="27653" name="Picture 5" descr="http://www.euskonews.com/0173zbk/argazkiak/euskalbizikleta06.jpg"/>
            <p:cNvPicPr>
              <a:picLocks noChangeAspect="1" noChangeArrowheads="1"/>
            </p:cNvPicPr>
            <p:nvPr/>
          </p:nvPicPr>
          <p:blipFill>
            <a:blip r:embed="rId2" cstate="print"/>
            <a:srcRect/>
            <a:stretch>
              <a:fillRect/>
            </a:stretch>
          </p:blipFill>
          <p:spPr bwMode="auto">
            <a:xfrm>
              <a:off x="548680" y="3440832"/>
              <a:ext cx="5688632" cy="3998297"/>
            </a:xfrm>
            <a:prstGeom prst="rect">
              <a:avLst/>
            </a:prstGeom>
            <a:noFill/>
          </p:spPr>
        </p:pic>
        <p:sp>
          <p:nvSpPr>
            <p:cNvPr id="10" name="9 CuadroTexto"/>
            <p:cNvSpPr txBox="1"/>
            <p:nvPr/>
          </p:nvSpPr>
          <p:spPr>
            <a:xfrm>
              <a:off x="548680" y="3080792"/>
              <a:ext cx="5688632" cy="276999"/>
            </a:xfrm>
            <a:prstGeom prst="rect">
              <a:avLst/>
            </a:prstGeom>
            <a:solidFill>
              <a:schemeClr val="accent1">
                <a:lumMod val="60000"/>
                <a:lumOff val="40000"/>
              </a:schemeClr>
            </a:solidFill>
          </p:spPr>
          <p:txBody>
            <a:bodyPr wrap="square" rtlCol="0">
              <a:spAutoFit/>
            </a:bodyPr>
            <a:lstStyle/>
            <a:p>
              <a:pPr algn="ctr"/>
              <a:r>
                <a:rPr lang="es-ES" sz="1200" dirty="0" err="1" smtClean="0">
                  <a:latin typeface="Times New Roman" pitchFamily="18" charset="0"/>
                  <a:cs typeface="Times New Roman" pitchFamily="18" charset="0"/>
                </a:rPr>
                <a:t>Bahamontes</a:t>
              </a:r>
              <a:r>
                <a:rPr lang="es-ES" sz="1200" dirty="0" smtClean="0">
                  <a:latin typeface="Times New Roman" pitchFamily="18" charset="0"/>
                  <a:cs typeface="Times New Roman" pitchFamily="18" charset="0"/>
                </a:rPr>
                <a:t> 1958an </a:t>
              </a:r>
              <a:r>
                <a:rPr lang="es-ES" sz="1200" dirty="0" err="1" smtClean="0">
                  <a:latin typeface="Times New Roman" pitchFamily="18" charset="0"/>
                  <a:cs typeface="Times New Roman" pitchFamily="18" charset="0"/>
                </a:rPr>
                <a:t>irabazi</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zuen</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arrateko</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igoeran</a:t>
              </a:r>
              <a:endParaRPr lang="es-ES" sz="1200" dirty="0">
                <a:latin typeface="Times New Roman" pitchFamily="18" charset="0"/>
                <a:cs typeface="Times New Roman" pitchFamily="18" charset="0"/>
              </a:endParaRPr>
            </a:p>
          </p:txBody>
        </p:sp>
      </p:grpSp>
      <p:sp>
        <p:nvSpPr>
          <p:cNvPr id="27655" name="AutoShape 7" descr="Resultado de imagen de loroñ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7" name="AutoShape 9" descr="Resultado de imagen de loroñ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9" name="AutoShape 11" descr="Resultado de imagen de loroñ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pSp>
        <p:nvGrpSpPr>
          <p:cNvPr id="17" name="16 Grupo"/>
          <p:cNvGrpSpPr/>
          <p:nvPr/>
        </p:nvGrpSpPr>
        <p:grpSpPr>
          <a:xfrm>
            <a:off x="908720" y="205942"/>
            <a:ext cx="4464496" cy="3295865"/>
            <a:chOff x="908720" y="205942"/>
            <a:chExt cx="4464496" cy="3295865"/>
          </a:xfrm>
          <a:effectLst>
            <a:glow rad="139700">
              <a:schemeClr val="accent2">
                <a:satMod val="175000"/>
                <a:alpha val="40000"/>
              </a:schemeClr>
            </a:glow>
          </a:effectLst>
        </p:grpSpPr>
        <p:pic>
          <p:nvPicPr>
            <p:cNvPr id="27661" name="Picture 13" descr="Lorono"/>
            <p:cNvPicPr>
              <a:picLocks noChangeAspect="1" noChangeArrowheads="1"/>
            </p:cNvPicPr>
            <p:nvPr/>
          </p:nvPicPr>
          <p:blipFill>
            <a:blip r:embed="rId3" cstate="print"/>
            <a:srcRect/>
            <a:stretch>
              <a:fillRect/>
            </a:stretch>
          </p:blipFill>
          <p:spPr bwMode="auto">
            <a:xfrm>
              <a:off x="908720" y="205942"/>
              <a:ext cx="4464496" cy="2995272"/>
            </a:xfrm>
            <a:prstGeom prst="rect">
              <a:avLst/>
            </a:prstGeom>
            <a:noFill/>
          </p:spPr>
        </p:pic>
        <p:sp>
          <p:nvSpPr>
            <p:cNvPr id="16" name="15 CuadroTexto"/>
            <p:cNvSpPr txBox="1"/>
            <p:nvPr/>
          </p:nvSpPr>
          <p:spPr>
            <a:xfrm>
              <a:off x="2420888" y="3224808"/>
              <a:ext cx="1296144" cy="276999"/>
            </a:xfrm>
            <a:prstGeom prst="rect">
              <a:avLst/>
            </a:prstGeom>
            <a:solidFill>
              <a:schemeClr val="accent1">
                <a:lumMod val="60000"/>
                <a:lumOff val="40000"/>
              </a:schemeClr>
            </a:solidFill>
          </p:spPr>
          <p:txBody>
            <a:bodyPr wrap="square" rtlCol="0">
              <a:spAutoFit/>
            </a:bodyPr>
            <a:lstStyle/>
            <a:p>
              <a:r>
                <a:rPr lang="es-ES" sz="1200" dirty="0" err="1" smtClean="0">
                  <a:latin typeface="Times New Roman" pitchFamily="18" charset="0"/>
                  <a:cs typeface="Times New Roman" pitchFamily="18" charset="0"/>
                </a:rPr>
                <a:t>Loroño</a:t>
              </a:r>
              <a:r>
                <a:rPr lang="es-ES" sz="1200" dirty="0" smtClean="0">
                  <a:latin typeface="Times New Roman" pitchFamily="18" charset="0"/>
                  <a:cs typeface="Times New Roman" pitchFamily="18" charset="0"/>
                </a:rPr>
                <a:t> </a:t>
              </a:r>
              <a:r>
                <a:rPr lang="es-ES" sz="1200" dirty="0" err="1" smtClean="0">
                  <a:latin typeface="Times New Roman" pitchFamily="18" charset="0"/>
                  <a:cs typeface="Times New Roman" pitchFamily="18" charset="0"/>
                </a:rPr>
                <a:t>Tourrean</a:t>
              </a:r>
              <a:endParaRPr lang="es-ES" sz="1200" dirty="0">
                <a:latin typeface="Times New Roman" pitchFamily="18" charset="0"/>
                <a:cs typeface="Times New Roman" pitchFamily="18" charset="0"/>
              </a:endParaRPr>
            </a:p>
          </p:txBody>
        </p:sp>
      </p:gr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TotalTime>
  <Words>2114</Words>
  <Application>Microsoft Office PowerPoint</Application>
  <PresentationFormat>A4 (210 x 297 mm)</PresentationFormat>
  <Paragraphs>111</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Diapositiva 1</vt:lpstr>
      <vt:lpstr>1.ETAPA: KIROLAREN HASIERA ETA BERE  SARRERA ESPAINIA ETA EHn (1900 inguru arte)</vt:lpstr>
      <vt:lpstr>Diapositiva 3</vt:lpstr>
      <vt:lpstr>Kirolaren nazioarteko hedapena, Espainian eta Euskal Herrian lehen Mundu gerrara arte. (1900-1914).</vt:lpstr>
      <vt:lpstr>Diapositiva 5</vt:lpstr>
      <vt:lpstr>Kirolaren hedapen soziala, Espainian eta Euskal herrian gerren arteko periodoan (bereiztu 20. hamarkada eta 1931-1938</vt:lpstr>
      <vt:lpstr>Diapositiva 7</vt:lpstr>
      <vt:lpstr>Diapositiva 8</vt:lpstr>
      <vt:lpstr>Diapositiva 9</vt:lpstr>
      <vt:lpstr>Diapositiva 10</vt:lpstr>
      <vt:lpstr>Diapositiva 11</vt:lpstr>
      <vt:lpstr>Diapositiva 12</vt:lpstr>
      <vt:lpstr>MotoCrossari dagokionez, Euskal Herrian egindako frogen kopurua asko hazi zen, eta horietako batzuk Espainiako txapelketarako puntuagarriak ziren, adibidez: Donostiakozirkuitoko froga, Trial Santiago Herrero eta Todo Terreno Estival.</vt:lpstr>
      <vt:lpstr>Rallyen partetik, 1975. urtean Federazioak atzerriko probak puntuagarriak izatea egin zuen pilotuak proba internazionaletan parte hartzera animatzeko. 80. Hamarkadan egunkariak aldaketa asko jasan zituen eta proben kopuruak gora-bera asko izan zituen. 1983an "Campeonato Internacional de rally" sortu zen, berriro ere, pilotuak atzerrian lehiatzera animatzeko. 1984 eta 1992 urteen bitartean, Espainiako txapelketarekin paralelo ospatu zen Espainiako Rallyen kopa.</vt:lpstr>
      <vt:lpstr> Historiako etapa honetan txirrindulari on asko agertzen dira. Aipagarriak dira: Pedro Delgado edo Perico Delgado bezala ezagutzen dena, Marino Lejarretak,  Fede Etxabe edo Miguel Indurain. Txirrindulari hauek etapa garaipen ugari lortzen dituzte itzuli garrantzitsuenetan eta hainbat garaipen itzulietan. Garai oparoa da Euskal Herriko txirrindularitzarentzako.</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28</cp:revision>
  <dcterms:created xsi:type="dcterms:W3CDTF">2017-05-25T12:45:09Z</dcterms:created>
  <dcterms:modified xsi:type="dcterms:W3CDTF">2017-05-26T14:21:14Z</dcterms:modified>
</cp:coreProperties>
</file>