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07"/>
  </p:normalViewPr>
  <p:slideViewPr>
    <p:cSldViewPr snapToGrid="0" snapToObjects="1">
      <p:cViewPr>
        <p:scale>
          <a:sx n="72" d="100"/>
          <a:sy n="72" d="100"/>
        </p:scale>
        <p:origin x="2120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2FF8-8C75-A74B-9996-741700FCCFA3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58E-5B29-8243-8430-C742AC2620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371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2FF8-8C75-A74B-9996-741700FCCFA3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58E-5B29-8243-8430-C742AC2620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173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2FF8-8C75-A74B-9996-741700FCCFA3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58E-5B29-8243-8430-C742AC2620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234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2FF8-8C75-A74B-9996-741700FCCFA3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58E-5B29-8243-8430-C742AC2620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332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2FF8-8C75-A74B-9996-741700FCCFA3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58E-5B29-8243-8430-C742AC2620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17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2FF8-8C75-A74B-9996-741700FCCFA3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58E-5B29-8243-8430-C742AC2620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160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2FF8-8C75-A74B-9996-741700FCCFA3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58E-5B29-8243-8430-C742AC2620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341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2FF8-8C75-A74B-9996-741700FCCFA3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58E-5B29-8243-8430-C742AC2620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52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2FF8-8C75-A74B-9996-741700FCCFA3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58E-5B29-8243-8430-C742AC2620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407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2FF8-8C75-A74B-9996-741700FCCFA3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58E-5B29-8243-8430-C742AC2620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154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2FF8-8C75-A74B-9996-741700FCCFA3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58E-5B29-8243-8430-C742AC2620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017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2FF8-8C75-A74B-9996-741700FCCFA3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4A58E-5B29-8243-8430-C742AC2620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5249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julius-cauchois/exode-poeme-guy-lechevalli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iphopcorner.fr/rap-francais/punchlines-textes-de-rap-paroles/orelsan-la-terre-est-ronde-parole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aroles.net/assassin/paroles-au-fond-de-mon-coeur" TargetMode="External"/><Relationship Id="rId4" Type="http://schemas.openxmlformats.org/officeDocument/2006/relationships/hyperlink" Target="https://www.paroles.net/ntm/paroles-j-appuie-sur-la-gachett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HWNPtDc4Yc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6E229B-D290-E24F-8F08-8AD235371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fr-FR" dirty="0"/>
              <a:t>Littérature du XXI</a:t>
            </a:r>
            <a:r>
              <a:rPr lang="fr-FR" baseline="30000" dirty="0"/>
              <a:t>e</a:t>
            </a:r>
            <a:r>
              <a:rPr lang="fr-FR" dirty="0"/>
              <a:t> siècle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9E58E9-A29B-8749-BCAB-8A2E88333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s-ES_tradnl" dirty="0"/>
              <a:t>Lydia Vázquez</a:t>
            </a:r>
          </a:p>
          <a:p>
            <a:pPr algn="l"/>
            <a:r>
              <a:rPr lang="es-ES_tradnl" dirty="0"/>
              <a:t>Catedrática de Literatura Francesa</a:t>
            </a:r>
          </a:p>
          <a:p>
            <a:pPr algn="l"/>
            <a:r>
              <a:rPr lang="es-ES_tradnl" dirty="0"/>
              <a:t>UPV/EHU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75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58536-B2E0-A44E-8324-13ECE812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s-ES_tradnl" i="1" dirty="0"/>
              <a:t>King Kong </a:t>
            </a:r>
            <a:r>
              <a:rPr lang="es-ES_tradnl" i="1" dirty="0" err="1"/>
              <a:t>Théorie</a:t>
            </a:r>
            <a:endParaRPr lang="es-ES_tradnl" i="1" dirty="0"/>
          </a:p>
        </p:txBody>
      </p:sp>
      <p:pic>
        <p:nvPicPr>
          <p:cNvPr id="5" name="Imagen 4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AEDA47FA-0004-AB4C-A8F3-B525D2FB2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-3" b="8642"/>
          <a:stretch/>
        </p:blipFill>
        <p:spPr>
          <a:xfrm>
            <a:off x="20" y="10"/>
            <a:ext cx="4496199" cy="6651800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EDB63A-A1F0-CF4B-8C86-E20AA87F0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219" y="2043953"/>
            <a:ext cx="7839216" cy="4607857"/>
          </a:xfrm>
        </p:spPr>
        <p:txBody>
          <a:bodyPr>
            <a:noAutofit/>
          </a:bodyPr>
          <a:lstStyle/>
          <a:p>
            <a:r>
              <a:rPr lang="fr" sz="2000" i="1" dirty="0"/>
              <a:t>J’écris de chez les moches, pour les moches, les vieilles, les camionneuses, les frigides, les mal baisées, les imbaisables, les hystériques, les tarées, toutes les exclues du grand marché à la bonne meuf. </a:t>
            </a:r>
          </a:p>
          <a:p>
            <a:r>
              <a:rPr lang="fr" sz="2000" i="1" dirty="0"/>
              <a:t>Avec</a:t>
            </a:r>
            <a:r>
              <a:rPr lang="fr" sz="2000" dirty="0"/>
              <a:t> King Kong Théorie, </a:t>
            </a:r>
            <a:r>
              <a:rPr lang="fr" sz="2000" i="1" dirty="0"/>
              <a:t>Virginie </a:t>
            </a:r>
            <a:r>
              <a:rPr lang="fr" sz="2000" i="1" dirty="0" err="1"/>
              <a:t>Despentes</a:t>
            </a:r>
            <a:r>
              <a:rPr lang="fr" sz="2000" i="1" dirty="0"/>
              <a:t>, jusque-là romancière, théorise sa pensée féministe,</a:t>
            </a:r>
            <a:r>
              <a:rPr lang="fr" sz="2000" dirty="0"/>
              <a:t> selon Delphine </a:t>
            </a:r>
            <a:r>
              <a:rPr lang="fr" sz="2000" dirty="0" err="1"/>
              <a:t>Naudier</a:t>
            </a:r>
            <a:r>
              <a:rPr lang="fr" sz="2000" dirty="0"/>
              <a:t>, sociologue et chargée de recherche au CNRS, qui a étudié l’histoire sociale des mouvements féministes.</a:t>
            </a:r>
          </a:p>
          <a:p>
            <a:r>
              <a:rPr lang="fr" sz="2000" i="1" dirty="0"/>
              <a:t>Sa démarche consiste à prendre pour objet une expérience de vie des femmes, le viol, dont elle fait un événement fondateur, de la même manière qu’Annie </a:t>
            </a:r>
            <a:r>
              <a:rPr lang="fr" sz="2000" i="1" dirty="0" err="1"/>
              <a:t>Ernaux</a:t>
            </a:r>
            <a:r>
              <a:rPr lang="fr" sz="2000" i="1" dirty="0"/>
              <a:t> a érigé l’expérience de l’avortement en “événement” existentiel dont l’épreuve intime est universalisable. » </a:t>
            </a:r>
            <a:r>
              <a:rPr lang="fr" sz="2000" dirty="0"/>
              <a:t>Le viol, écrit </a:t>
            </a:r>
            <a:r>
              <a:rPr lang="fr" sz="2000" dirty="0" err="1"/>
              <a:t>Despentes</a:t>
            </a:r>
            <a:r>
              <a:rPr lang="fr" sz="2000" dirty="0"/>
              <a:t>, </a:t>
            </a:r>
            <a:r>
              <a:rPr lang="fr" sz="2000" i="1" dirty="0"/>
              <a:t>« est la guerre civile, l’organisation politique par laquelle un sexe déclare à l’autre :</a:t>
            </a:r>
            <a:r>
              <a:rPr lang="fr" sz="2000" dirty="0"/>
              <a:t> </a:t>
            </a:r>
            <a:r>
              <a:rPr lang="fr" sz="2000" i="1" dirty="0"/>
              <a:t>“Je prends tous les droits sur toi, je te force à te sentir inférieure, coupable et dégradée.” » 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228415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0A24F-335B-864E-B789-AF983F3B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b="1" dirty="0"/>
              <a:t>Le mélange de genres</a:t>
            </a:r>
          </a:p>
        </p:txBody>
      </p:sp>
      <p:pic>
        <p:nvPicPr>
          <p:cNvPr id="5" name="Imagen 4" descr="Imagen que contiene persona, mesa, sentado, personas&#10;&#10;Descripción generada automáticamente">
            <a:extLst>
              <a:ext uri="{FF2B5EF4-FFF2-40B4-BE49-F238E27FC236}">
                <a16:creationId xmlns:a16="http://schemas.microsoft.com/office/drawing/2014/main" id="{B10ED604-672C-C94F-9DA6-068F3891A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686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67E14C-F06F-994D-83E1-0BF86D699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1" y="2438399"/>
            <a:ext cx="7287468" cy="4195475"/>
          </a:xfrm>
        </p:spPr>
        <p:txBody>
          <a:bodyPr>
            <a:normAutofit/>
          </a:bodyPr>
          <a:lstStyle/>
          <a:p>
            <a:r>
              <a:rPr lang="fr" sz="2000" dirty="0"/>
              <a:t>Frédéric Beigbeder, David </a:t>
            </a:r>
            <a:r>
              <a:rPr lang="fr" sz="2000" dirty="0" err="1"/>
              <a:t>Foenkinos</a:t>
            </a:r>
            <a:r>
              <a:rPr lang="fr" sz="2000" dirty="0"/>
              <a:t>, </a:t>
            </a:r>
            <a:r>
              <a:rPr lang="fr" sz="2000" dirty="0" err="1"/>
              <a:t>Eric</a:t>
            </a:r>
            <a:r>
              <a:rPr lang="fr" sz="2000" dirty="0"/>
              <a:t>-Emmanuel Schmitt, Delphine de Vigan : les romanciers à succès font du cinéma.</a:t>
            </a:r>
          </a:p>
          <a:p>
            <a:r>
              <a:rPr lang="fr" sz="2000" dirty="0"/>
              <a:t>Désormais, une œuvre littéraire sert de trame au long-métrage, avec le romancier lui-même qui se transforme en metteur en scène pour adapter son livre à l’écran : Frédéric Beigbeder, pour  </a:t>
            </a:r>
            <a:r>
              <a:rPr lang="fr" sz="2000" i="1" dirty="0"/>
              <a:t>L’amour dure trois ans</a:t>
            </a:r>
            <a:r>
              <a:rPr lang="fr" sz="2000" dirty="0"/>
              <a:t> et David </a:t>
            </a:r>
            <a:r>
              <a:rPr lang="fr" sz="2000" dirty="0" err="1"/>
              <a:t>Foenkinos</a:t>
            </a:r>
            <a:r>
              <a:rPr lang="fr" sz="2000" dirty="0"/>
              <a:t>, pour  </a:t>
            </a:r>
            <a:r>
              <a:rPr lang="fr" sz="2000" i="1" dirty="0"/>
              <a:t>La Délicatesse</a:t>
            </a:r>
            <a:r>
              <a:rPr lang="fr" sz="2000" dirty="0"/>
              <a:t>.</a:t>
            </a:r>
          </a:p>
          <a:p>
            <a:r>
              <a:rPr lang="fr" sz="2000" dirty="0"/>
              <a:t>« Je ne crois pas à l’effet de mode, nuance Frédéric </a:t>
            </a:r>
            <a:r>
              <a:rPr lang="fr" sz="2000" dirty="0" err="1"/>
              <a:t>Brillion</a:t>
            </a:r>
            <a:r>
              <a:rPr lang="fr" sz="2000" dirty="0"/>
              <a:t>, le producteur du film de Delphine de Vigan. Pour la génération actuelle de romanciers, le passage d’un domaine d’expression à un autre est naturel. </a:t>
            </a:r>
          </a:p>
          <a:p>
            <a:r>
              <a:rPr lang="fr" sz="2000" dirty="0"/>
              <a:t>Les hommes adaptent leurs textes, les femmes créent, comme de Vigan (</a:t>
            </a:r>
            <a:r>
              <a:rPr lang="fr" sz="2000" i="1" dirty="0"/>
              <a:t>À coup sûr</a:t>
            </a:r>
            <a:r>
              <a:rPr lang="fr" sz="2000" dirty="0"/>
              <a:t>, 2014).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15100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C2C6E-71C3-7D4A-9F48-AB05B52E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fr-FR" b="1" dirty="0"/>
              <a:t>Le roman graphique : entre la BD et la littérature</a:t>
            </a:r>
          </a:p>
        </p:txBody>
      </p:sp>
      <p:pic>
        <p:nvPicPr>
          <p:cNvPr id="5" name="Imagen 4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BB3B305A-4182-B848-9F41-AB1448801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DB7832-A18C-8344-A255-2C3109B9D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r-FR" sz="2000" dirty="0"/>
              <a:t>La BD évolue vers le roman graphique : </a:t>
            </a:r>
            <a:r>
              <a:rPr lang="fr" sz="2000" dirty="0"/>
              <a:t>Un roman graphique (</a:t>
            </a:r>
            <a:r>
              <a:rPr lang="fr" sz="2000" b="1" i="1" dirty="0" err="1"/>
              <a:t>graphic</a:t>
            </a:r>
            <a:r>
              <a:rPr lang="fr" sz="2000" b="1" i="1" dirty="0"/>
              <a:t> </a:t>
            </a:r>
            <a:r>
              <a:rPr lang="fr" sz="2000" b="1" i="1" dirty="0" err="1"/>
              <a:t>novel</a:t>
            </a:r>
            <a:r>
              <a:rPr lang="fr" sz="2000" dirty="0"/>
              <a:t>) désigne une BD longue, plutôt sérieuse et ambitieuse, destinée à un lectorat adulte, et publiée sous d’album, avec un format qui ressemble plus à celui du roman qu’à celui de la BD traditionnelle.</a:t>
            </a:r>
          </a:p>
          <a:p>
            <a:r>
              <a:rPr lang="fr" sz="2000" dirty="0"/>
              <a:t>Il s'agit d'une expression servant à légitimer la BD et à l'éloigner du public </a:t>
            </a:r>
            <a:r>
              <a:rPr lang="es-ES" sz="2000" dirty="0"/>
              <a:t>infantil</a:t>
            </a:r>
            <a:r>
              <a:rPr lang="fr" sz="2000" dirty="0"/>
              <a:t> et juvénile traditionnel pour l’approcher d’un public adulte dans le but de considérer la bande dessinée comme une littérature à part entière.</a:t>
            </a:r>
          </a:p>
          <a:p>
            <a:r>
              <a:rPr lang="fr" sz="2000" dirty="0"/>
              <a:t>L’interculturalité : Antonio Altarriba / Kim, </a:t>
            </a:r>
            <a:r>
              <a:rPr lang="fr" sz="2000" dirty="0" err="1"/>
              <a:t>Keko</a:t>
            </a:r>
            <a:r>
              <a:rPr lang="fr" sz="2000" dirty="0"/>
              <a:t> : romans graphiques espagnols / français (</a:t>
            </a:r>
            <a:r>
              <a:rPr lang="fr" sz="2000" i="1" dirty="0"/>
              <a:t>L’art de voler</a:t>
            </a:r>
            <a:r>
              <a:rPr lang="fr" sz="2000" dirty="0"/>
              <a:t>, </a:t>
            </a:r>
            <a:r>
              <a:rPr lang="fr" sz="2000" i="1" dirty="0"/>
              <a:t>L’aile brisée</a:t>
            </a:r>
            <a:r>
              <a:rPr lang="fr" sz="2000" dirty="0"/>
              <a:t>, </a:t>
            </a:r>
            <a:r>
              <a:rPr lang="fr" sz="2000" i="1" dirty="0"/>
              <a:t>Moi assassin</a:t>
            </a:r>
            <a:r>
              <a:rPr lang="fr" sz="2000" dirty="0"/>
              <a:t>, </a:t>
            </a:r>
            <a:r>
              <a:rPr lang="fr" sz="2000" i="1" dirty="0"/>
              <a:t>Moi fou</a:t>
            </a:r>
            <a:r>
              <a:rPr lang="fr" sz="2000" dirty="0"/>
              <a:t>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0078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30C0C-ED57-C14E-88A1-C4B3D651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fr-FR" b="1" dirty="0"/>
              <a:t>Internet et les réseaux sociaux</a:t>
            </a:r>
          </a:p>
        </p:txBody>
      </p:sp>
      <p:pic>
        <p:nvPicPr>
          <p:cNvPr id="5" name="Imagen 4" descr="Imagen que contiene pared, persona, interior, música&#10;&#10;Descripción generada automáticamente">
            <a:extLst>
              <a:ext uri="{FF2B5EF4-FFF2-40B4-BE49-F238E27FC236}">
                <a16:creationId xmlns:a16="http://schemas.microsoft.com/office/drawing/2014/main" id="{AFA58720-DF21-8242-A41A-9499F712A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3" r="2764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9D3B8-1E3A-7444-A8A4-BB7EEEB3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65204" cy="4087906"/>
          </a:xfrm>
        </p:spPr>
        <p:txBody>
          <a:bodyPr>
            <a:normAutofit/>
          </a:bodyPr>
          <a:lstStyle/>
          <a:p>
            <a:r>
              <a:rPr lang="fr-FR" sz="2000" dirty="0"/>
              <a:t>La possibilité d’accéder à la notoriété à partir du plus bas.</a:t>
            </a:r>
          </a:p>
          <a:p>
            <a:r>
              <a:rPr lang="fr-FR" sz="2000" dirty="0"/>
              <a:t>Une littérature plus vivante.</a:t>
            </a:r>
          </a:p>
          <a:p>
            <a:r>
              <a:rPr lang="fr-FR" sz="2000" dirty="0"/>
              <a:t>Du militantisme à la caricature de la littérature ‘conventionnelle’.</a:t>
            </a:r>
          </a:p>
          <a:p>
            <a:r>
              <a:rPr lang="fr-FR" sz="2000" dirty="0"/>
              <a:t>Les dangers du plagiat, du ‘n’importe quoi’, du ‘tout est bon’.</a:t>
            </a:r>
          </a:p>
          <a:p>
            <a:r>
              <a:rPr lang="fr-FR" sz="2000" dirty="0"/>
              <a:t>Le resurgissement des formes brèves ; le retour de la poésie.</a:t>
            </a:r>
          </a:p>
          <a:p>
            <a:r>
              <a:rPr lang="fr-FR" sz="2000" dirty="0"/>
              <a:t>Le cas de Guy </a:t>
            </a:r>
            <a:r>
              <a:rPr lang="fr-FR" sz="2000" dirty="0" err="1"/>
              <a:t>Lechevallier</a:t>
            </a:r>
            <a:r>
              <a:rPr lang="fr-FR" sz="2000" dirty="0"/>
              <a:t>:</a:t>
            </a:r>
          </a:p>
          <a:p>
            <a:r>
              <a:rPr lang="fr-FR" sz="2000" dirty="0">
                <a:hlinkClick r:id="rId3"/>
              </a:rPr>
              <a:t>https://soundcloud.com/julius-cauchois/exode-poeme-guy-lechevallier</a:t>
            </a:r>
            <a:endParaRPr lang="fr-FR" sz="2000" dirty="0"/>
          </a:p>
          <a:p>
            <a:endParaRPr lang="fr-FR" sz="2000" dirty="0"/>
          </a:p>
          <a:p>
            <a:endParaRPr lang="es-ES_tradnl" sz="1900" dirty="0"/>
          </a:p>
        </p:txBody>
      </p:sp>
    </p:spTree>
    <p:extLst>
      <p:ext uri="{BB962C8B-B14F-4D97-AF65-F5344CB8AC3E}">
        <p14:creationId xmlns:p14="http://schemas.microsoft.com/office/powerpoint/2010/main" val="18307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2A7B4-9DA6-F34E-9BB0-5FD2DAE3B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sz="4100" b="1"/>
              <a:t>Le rap, entre la poésie de rue et la musique</a:t>
            </a:r>
          </a:p>
        </p:txBody>
      </p:sp>
      <p:pic>
        <p:nvPicPr>
          <p:cNvPr id="5" name="Imagen 4" descr="Imagen que contiene valla, exterior, persona, edificio&#10;&#10;Descripción generada automáticamente">
            <a:extLst>
              <a:ext uri="{FF2B5EF4-FFF2-40B4-BE49-F238E27FC236}">
                <a16:creationId xmlns:a16="http://schemas.microsoft.com/office/drawing/2014/main" id="{7C21C3FC-EE9A-2949-94D9-B55EAFDC5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41" r="3384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F7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31B0A0-38CE-744C-9D80-B46BCA0DF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ES_tradnl" sz="2000" dirty="0" err="1"/>
              <a:t>Orelsan</a:t>
            </a:r>
            <a:r>
              <a:rPr lang="es-ES_tradnl" sz="2000" dirty="0"/>
              <a:t>, </a:t>
            </a:r>
            <a:r>
              <a:rPr lang="fr-FR" sz="2000" i="1" dirty="0"/>
              <a:t>La Terre est ronde</a:t>
            </a:r>
          </a:p>
          <a:p>
            <a:endParaRPr lang="es-ES_tradnl" sz="2000" dirty="0"/>
          </a:p>
          <a:p>
            <a:r>
              <a:rPr lang="es-ES_tradnl" sz="2000" dirty="0">
                <a:hlinkClick r:id="rId3"/>
              </a:rPr>
              <a:t>https://hiphopcorner.fr/rap-francais/punchlines-textes-de-rap-paroles/orelsan-la-terre-est-ronde-paroles/</a:t>
            </a:r>
            <a:endParaRPr lang="es-ES_tradnl" sz="2000" dirty="0"/>
          </a:p>
          <a:p>
            <a:r>
              <a:rPr lang="es-ES_tradnl" sz="2000" dirty="0"/>
              <a:t>NTM</a:t>
            </a:r>
          </a:p>
          <a:p>
            <a:r>
              <a:rPr lang="es-ES_tradnl" sz="2000" dirty="0">
                <a:hlinkClick r:id="rId4"/>
              </a:rPr>
              <a:t>https://www.paroles.net/ntm/paroles-j-appuie-sur-la-gachette</a:t>
            </a:r>
            <a:endParaRPr lang="es-ES_tradnl" sz="2000" dirty="0"/>
          </a:p>
          <a:p>
            <a:r>
              <a:rPr lang="es-ES_tradnl" sz="2000" dirty="0" err="1"/>
              <a:t>Assassins</a:t>
            </a:r>
            <a:endParaRPr lang="es-ES_tradnl" sz="2000" dirty="0"/>
          </a:p>
          <a:p>
            <a:r>
              <a:rPr lang="es-ES_tradnl" sz="2000" dirty="0">
                <a:hlinkClick r:id="rId5"/>
              </a:rPr>
              <a:t>https://www.paroles.net/assassin/paroles-au-fond-de-mon-coeur</a:t>
            </a:r>
            <a:endParaRPr lang="es-ES_tradnl" sz="2000" dirty="0"/>
          </a:p>
          <a:p>
            <a:endParaRPr lang="es-ES_tradnl" sz="2000" dirty="0"/>
          </a:p>
          <a:p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9781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EBCFE-4F27-4846-BD6F-1F8B0F3A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Hybridation des arts, des genres et des médias pour une représentation du choc </a:t>
            </a:r>
            <a:r>
              <a:rPr lang="fr-FR" b="1"/>
              <a:t>des cultures</a:t>
            </a:r>
            <a:endParaRPr lang="fr-FR" b="1" dirty="0"/>
          </a:p>
        </p:txBody>
      </p:sp>
      <p:pic>
        <p:nvPicPr>
          <p:cNvPr id="5" name="Imagen 4" descr="Imagen que contiene persona, interior, ropa, edificio&#10;&#10;Descripción generada automáticamente">
            <a:extLst>
              <a:ext uri="{FF2B5EF4-FFF2-40B4-BE49-F238E27FC236}">
                <a16:creationId xmlns:a16="http://schemas.microsoft.com/office/drawing/2014/main" id="{F99F832E-913D-EA46-97D0-E628C6C27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23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76C58-33AB-C846-8540-6BED994C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La presse et l’art</a:t>
            </a:r>
          </a:p>
          <a:p>
            <a:r>
              <a:rPr lang="fr-FR" sz="2400" dirty="0"/>
              <a:t>Littérature et paralittératures : disparition des hiérarchies</a:t>
            </a:r>
          </a:p>
          <a:p>
            <a:r>
              <a:rPr lang="fr-FR" sz="2400" dirty="0"/>
              <a:t>Les peintres qui écrivent, les écrivains qui peignent : Ben</a:t>
            </a:r>
          </a:p>
          <a:p>
            <a:r>
              <a:rPr lang="fr-FR" sz="2400" dirty="0"/>
              <a:t>Amélie Nothomb : l’écrivaine totale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9930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6BEB482-6CE7-4D6C-AC19-BDA464730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3">
            <a:extLst>
              <a:ext uri="{FF2B5EF4-FFF2-40B4-BE49-F238E27FC236}">
                <a16:creationId xmlns:a16="http://schemas.microsoft.com/office/drawing/2014/main" id="{AB948C00-58B8-4380-A1A8-49F7136B1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62512" cy="6858000"/>
          </a:xfrm>
          <a:custGeom>
            <a:avLst/>
            <a:gdLst>
              <a:gd name="connsiteX0" fmla="*/ 0 w 7662512"/>
              <a:gd name="connsiteY0" fmla="*/ 0 h 6858000"/>
              <a:gd name="connsiteX1" fmla="*/ 1175396 w 7662512"/>
              <a:gd name="connsiteY1" fmla="*/ 0 h 6858000"/>
              <a:gd name="connsiteX2" fmla="*/ 3025507 w 7662512"/>
              <a:gd name="connsiteY2" fmla="*/ 0 h 6858000"/>
              <a:gd name="connsiteX3" fmla="*/ 7662512 w 7662512"/>
              <a:gd name="connsiteY3" fmla="*/ 0 h 6858000"/>
              <a:gd name="connsiteX4" fmla="*/ 7662512 w 7662512"/>
              <a:gd name="connsiteY4" fmla="*/ 1900238 h 6858000"/>
              <a:gd name="connsiteX5" fmla="*/ 7292096 w 7662512"/>
              <a:gd name="connsiteY5" fmla="*/ 2178050 h 6858000"/>
              <a:gd name="connsiteX6" fmla="*/ 7287862 w 7662512"/>
              <a:gd name="connsiteY6" fmla="*/ 2184400 h 6858000"/>
              <a:gd name="connsiteX7" fmla="*/ 7281512 w 7662512"/>
              <a:gd name="connsiteY7" fmla="*/ 2193925 h 6858000"/>
              <a:gd name="connsiteX8" fmla="*/ 7275162 w 7662512"/>
              <a:gd name="connsiteY8" fmla="*/ 2201863 h 6858000"/>
              <a:gd name="connsiteX9" fmla="*/ 7275162 w 7662512"/>
              <a:gd name="connsiteY9" fmla="*/ 2211388 h 6858000"/>
              <a:gd name="connsiteX10" fmla="*/ 7275162 w 7662512"/>
              <a:gd name="connsiteY10" fmla="*/ 2220913 h 6858000"/>
              <a:gd name="connsiteX11" fmla="*/ 7281512 w 7662512"/>
              <a:gd name="connsiteY11" fmla="*/ 2228850 h 6858000"/>
              <a:gd name="connsiteX12" fmla="*/ 7287862 w 7662512"/>
              <a:gd name="connsiteY12" fmla="*/ 2238375 h 6858000"/>
              <a:gd name="connsiteX13" fmla="*/ 7292096 w 7662512"/>
              <a:gd name="connsiteY13" fmla="*/ 2244725 h 6858000"/>
              <a:gd name="connsiteX14" fmla="*/ 7662512 w 7662512"/>
              <a:gd name="connsiteY14" fmla="*/ 2522538 h 6858000"/>
              <a:gd name="connsiteX15" fmla="*/ 7662512 w 7662512"/>
              <a:gd name="connsiteY15" fmla="*/ 6858000 h 6858000"/>
              <a:gd name="connsiteX16" fmla="*/ 3025507 w 7662512"/>
              <a:gd name="connsiteY16" fmla="*/ 6858000 h 6858000"/>
              <a:gd name="connsiteX17" fmla="*/ 1175396 w 7662512"/>
              <a:gd name="connsiteY17" fmla="*/ 6858000 h 6858000"/>
              <a:gd name="connsiteX18" fmla="*/ 0 w 7662512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62512" h="6858000">
                <a:moveTo>
                  <a:pt x="0" y="0"/>
                </a:moveTo>
                <a:lnTo>
                  <a:pt x="1175396" y="0"/>
                </a:lnTo>
                <a:lnTo>
                  <a:pt x="3025507" y="0"/>
                </a:lnTo>
                <a:lnTo>
                  <a:pt x="7662512" y="0"/>
                </a:lnTo>
                <a:lnTo>
                  <a:pt x="7662512" y="1900238"/>
                </a:lnTo>
                <a:lnTo>
                  <a:pt x="7292096" y="2178050"/>
                </a:lnTo>
                <a:lnTo>
                  <a:pt x="7287862" y="2184400"/>
                </a:lnTo>
                <a:lnTo>
                  <a:pt x="7281512" y="2193925"/>
                </a:lnTo>
                <a:lnTo>
                  <a:pt x="7275162" y="2201863"/>
                </a:lnTo>
                <a:lnTo>
                  <a:pt x="7275162" y="2211388"/>
                </a:lnTo>
                <a:lnTo>
                  <a:pt x="7275162" y="2220913"/>
                </a:lnTo>
                <a:lnTo>
                  <a:pt x="7281512" y="2228850"/>
                </a:lnTo>
                <a:lnTo>
                  <a:pt x="7287862" y="2238375"/>
                </a:lnTo>
                <a:lnTo>
                  <a:pt x="7292096" y="2244725"/>
                </a:lnTo>
                <a:lnTo>
                  <a:pt x="7662512" y="2522538"/>
                </a:lnTo>
                <a:lnTo>
                  <a:pt x="7662512" y="6858000"/>
                </a:lnTo>
                <a:lnTo>
                  <a:pt x="3025507" y="6858000"/>
                </a:lnTo>
                <a:lnTo>
                  <a:pt x="11753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2A4339-C3C4-2241-B6CB-2114723F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86112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Une littérature transitive et réflexive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0C1F1-25E8-2549-882D-5DB558AA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825625"/>
            <a:ext cx="6824312" cy="5032375"/>
          </a:xfrm>
        </p:spPr>
        <p:txBody>
          <a:bodyPr>
            <a:noAutofit/>
          </a:bodyPr>
          <a:lstStyle/>
          <a:p>
            <a:r>
              <a:rPr lang="fr" dirty="0"/>
              <a:t>Une littérature</a:t>
            </a:r>
            <a:r>
              <a:rPr lang="fr" i="1" dirty="0"/>
              <a:t> transitive.</a:t>
            </a:r>
            <a:r>
              <a:rPr lang="fr" dirty="0"/>
              <a:t> Il ne s’agit plus en effet d’« écrire » – au sens absolu du terme – mais bien d’écrire</a:t>
            </a:r>
            <a:r>
              <a:rPr lang="fr" i="1" dirty="0"/>
              <a:t> quelque chose,</a:t>
            </a:r>
            <a:r>
              <a:rPr lang="fr" dirty="0"/>
              <a:t> que ce quelque chose relève du réel, du sujet, de l’Histoire, de la mémoire, du lien social ou encore de la langue.</a:t>
            </a:r>
          </a:p>
          <a:p>
            <a:r>
              <a:rPr lang="fr" dirty="0"/>
              <a:t>Une littérature </a:t>
            </a:r>
            <a:r>
              <a:rPr lang="fr" i="1" dirty="0"/>
              <a:t>réflexive</a:t>
            </a:r>
            <a:r>
              <a:rPr lang="fr" dirty="0"/>
              <a:t> :</a:t>
            </a:r>
            <a:r>
              <a:rPr lang="fr" i="1" dirty="0"/>
              <a:t> </a:t>
            </a:r>
            <a:r>
              <a:rPr lang="fr" dirty="0"/>
              <a:t>Il ne s’agit pas seulement d’écrire ces objets : notre époque est aussi celle qui produit un discours critique à leur endroit comme à l’endroit de ses propres productions littéraires.</a:t>
            </a: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AE6D64A5-8B93-4019-9FDC-75D3D7B87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46316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monitor&#10;&#10;Descripción generada automáticamente">
            <a:extLst>
              <a:ext uri="{FF2B5EF4-FFF2-40B4-BE49-F238E27FC236}">
                <a16:creationId xmlns:a16="http://schemas.microsoft.com/office/drawing/2014/main" id="{9865D053-0F77-5842-AC34-204ECFDA2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" r="4465" b="1"/>
          <a:stretch/>
        </p:blipFill>
        <p:spPr>
          <a:xfrm>
            <a:off x="8507487" y="1258529"/>
            <a:ext cx="2735071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8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A2C46-38AE-C04B-A71E-2F576E45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sz="3700" b="1" dirty="0"/>
              <a:t>Retour aux formes conventionnelles… mais revisitées</a:t>
            </a:r>
          </a:p>
        </p:txBody>
      </p:sp>
      <p:pic>
        <p:nvPicPr>
          <p:cNvPr id="5" name="Imagen 4" descr="Imagen que contiene persona, pared, hombre, interior&#10;&#10;Descripción generada automáticamente">
            <a:extLst>
              <a:ext uri="{FF2B5EF4-FFF2-40B4-BE49-F238E27FC236}">
                <a16:creationId xmlns:a16="http://schemas.microsoft.com/office/drawing/2014/main" id="{4CE04C70-0E62-6A4F-94CF-46C1244D0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" r="1356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7A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9A1DC8-B9B6-B041-B7C5-8ADB50AE7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738" y="2438400"/>
            <a:ext cx="7315199" cy="4419598"/>
          </a:xfrm>
        </p:spPr>
        <p:txBody>
          <a:bodyPr>
            <a:normAutofit/>
          </a:bodyPr>
          <a:lstStyle/>
          <a:p>
            <a:r>
              <a:rPr lang="fr" sz="2000" dirty="0"/>
              <a:t>La littérature française, en ce début XXI</a:t>
            </a:r>
            <a:r>
              <a:rPr lang="fr" sz="2000" baseline="30000" dirty="0"/>
              <a:t>e</a:t>
            </a:r>
            <a:r>
              <a:rPr lang="fr" sz="2000" dirty="0"/>
              <a:t> siècle, revient a des </a:t>
            </a:r>
            <a:r>
              <a:rPr lang="fr" sz="2000" b="1" dirty="0"/>
              <a:t>formes plus traditionnelles</a:t>
            </a:r>
            <a:r>
              <a:rPr lang="fr" sz="2000" dirty="0"/>
              <a:t>, contrastant avec le foisonnement et l'innovation formelles du XX</a:t>
            </a:r>
            <a:r>
              <a:rPr lang="fr" sz="2000" baseline="30000" dirty="0"/>
              <a:t>e</a:t>
            </a:r>
            <a:r>
              <a:rPr lang="fr" sz="2000" dirty="0"/>
              <a:t> siècle.</a:t>
            </a:r>
          </a:p>
          <a:p>
            <a:r>
              <a:rPr lang="fr" sz="2000" b="1" dirty="0"/>
              <a:t>Variantes hybrides </a:t>
            </a:r>
            <a:r>
              <a:rPr lang="fr" sz="2000" dirty="0"/>
              <a:t>: autobiographie + fiction : autofiction</a:t>
            </a:r>
          </a:p>
          <a:p>
            <a:r>
              <a:rPr lang="fr" sz="2000" b="1" dirty="0"/>
              <a:t>L’autofiction</a:t>
            </a:r>
            <a:r>
              <a:rPr lang="fr" sz="2000" dirty="0"/>
              <a:t> : Serge </a:t>
            </a:r>
            <a:r>
              <a:rPr lang="fr" sz="2000" dirty="0" err="1"/>
              <a:t>Doubrovsky</a:t>
            </a:r>
            <a:r>
              <a:rPr lang="fr" sz="2000" dirty="0"/>
              <a:t> est le créateur de ce néologisme : En 1977, il publie </a:t>
            </a:r>
            <a:r>
              <a:rPr lang="fr" sz="2000" i="1" dirty="0"/>
              <a:t>Fils</a:t>
            </a:r>
            <a:r>
              <a:rPr lang="fr" sz="2000" dirty="0"/>
              <a:t>, première œuvre qualifiée d'autofiction par son auteur : « Autobiographie ? Non, c’est un privilège réservé aux importants de ce monde, au soir de leur vie, et dans un beau style. » Il s’agir d’une fiction, mais à partir d’événements et de faits strictement réels.</a:t>
            </a:r>
          </a:p>
          <a:p>
            <a:r>
              <a:rPr lang="fr" sz="2000" dirty="0"/>
              <a:t>On considère Colette la pionnière de l’autofiction. </a:t>
            </a:r>
          </a:p>
          <a:p>
            <a:r>
              <a:rPr lang="fr" sz="2000" dirty="0"/>
              <a:t>Une autofiction n’est ni une biographie, ni un roman. En France, elle est représentée par Annie </a:t>
            </a:r>
            <a:r>
              <a:rPr lang="fr" sz="2000" dirty="0" err="1"/>
              <a:t>Ernaux</a:t>
            </a:r>
            <a:r>
              <a:rPr lang="fr" sz="2000" dirty="0"/>
              <a:t>.</a:t>
            </a:r>
          </a:p>
          <a:p>
            <a:endParaRPr lang="es-ES_tradnl" sz="1700" dirty="0"/>
          </a:p>
        </p:txBody>
      </p:sp>
    </p:spTree>
    <p:extLst>
      <p:ext uri="{BB962C8B-B14F-4D97-AF65-F5344CB8AC3E}">
        <p14:creationId xmlns:p14="http://schemas.microsoft.com/office/powerpoint/2010/main" val="309393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313BB-D89C-A340-8A82-536D7E03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5775434" cy="1006469"/>
          </a:xfrm>
        </p:spPr>
        <p:txBody>
          <a:bodyPr>
            <a:normAutofit/>
          </a:bodyPr>
          <a:lstStyle/>
          <a:p>
            <a:r>
              <a:rPr lang="fr-FR" b="1" dirty="0"/>
              <a:t>La mode de l’autofiction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59547E-999F-864C-88EA-E3DE3BA6A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17" y="2491740"/>
            <a:ext cx="5775434" cy="4231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" sz="2000" dirty="0"/>
              <a:t>Cette autofiction plus formelle est représentée par Chloé </a:t>
            </a:r>
            <a:r>
              <a:rPr lang="fr" sz="2000" dirty="0" err="1"/>
              <a:t>Delaume</a:t>
            </a:r>
            <a:r>
              <a:rPr lang="fr" sz="2000" dirty="0"/>
              <a:t> qui se définit comme une « praticienne de l'autofiction » considérant que « la mise en écriture modifie le réel. »</a:t>
            </a:r>
          </a:p>
          <a:p>
            <a:pPr marL="0" indent="0">
              <a:buNone/>
            </a:pPr>
            <a:r>
              <a:rPr lang="fr" sz="2000" dirty="0"/>
              <a:t>Marie </a:t>
            </a:r>
            <a:r>
              <a:rPr lang="fr" sz="2000" dirty="0" err="1"/>
              <a:t>Darrieussecq</a:t>
            </a:r>
            <a:r>
              <a:rPr lang="fr" sz="2000" dirty="0"/>
              <a:t> voit dans l'autofiction « une assertion qui se dit feinte et qui dans le même temps se dit sérieuse ».</a:t>
            </a:r>
          </a:p>
          <a:p>
            <a:pPr marL="0" indent="0">
              <a:buNone/>
            </a:pPr>
            <a:r>
              <a:rPr lang="fr" sz="2000" dirty="0"/>
              <a:t>« Autrement dit, l'auteur d'autofiction tout à la fois affirme que ce qu'il raconte est vrai et met en garde le lecteur contre une adhésion à cette croyance. Dès lors, tous les éléments du récit pivotent entre valeur factuelle et valeur fictive, sans que le lecteur puisse trancher entre les deux. »</a:t>
            </a:r>
            <a:endParaRPr lang="es-ES_tradnl" sz="2000" dirty="0"/>
          </a:p>
        </p:txBody>
      </p:sp>
      <p:pic>
        <p:nvPicPr>
          <p:cNvPr id="5" name="Imagen 4" descr="Imagen que contiene persona, ropa, pared, mujer&#10;&#10;Descripción generada automáticamente">
            <a:extLst>
              <a:ext uri="{FF2B5EF4-FFF2-40B4-BE49-F238E27FC236}">
                <a16:creationId xmlns:a16="http://schemas.microsoft.com/office/drawing/2014/main" id="{A8E62909-AB35-354F-AA55-61AB4754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65" r="24666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226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C4929-3CB1-714D-A3AE-8CFA24C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fr-FR" b="1" dirty="0"/>
              <a:t>Le texte bref et le minimalisme positif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08EF1C-1943-7742-B6CA-3E5BEBB75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17523"/>
            <a:ext cx="6095999" cy="3840467"/>
          </a:xfrm>
        </p:spPr>
        <p:txBody>
          <a:bodyPr>
            <a:normAutofit/>
          </a:bodyPr>
          <a:lstStyle/>
          <a:p>
            <a:r>
              <a:rPr lang="fr" sz="2200" dirty="0"/>
              <a:t>L'hypothèse du minimalisme positif : notion créée par Rémi Bertrand, dans son essai </a:t>
            </a:r>
            <a:r>
              <a:rPr lang="fr" sz="2200" i="1" dirty="0"/>
              <a:t>Philippe </a:t>
            </a:r>
            <a:r>
              <a:rPr lang="fr" sz="2200" i="1" dirty="0" err="1"/>
              <a:t>Delerm</a:t>
            </a:r>
            <a:r>
              <a:rPr lang="fr" sz="2200" i="1" dirty="0"/>
              <a:t> et le minimalisme positif</a:t>
            </a:r>
            <a:r>
              <a:rPr lang="fr" sz="2200" dirty="0"/>
              <a:t>, désigne une « littérature articulée sur le bonheur au quotidien ».</a:t>
            </a:r>
          </a:p>
          <a:p>
            <a:r>
              <a:rPr lang="fr" sz="2200" dirty="0"/>
              <a:t>Se configure une écriture du quotidien, basée sur une éthique holistique du banal ; et ce, dans une forme brève.</a:t>
            </a:r>
          </a:p>
          <a:p>
            <a:r>
              <a:rPr lang="fr" sz="2200" dirty="0" err="1"/>
              <a:t>Delerm</a:t>
            </a:r>
            <a:r>
              <a:rPr lang="fr" sz="2200" dirty="0"/>
              <a:t>, </a:t>
            </a:r>
            <a:r>
              <a:rPr lang="fr" sz="2200" i="1" dirty="0"/>
              <a:t>La première gorgée de bière et autres plaisirs minuscules.</a:t>
            </a:r>
            <a:endParaRPr lang="es-ES_tradnl" sz="2200" i="1" dirty="0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196B0ABA-22D5-714A-B884-1F3093CD4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" r="1" b="2914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386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523F29-75EF-A049-9A8F-AA8F0833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fr-FR" sz="4800" b="1" dirty="0"/>
              <a:t>Derrière les traces de Houellebecq: le nihilisme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1E09C7-0B6A-BD42-A095-E75D4708F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1"/>
            <a:ext cx="6188129" cy="4059244"/>
          </a:xfrm>
        </p:spPr>
        <p:txBody>
          <a:bodyPr anchor="ctr">
            <a:normAutofit/>
          </a:bodyPr>
          <a:lstStyle/>
          <a:p>
            <a:r>
              <a:rPr lang="fr" sz="2000" dirty="0"/>
              <a:t>Les crises économiques, politiques et sociales de la France contemporaine – exclusion, immigration, chômage, racisme–</a:t>
            </a:r>
          </a:p>
          <a:p>
            <a:r>
              <a:rPr lang="fr" sz="2000" dirty="0"/>
              <a:t>La mondialisation</a:t>
            </a:r>
          </a:p>
          <a:p>
            <a:r>
              <a:rPr lang="es-ES" sz="2000" dirty="0"/>
              <a:t>E</a:t>
            </a:r>
            <a:r>
              <a:rPr lang="fr" sz="2000" dirty="0" err="1"/>
              <a:t>tc</a:t>
            </a:r>
            <a:r>
              <a:rPr lang="fr" sz="2000" dirty="0"/>
              <a:t>. …</a:t>
            </a:r>
          </a:p>
          <a:p>
            <a:r>
              <a:rPr lang="fr" sz="2000" dirty="0"/>
              <a:t>ont fait perdre à la France son sens de l’identité et son prestige international, ce qui a donné lieu à une production littéraire particulière que certains critiques ont considérée comme une nouvelle forme de nihilisme. L’auteur le plus connu de cette tendance est Michel Houellebecq, dont </a:t>
            </a:r>
            <a:r>
              <a:rPr lang="fr" sz="2000" i="1" dirty="0"/>
              <a:t>Les Particules élémentaires</a:t>
            </a:r>
            <a:r>
              <a:rPr lang="fr" sz="2000" dirty="0"/>
              <a:t> </a:t>
            </a:r>
            <a:r>
              <a:rPr lang="fr" sz="2000" i="1" dirty="0"/>
              <a:t> </a:t>
            </a:r>
            <a:r>
              <a:rPr lang="fr" sz="2000" dirty="0"/>
              <a:t>(1998) a constitué un phénomène d’envergure internationale. </a:t>
            </a:r>
            <a:endParaRPr lang="es-ES_tradnl" sz="2000" dirty="0"/>
          </a:p>
        </p:txBody>
      </p:sp>
      <p:pic>
        <p:nvPicPr>
          <p:cNvPr id="5" name="Imagen 4" descr="Imagen que contiene corbata, hombre, persona, ropa&#10;&#10;Descripción generada automáticamente">
            <a:extLst>
              <a:ext uri="{FF2B5EF4-FFF2-40B4-BE49-F238E27FC236}">
                <a16:creationId xmlns:a16="http://schemas.microsoft.com/office/drawing/2014/main" id="{EA56C178-9F71-D542-8F23-2FFB50BB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0" r="1016"/>
          <a:stretch/>
        </p:blipFill>
        <p:spPr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355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AE5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9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52894-69D9-2140-B182-DE483DD1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fr-FR" dirty="0"/>
              <a:t>La diversité française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EAEA6-70E5-ED43-945E-51DF9FCA3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9018"/>
            <a:ext cx="6076543" cy="4236082"/>
          </a:xfrm>
        </p:spPr>
        <p:txBody>
          <a:bodyPr anchor="t">
            <a:normAutofit/>
          </a:bodyPr>
          <a:lstStyle/>
          <a:p>
            <a:r>
              <a:rPr lang="fr" sz="2400" dirty="0"/>
              <a:t>Nombre des œuvres en français les plus saluées au cours des dernières décennies sont dues à la plume d’écrivains originaires des anciennes colonies françaises ou des territoires d'outre-mer.</a:t>
            </a:r>
          </a:p>
          <a:p>
            <a:r>
              <a:rPr lang="fr" sz="2400" dirty="0"/>
              <a:t>Cette littérature francophone comprend les romans de l'Ivoirien Ahmadou </a:t>
            </a:r>
            <a:r>
              <a:rPr lang="fr" sz="2400" dirty="0" err="1"/>
              <a:t>Kourouma</a:t>
            </a:r>
            <a:r>
              <a:rPr lang="fr" sz="2400" dirty="0"/>
              <a:t>, du Marocain Tahar ben Jelloun, du Martiniquais Patrick </a:t>
            </a:r>
            <a:r>
              <a:rPr lang="fr" sz="2400" dirty="0" err="1"/>
              <a:t>Chamoiseau</a:t>
            </a:r>
            <a:r>
              <a:rPr lang="fr" sz="2400" dirty="0"/>
              <a:t>, du Libanais Amin Maalouf, du Tunisien Mehdi </a:t>
            </a:r>
            <a:r>
              <a:rPr lang="fr" sz="2400" dirty="0" err="1"/>
              <a:t>Belhaj</a:t>
            </a:r>
            <a:r>
              <a:rPr lang="fr" sz="2400" dirty="0"/>
              <a:t> Kacem et de l'Algérienne </a:t>
            </a:r>
            <a:r>
              <a:rPr lang="fr" sz="2400" dirty="0" err="1"/>
              <a:t>Assia</a:t>
            </a:r>
            <a:r>
              <a:rPr lang="fr" sz="2400" dirty="0"/>
              <a:t> </a:t>
            </a:r>
            <a:r>
              <a:rPr lang="fr" sz="2400" dirty="0" err="1"/>
              <a:t>Djebar</a:t>
            </a:r>
            <a:r>
              <a:rPr lang="fr" sz="2400" dirty="0"/>
              <a:t>.</a:t>
            </a:r>
          </a:p>
          <a:p>
            <a:endParaRPr lang="es-ES_tradnl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persona, interior, pared, ropa&#10;&#10;Descripción generada automáticamente">
            <a:extLst>
              <a:ext uri="{FF2B5EF4-FFF2-40B4-BE49-F238E27FC236}">
                <a16:creationId xmlns:a16="http://schemas.microsoft.com/office/drawing/2014/main" id="{C1725871-BA31-0A44-B4D0-5C0FE585B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67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279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495EB-345D-DF4F-A28A-14946700A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fr-FR" sz="3700" b="1"/>
              <a:t>Le récit des minorités et des sensibilités nouvelles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5EC39-FCC1-D341-9372-7432B06B0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2279018"/>
            <a:ext cx="5879319" cy="4426582"/>
          </a:xfrm>
        </p:spPr>
        <p:txBody>
          <a:bodyPr anchor="t">
            <a:normAutofit lnSpcReduction="10000"/>
          </a:bodyPr>
          <a:lstStyle/>
          <a:p>
            <a:endParaRPr lang="fr-FR" sz="2400" dirty="0"/>
          </a:p>
          <a:p>
            <a:r>
              <a:rPr lang="fr-FR" sz="2600" dirty="0"/>
              <a:t>Le récit gay et lesbien (</a:t>
            </a:r>
            <a:r>
              <a:rPr lang="fr-FR" sz="2600" i="1" dirty="0"/>
              <a:t>Une éducation libertine</a:t>
            </a:r>
            <a:r>
              <a:rPr lang="fr-FR" sz="2600" dirty="0"/>
              <a:t>, de Jean-Baptiste del Amo; </a:t>
            </a:r>
            <a:r>
              <a:rPr lang="fr-FR" sz="2600" i="1" dirty="0"/>
              <a:t>La vie dure : éducation sentimentale d’une lesbienne</a:t>
            </a:r>
            <a:r>
              <a:rPr lang="fr-FR" sz="2600" dirty="0"/>
              <a:t>, de Paula Dumont (2010)</a:t>
            </a:r>
          </a:p>
          <a:p>
            <a:r>
              <a:rPr lang="fr-FR" sz="2600" dirty="0"/>
              <a:t>Le récit féministe (</a:t>
            </a:r>
            <a:r>
              <a:rPr lang="fr-FR" sz="2600" i="1" dirty="0"/>
              <a:t>Baise-moi </a:t>
            </a:r>
            <a:r>
              <a:rPr lang="fr-FR" sz="2600" dirty="0"/>
              <a:t>de Virginie </a:t>
            </a:r>
            <a:r>
              <a:rPr lang="fr-FR" sz="2600" dirty="0" err="1"/>
              <a:t>Despentes</a:t>
            </a:r>
            <a:r>
              <a:rPr lang="fr-FR" sz="2600" dirty="0"/>
              <a:t>)</a:t>
            </a:r>
          </a:p>
          <a:p>
            <a:r>
              <a:rPr lang="fr-FR" sz="2600" dirty="0"/>
              <a:t>Le récit francophone (Abdellah </a:t>
            </a:r>
            <a:r>
              <a:rPr lang="fr-FR" sz="2600" dirty="0" err="1"/>
              <a:t>Taïa</a:t>
            </a:r>
            <a:r>
              <a:rPr lang="fr-FR" sz="2600" i="1" dirty="0"/>
              <a:t>, Mon Maroc</a:t>
            </a:r>
            <a:r>
              <a:rPr lang="fr-FR" sz="2600" dirty="0"/>
              <a:t>)</a:t>
            </a:r>
          </a:p>
          <a:p>
            <a:r>
              <a:rPr lang="fr-FR" sz="2600" dirty="0"/>
              <a:t>Le récit écologiste (Jean-Baptiste del Amo, </a:t>
            </a:r>
            <a:r>
              <a:rPr lang="fr-FR" sz="2600" i="1" dirty="0"/>
              <a:t>Règne animal</a:t>
            </a:r>
            <a:r>
              <a:rPr lang="fr-FR" sz="2600" dirty="0"/>
              <a:t>)</a:t>
            </a:r>
          </a:p>
          <a:p>
            <a:endParaRPr lang="fr-FR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hombre, pared, persona, interior&#10;&#10;Descripción generada automáticamente">
            <a:extLst>
              <a:ext uri="{FF2B5EF4-FFF2-40B4-BE49-F238E27FC236}">
                <a16:creationId xmlns:a16="http://schemas.microsoft.com/office/drawing/2014/main" id="{A18F8257-7529-374A-AF0D-6E15A3825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26" r="-1" b="22144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169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624C3-433C-514C-A292-24BDF4D3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sz="4100" b="1"/>
              <a:t>L’essai militant : Nouveaux enjeux</a:t>
            </a:r>
          </a:p>
        </p:txBody>
      </p:sp>
      <p:pic>
        <p:nvPicPr>
          <p:cNvPr id="5" name="Imagen 4" descr="Imagen que contiene persona, raqueta, tenis, ropa&#10;&#10;Descripción generada automáticamente">
            <a:extLst>
              <a:ext uri="{FF2B5EF4-FFF2-40B4-BE49-F238E27FC236}">
                <a16:creationId xmlns:a16="http://schemas.microsoft.com/office/drawing/2014/main" id="{03EA64FF-B393-7E43-973E-E43335842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D7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D14B89-F55C-A340-BE41-D7B91330F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r-FR" sz="2400" dirty="0"/>
              <a:t>Virginie </a:t>
            </a:r>
            <a:r>
              <a:rPr lang="fr-FR" sz="2400" dirty="0" err="1"/>
              <a:t>Despentes</a:t>
            </a:r>
            <a:r>
              <a:rPr lang="fr-FR" sz="2400" dirty="0"/>
              <a:t> : </a:t>
            </a:r>
            <a:r>
              <a:rPr lang="es-ES" sz="2400" i="1" dirty="0"/>
              <a:t>King Kong </a:t>
            </a:r>
            <a:r>
              <a:rPr lang="es-ES" sz="2400" i="1" dirty="0" err="1"/>
              <a:t>Théorie</a:t>
            </a:r>
            <a:r>
              <a:rPr lang="es-ES" sz="2400" dirty="0"/>
              <a:t> (2006)</a:t>
            </a:r>
          </a:p>
          <a:p>
            <a:r>
              <a:rPr lang="es-ES" sz="2400" i="1" dirty="0">
                <a:hlinkClick r:id="rId3"/>
              </a:rPr>
              <a:t>https://www.youtube.com/watch?v=mHWNPtDc4Yc</a:t>
            </a:r>
            <a:endParaRPr lang="es-ES" sz="2400" i="1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Annie Le Brun: </a:t>
            </a:r>
            <a:r>
              <a:rPr lang="fr-FR" sz="2400" i="1" dirty="0"/>
              <a:t>Ce qui n’a pas de prix</a:t>
            </a:r>
            <a:r>
              <a:rPr lang="fr-FR" sz="2400" dirty="0"/>
              <a:t> (2018)</a:t>
            </a:r>
          </a:p>
          <a:p>
            <a:endParaRPr lang="fr-FR" sz="2400" i="1" dirty="0"/>
          </a:p>
          <a:p>
            <a:r>
              <a:rPr lang="fr-FR" sz="2400" dirty="0"/>
              <a:t>L’essai </a:t>
            </a:r>
            <a:r>
              <a:rPr lang="fr-FR" sz="2400" dirty="0" err="1"/>
              <a:t>métacritique</a:t>
            </a:r>
            <a:r>
              <a:rPr lang="fr-FR" sz="2400" dirty="0"/>
              <a:t> : Alexandre </a:t>
            </a:r>
            <a:r>
              <a:rPr lang="fr-FR" sz="2400" dirty="0" err="1"/>
              <a:t>Gefen</a:t>
            </a:r>
            <a:r>
              <a:rPr lang="fr-FR" sz="2400" dirty="0"/>
              <a:t>, </a:t>
            </a:r>
            <a:r>
              <a:rPr lang="fr" sz="2400" i="1" dirty="0"/>
              <a:t>Réparer le monde. La littérature française face au XXIe siècle</a:t>
            </a:r>
            <a:r>
              <a:rPr lang="fr" sz="2400" dirty="0"/>
              <a:t> (José Corti, 2017)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11497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628</Words>
  <Application>Microsoft Macintosh PowerPoint</Application>
  <PresentationFormat>Panorámica</PresentationFormat>
  <Paragraphs>76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Littérature du XXIe siècle</vt:lpstr>
      <vt:lpstr>Une littérature transitive et réflexive</vt:lpstr>
      <vt:lpstr>Retour aux formes conventionnelles… mais revisitées</vt:lpstr>
      <vt:lpstr>La mode de l’autofiction</vt:lpstr>
      <vt:lpstr>Le texte bref et le minimalisme positif</vt:lpstr>
      <vt:lpstr>Derrière les traces de Houellebecq: le nihilisme</vt:lpstr>
      <vt:lpstr>La diversité française</vt:lpstr>
      <vt:lpstr>Le récit des minorités et des sensibilités nouvelles</vt:lpstr>
      <vt:lpstr>L’essai militant : Nouveaux enjeux</vt:lpstr>
      <vt:lpstr>King Kong Théorie</vt:lpstr>
      <vt:lpstr>Le mélange de genres</vt:lpstr>
      <vt:lpstr>Le roman graphique : entre la BD et la littérature</vt:lpstr>
      <vt:lpstr>Internet et les réseaux sociaux</vt:lpstr>
      <vt:lpstr>Le rap, entre la poésie de rue et la musique</vt:lpstr>
      <vt:lpstr>Hybridation des arts, des genres et des médias pour une représentation du choc des cultures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Littérature du XXIe siècle</dc:title>
  <dc:creator>LYDIA VÁZQUEZ JIMÉNEZ</dc:creator>
  <cp:lastModifiedBy>LYDIA VÁZQUEZ JIMÉNEZ</cp:lastModifiedBy>
  <cp:revision>2</cp:revision>
  <dcterms:created xsi:type="dcterms:W3CDTF">2019-03-31T17:55:53Z</dcterms:created>
  <dcterms:modified xsi:type="dcterms:W3CDTF">2019-03-31T18:00:33Z</dcterms:modified>
</cp:coreProperties>
</file>