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60" r:id="rId16"/>
    <p:sldId id="261" r:id="rId17"/>
    <p:sldId id="286" r:id="rId18"/>
    <p:sldId id="262" r:id="rId19"/>
    <p:sldId id="272" r:id="rId20"/>
    <p:sldId id="263" r:id="rId21"/>
    <p:sldId id="268" r:id="rId22"/>
    <p:sldId id="269" r:id="rId23"/>
    <p:sldId id="270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47EE-3B65-476B-A85F-407936BC0516}" type="datetimeFigureOut">
              <a:rPr lang="fr-FR" smtClean="0"/>
              <a:pPr/>
              <a:t>25/02/2019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8EDB-631A-412B-84BE-4C6BF3A20FED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47EE-3B65-476B-A85F-407936BC0516}" type="datetimeFigureOut">
              <a:rPr lang="fr-FR" smtClean="0"/>
              <a:pPr/>
              <a:t>25/02/2019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8EDB-631A-412B-84BE-4C6BF3A20FED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47EE-3B65-476B-A85F-407936BC0516}" type="datetimeFigureOut">
              <a:rPr lang="fr-FR" smtClean="0"/>
              <a:pPr/>
              <a:t>25/02/2019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8EDB-631A-412B-84BE-4C6BF3A20FED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es-E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es-E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1B63-D87A-4F6D-BFF8-04E6077131E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25/02/2019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CBB-B4A9-4045-A038-E234784B4E0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502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s-E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E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1B63-D87A-4F6D-BFF8-04E6077131E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25/02/2019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CBB-B4A9-4045-A038-E234784B4E0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786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es-E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1B63-D87A-4F6D-BFF8-04E6077131E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25/02/2019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CBB-B4A9-4045-A038-E234784B4E0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04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s-E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E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E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1B63-D87A-4F6D-BFF8-04E6077131E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25/02/2019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CBB-B4A9-4045-A038-E234784B4E0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9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s-E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E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E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1B63-D87A-4F6D-BFF8-04E6077131E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25/02/2019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CBB-B4A9-4045-A038-E234784B4E0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01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s-E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1B63-D87A-4F6D-BFF8-04E6077131E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25/02/2019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CBB-B4A9-4045-A038-E234784B4E0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2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1B63-D87A-4F6D-BFF8-04E6077131E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25/02/2019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CBB-B4A9-4045-A038-E234784B4E0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931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s-E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E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1B63-D87A-4F6D-BFF8-04E6077131E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25/02/2019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CBB-B4A9-4045-A038-E234784B4E0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370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47EE-3B65-476B-A85F-407936BC0516}" type="datetimeFigureOut">
              <a:rPr lang="fr-FR" smtClean="0"/>
              <a:pPr/>
              <a:t>25/02/2019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8EDB-631A-412B-84BE-4C6BF3A20FED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s-E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1B63-D87A-4F6D-BFF8-04E6077131E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25/02/2019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CBB-B4A9-4045-A038-E234784B4E0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4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s-E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E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1B63-D87A-4F6D-BFF8-04E6077131E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25/02/2019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CBB-B4A9-4045-A038-E234784B4E0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184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s-E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E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1B63-D87A-4F6D-BFF8-04E6077131E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25/02/2019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CBB-B4A9-4045-A038-E234784B4E0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57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47EE-3B65-476B-A85F-407936BC0516}" type="datetimeFigureOut">
              <a:rPr lang="fr-FR" smtClean="0"/>
              <a:pPr/>
              <a:t>25/02/2019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8EDB-631A-412B-84BE-4C6BF3A20FED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47EE-3B65-476B-A85F-407936BC0516}" type="datetimeFigureOut">
              <a:rPr lang="fr-FR" smtClean="0"/>
              <a:pPr/>
              <a:t>25/02/2019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8EDB-631A-412B-84BE-4C6BF3A20FED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47EE-3B65-476B-A85F-407936BC0516}" type="datetimeFigureOut">
              <a:rPr lang="fr-FR" smtClean="0"/>
              <a:pPr/>
              <a:t>25/02/2019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8EDB-631A-412B-84BE-4C6BF3A20FED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47EE-3B65-476B-A85F-407936BC0516}" type="datetimeFigureOut">
              <a:rPr lang="fr-FR" smtClean="0"/>
              <a:pPr/>
              <a:t>25/02/2019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8EDB-631A-412B-84BE-4C6BF3A20FED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47EE-3B65-476B-A85F-407936BC0516}" type="datetimeFigureOut">
              <a:rPr lang="fr-FR" smtClean="0"/>
              <a:pPr/>
              <a:t>25/02/2019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8EDB-631A-412B-84BE-4C6BF3A20FED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47EE-3B65-476B-A85F-407936BC0516}" type="datetimeFigureOut">
              <a:rPr lang="fr-FR" smtClean="0"/>
              <a:pPr/>
              <a:t>25/02/2019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8EDB-631A-412B-84BE-4C6BF3A20FED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47EE-3B65-476B-A85F-407936BC0516}" type="datetimeFigureOut">
              <a:rPr lang="fr-FR" smtClean="0"/>
              <a:pPr/>
              <a:t>25/02/2019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8EDB-631A-412B-84BE-4C6BF3A20FED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347EE-3B65-476B-A85F-407936BC0516}" type="datetimeFigureOut">
              <a:rPr lang="fr-FR" smtClean="0"/>
              <a:pPr/>
              <a:t>25/02/2019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08EDB-631A-412B-84BE-4C6BF3A20FED}" type="slidenum">
              <a:rPr lang="fr-FR" smtClean="0"/>
              <a:pPr/>
              <a:t>‹Nº›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s-E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E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91B63-D87A-4F6D-BFF8-04E6077131E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25/02/2019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18CBB-B4A9-4045-A038-E234784B4E0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5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a-conjugaison.nouvelobs.com/du/verbe/finir.php" TargetMode="External"/><Relationship Id="rId2" Type="http://schemas.openxmlformats.org/officeDocument/2006/relationships/hyperlink" Target="http://la-conjugaison.nouvelobs.com/du/verbe/prendre.php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emf"/><Relationship Id="rId4" Type="http://schemas.openxmlformats.org/officeDocument/2006/relationships/hyperlink" Target="http://la-conjugaison.nouvelobs.com/du/verbe/boire.php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2153003"/>
            <a:ext cx="6858000" cy="1790700"/>
          </a:xfrm>
        </p:spPr>
        <p:txBody>
          <a:bodyPr>
            <a:normAutofit/>
          </a:bodyPr>
          <a:lstStyle/>
          <a:p>
            <a:r>
              <a:rPr lang="fr-FR" sz="6000" b="1" dirty="0"/>
              <a:t>GÉRONDIF- PARTICIPE PRÉSENT </a:t>
            </a:r>
          </a:p>
        </p:txBody>
      </p:sp>
    </p:spTree>
    <p:extLst>
      <p:ext uri="{BB962C8B-B14F-4D97-AF65-F5344CB8AC3E}">
        <p14:creationId xmlns:p14="http://schemas.microsoft.com/office/powerpoint/2010/main" val="134463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6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68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6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1.      </a:t>
            </a:r>
            <a:r>
              <a:rPr lang="fr-FR" sz="2400" b="1" u="sng" dirty="0"/>
              <a:t>Puisqu’il n’avait pas gagné</a:t>
            </a:r>
            <a:r>
              <a:rPr lang="fr-FR" sz="2400" dirty="0"/>
              <a:t>, il décida de ne jamais plus jouer aux jeux de </a:t>
            </a:r>
            <a:r>
              <a:rPr lang="fr-FR" sz="2400" dirty="0" smtClean="0"/>
              <a:t>hasard</a:t>
            </a:r>
            <a:endParaRPr lang="fr-FR" sz="2400" dirty="0"/>
          </a:p>
          <a:p>
            <a:pPr marL="0" indent="0">
              <a:buNone/>
            </a:pPr>
            <a:r>
              <a:rPr lang="fr-FR" sz="2400" dirty="0"/>
              <a:t>2.      Comme j’étais sûr de vous rencontrer, j’ai apporté les photos que nous avons prises en  </a:t>
            </a:r>
            <a:r>
              <a:rPr lang="fr-FR" sz="2400" dirty="0" smtClean="0"/>
              <a:t>été</a:t>
            </a:r>
            <a:endParaRPr lang="fr-FR" sz="2400" dirty="0"/>
          </a:p>
          <a:p>
            <a:pPr marL="0" indent="0">
              <a:buNone/>
            </a:pPr>
            <a:r>
              <a:rPr lang="fr-FR" sz="2400" dirty="0"/>
              <a:t>3.      </a:t>
            </a:r>
            <a:r>
              <a:rPr lang="fr-FR" sz="2400" b="1" u="sng" dirty="0"/>
              <a:t>Puisqu’elle a </a:t>
            </a:r>
            <a:r>
              <a:rPr lang="fr-FR" sz="2400" dirty="0"/>
              <a:t>les poumons fragiles, elle ne devrait  plus fumer</a:t>
            </a:r>
            <a:r>
              <a:rPr lang="fr-FR" sz="2400" dirty="0" smtClean="0"/>
              <a:t>.</a:t>
            </a:r>
            <a:endParaRPr lang="fr-FR" sz="2400" dirty="0"/>
          </a:p>
          <a:p>
            <a:pPr marL="0" indent="0">
              <a:buNone/>
            </a:pPr>
            <a:r>
              <a:rPr lang="fr-FR" sz="2400" dirty="0"/>
              <a:t>4.      Il ne veut plus acheter des produits </a:t>
            </a:r>
            <a:r>
              <a:rPr lang="fr-FR" sz="2400" b="1" u="sng" dirty="0"/>
              <a:t>qui viennent de </a:t>
            </a:r>
            <a:r>
              <a:rPr lang="fr-FR" sz="2400" dirty="0" smtClean="0"/>
              <a:t>Chine</a:t>
            </a:r>
            <a:endParaRPr lang="fr-FR" sz="2400" dirty="0"/>
          </a:p>
          <a:p>
            <a:pPr marL="0" indent="0">
              <a:buNone/>
            </a:pPr>
            <a:r>
              <a:rPr lang="fr-FR" sz="2400" dirty="0"/>
              <a:t>5.      </a:t>
            </a:r>
            <a:r>
              <a:rPr lang="fr-FR" sz="2400" b="1" u="sng" dirty="0"/>
              <a:t>Comme il néglige </a:t>
            </a:r>
            <a:r>
              <a:rPr lang="fr-FR" sz="2400" dirty="0"/>
              <a:t>ses amis, il les perd les uns après les autres</a:t>
            </a:r>
            <a:r>
              <a:rPr lang="fr-FR" sz="2400" dirty="0" smtClean="0"/>
              <a:t>.</a:t>
            </a:r>
            <a:endParaRPr lang="fr-FR" sz="2400" dirty="0"/>
          </a:p>
          <a:p>
            <a:pPr marL="0" indent="0">
              <a:buNone/>
            </a:pPr>
            <a:r>
              <a:rPr lang="fr-FR" sz="2400" dirty="0"/>
              <a:t>6.      Elle aime regarder les hirondelles </a:t>
            </a:r>
            <a:r>
              <a:rPr lang="fr-FR" sz="2400" b="1" u="sng" dirty="0"/>
              <a:t>qui  voltigent </a:t>
            </a:r>
            <a:r>
              <a:rPr lang="fr-FR" sz="2400" dirty="0" smtClean="0"/>
              <a:t>dans </a:t>
            </a:r>
            <a:r>
              <a:rPr lang="fr-FR" sz="2400" dirty="0"/>
              <a:t>l’air</a:t>
            </a:r>
            <a:r>
              <a:rPr lang="fr-FR" sz="2400" dirty="0" smtClean="0"/>
              <a:t>.</a:t>
            </a:r>
            <a:endParaRPr lang="fr-FR" sz="2400" dirty="0"/>
          </a:p>
          <a:p>
            <a:pPr marL="0" indent="0">
              <a:buNone/>
            </a:pPr>
            <a:r>
              <a:rPr lang="fr-FR" sz="2400" dirty="0"/>
              <a:t>7.      J’ai pris la radio parce </a:t>
            </a:r>
            <a:r>
              <a:rPr lang="fr-FR" sz="2400" b="1" u="sng" dirty="0"/>
              <a:t>que je pensais </a:t>
            </a:r>
            <a:r>
              <a:rPr lang="fr-FR" sz="2400" dirty="0"/>
              <a:t>que tu aimerais écouter un peu de musique pendant le trajet</a:t>
            </a:r>
            <a:r>
              <a:rPr lang="fr-FR" sz="2400" dirty="0" smtClean="0"/>
              <a:t>.</a:t>
            </a:r>
            <a:endParaRPr lang="fr-FR" sz="2400" dirty="0"/>
          </a:p>
          <a:p>
            <a:pPr marL="0" indent="0">
              <a:buNone/>
            </a:pPr>
            <a:r>
              <a:rPr lang="fr-FR" sz="2400" dirty="0"/>
              <a:t>8.      </a:t>
            </a:r>
            <a:r>
              <a:rPr lang="fr-FR" sz="2400" b="1" u="sng" dirty="0"/>
              <a:t>Puisque tu ne réussis </a:t>
            </a:r>
            <a:r>
              <a:rPr lang="fr-FR" sz="2400" dirty="0"/>
              <a:t>pas à le joindre au téléphone, tu lui enverras un télégramme</a:t>
            </a:r>
            <a:r>
              <a:rPr lang="fr-FR" sz="2400" dirty="0" smtClean="0"/>
              <a:t>.</a:t>
            </a:r>
            <a:endParaRPr lang="fr-FR" sz="2400" dirty="0"/>
          </a:p>
          <a:p>
            <a:pPr marL="0" indent="0">
              <a:buNone/>
            </a:pPr>
            <a:r>
              <a:rPr lang="fr-FR" sz="2400" dirty="0"/>
              <a:t>9.      </a:t>
            </a:r>
            <a:r>
              <a:rPr lang="fr-FR" sz="2400" b="1" u="sng" dirty="0"/>
              <a:t>Comme elle fait partie </a:t>
            </a:r>
            <a:r>
              <a:rPr lang="fr-FR" sz="2400" dirty="0"/>
              <a:t>de l’union des consommateurs, elle a le droit à des escomptes dans un certain nombre de magasins</a:t>
            </a:r>
            <a:r>
              <a:rPr lang="fr-FR" sz="2400" dirty="0" smtClean="0"/>
              <a:t>.</a:t>
            </a:r>
            <a:endParaRPr lang="fr-FR" sz="2400" dirty="0"/>
          </a:p>
          <a:p>
            <a:pPr marL="0" indent="0">
              <a:buNone/>
            </a:pPr>
            <a:r>
              <a:rPr lang="fr-FR" sz="2400" dirty="0"/>
              <a:t>10.  Je ne t’ai pas attendu parce </a:t>
            </a:r>
            <a:r>
              <a:rPr lang="fr-FR" sz="2400" b="1" u="sng" dirty="0"/>
              <a:t>je savais que tu préférerais </a:t>
            </a:r>
            <a:r>
              <a:rPr lang="fr-FR" sz="2400" dirty="0"/>
              <a:t>rentrer seul avec Monique.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324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6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fontScale="70000" lnSpcReduction="20000"/>
          </a:bodyPr>
          <a:lstStyle/>
          <a:p>
            <a:r>
              <a:rPr lang="fr-FR" b="1" i="1" u="sng" dirty="0"/>
              <a:t>4. Transformez en gérondif les mots entre parenthèses</a:t>
            </a:r>
            <a:r>
              <a:rPr lang="fr-FR" b="1" i="1" u="sng" dirty="0" smtClean="0"/>
              <a:t>.</a:t>
            </a:r>
            <a:endParaRPr lang="fr-FR" dirty="0"/>
          </a:p>
          <a:p>
            <a:r>
              <a:rPr lang="fr-FR" b="1" dirty="0">
                <a:solidFill>
                  <a:srgbClr val="FF0000"/>
                </a:solidFill>
              </a:rPr>
              <a:t>Exemple:</a:t>
            </a:r>
            <a:r>
              <a:rPr lang="fr-FR" dirty="0">
                <a:solidFill>
                  <a:srgbClr val="FF0000"/>
                </a:solidFill>
              </a:rPr>
              <a:t> On peut gagner beaucoup d'argent (par le travail).</a:t>
            </a:r>
          </a:p>
          <a:p>
            <a:r>
              <a:rPr lang="fr-FR" dirty="0">
                <a:solidFill>
                  <a:srgbClr val="FF0000"/>
                </a:solidFill>
              </a:rPr>
              <a:t> -&gt; </a:t>
            </a:r>
            <a:r>
              <a:rPr lang="fr-FR" u="sng" dirty="0">
                <a:solidFill>
                  <a:srgbClr val="FF0000"/>
                </a:solidFill>
              </a:rPr>
              <a:t>On peut gagner beaucoup d'argent en travaillant</a:t>
            </a:r>
            <a:r>
              <a:rPr lang="fr-FR" u="sng" dirty="0" smtClean="0">
                <a:solidFill>
                  <a:srgbClr val="FF0000"/>
                </a:solidFill>
              </a:rPr>
              <a:t>.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dirty="0"/>
              <a:t>1. Vous augmentez votre culture générale (par la lecture des) meilleurs livres.</a:t>
            </a:r>
          </a:p>
          <a:p>
            <a:r>
              <a:rPr lang="fr-FR" dirty="0"/>
              <a:t>-&gt; Vous augmentez votre culture générale..................................................... meilleurs livres.</a:t>
            </a:r>
          </a:p>
          <a:p>
            <a:r>
              <a:rPr lang="fr-FR" dirty="0"/>
              <a:t>2. Un alcoolique nuit à sa santé (à cause de la boisson).</a:t>
            </a:r>
          </a:p>
          <a:p>
            <a:r>
              <a:rPr lang="fr-FR" dirty="0"/>
              <a:t>-&gt; Un alcoolique nuit à sa </a:t>
            </a:r>
            <a:r>
              <a:rPr lang="fr-FR" dirty="0" smtClean="0"/>
              <a:t>santé…….. </a:t>
            </a:r>
            <a:endParaRPr lang="fr-FR" dirty="0"/>
          </a:p>
          <a:p>
            <a:r>
              <a:rPr lang="fr-FR" dirty="0"/>
              <a:t>3. C’est (par l’écriture) qu’un écrivain gagne sa vie.</a:t>
            </a:r>
          </a:p>
          <a:p>
            <a:r>
              <a:rPr lang="fr-FR" dirty="0"/>
              <a:t>-&gt; C'est </a:t>
            </a:r>
            <a:r>
              <a:rPr lang="fr-FR" dirty="0" smtClean="0"/>
              <a:t>...........                               qu'un </a:t>
            </a:r>
            <a:r>
              <a:rPr lang="fr-FR" dirty="0"/>
              <a:t>écrivain gagne sa vie.</a:t>
            </a:r>
          </a:p>
          <a:p>
            <a:r>
              <a:rPr lang="fr-FR" dirty="0"/>
              <a:t>4. Vous gagnerez du temps (avec le paiement) par carte de crédit.</a:t>
            </a:r>
          </a:p>
          <a:p>
            <a:r>
              <a:rPr lang="fr-FR" dirty="0"/>
              <a:t>-&gt; Vous gagnerez du temps </a:t>
            </a:r>
            <a:r>
              <a:rPr lang="fr-FR" dirty="0" smtClean="0"/>
              <a:t>..................................................... </a:t>
            </a:r>
            <a:r>
              <a:rPr lang="fr-FR" dirty="0"/>
              <a:t>par carte de crédit.</a:t>
            </a:r>
          </a:p>
          <a:p>
            <a:r>
              <a:rPr lang="fr-FR" dirty="0"/>
              <a:t>5. L’entreprise va gagner beaucoup d’argent (grâce à l’acquisition de) ce magasin.</a:t>
            </a:r>
          </a:p>
          <a:p>
            <a:r>
              <a:rPr lang="fr-FR" dirty="0"/>
              <a:t>-&gt; L’entreprise va gagner beaucoup d’argent.................................................... ce magasin</a:t>
            </a:r>
          </a:p>
          <a:p>
            <a:endParaRPr lang="fr-FR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195736" y="2348880"/>
            <a:ext cx="30241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CA" sz="2800" b="1" dirty="0" smtClean="0">
                <a:solidFill>
                  <a:srgbClr val="FF0000"/>
                </a:solidFill>
                <a:latin typeface="Lucida Sans Unicode" pitchFamily="34" charset="0"/>
              </a:rPr>
              <a:t>En </a:t>
            </a:r>
            <a:r>
              <a:rPr lang="en-CA" sz="2800" b="1" dirty="0" err="1" smtClean="0">
                <a:solidFill>
                  <a:srgbClr val="FF0000"/>
                </a:solidFill>
                <a:latin typeface="Lucida Sans Unicode" pitchFamily="34" charset="0"/>
              </a:rPr>
              <a:t>lisant</a:t>
            </a:r>
            <a:r>
              <a:rPr lang="en-CA" sz="2800" b="1" dirty="0" smtClean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endParaRPr lang="en-CA" sz="2800" b="1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60032" y="3068960"/>
            <a:ext cx="30241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En </a:t>
            </a:r>
            <a:r>
              <a:rPr lang="en-CA" sz="2400" b="1" dirty="0" err="1" smtClean="0">
                <a:solidFill>
                  <a:srgbClr val="FF0000"/>
                </a:solidFill>
                <a:latin typeface="Lucida Sans Unicode" pitchFamily="34" charset="0"/>
              </a:rPr>
              <a:t>buvant</a:t>
            </a:r>
            <a:r>
              <a:rPr lang="en-CA" sz="2400" b="1" dirty="0" smtClean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endParaRPr lang="en-CA" sz="2400" b="1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627784" y="3789040"/>
            <a:ext cx="30241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En </a:t>
            </a:r>
            <a:r>
              <a:rPr lang="en-CA" sz="2400" b="1" dirty="0" err="1" smtClean="0">
                <a:solidFill>
                  <a:srgbClr val="FF0000"/>
                </a:solidFill>
                <a:latin typeface="Lucida Sans Unicode" pitchFamily="34" charset="0"/>
              </a:rPr>
              <a:t>écrivant</a:t>
            </a:r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sz="2400" b="1" dirty="0" smtClean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endParaRPr lang="en-CA" sz="2400" b="1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716016" y="4437112"/>
            <a:ext cx="30241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CA" sz="2800" b="1" dirty="0" smtClean="0">
                <a:solidFill>
                  <a:srgbClr val="FF0000"/>
                </a:solidFill>
                <a:latin typeface="Lucida Sans Unicode" pitchFamily="34" charset="0"/>
              </a:rPr>
              <a:t>En </a:t>
            </a:r>
            <a:r>
              <a:rPr lang="en-CA" sz="2800" b="1" dirty="0" err="1" smtClean="0">
                <a:solidFill>
                  <a:srgbClr val="FF0000"/>
                </a:solidFill>
                <a:latin typeface="Lucida Sans Unicode" pitchFamily="34" charset="0"/>
              </a:rPr>
              <a:t>payant</a:t>
            </a:r>
            <a:r>
              <a:rPr lang="en-CA" sz="2800" b="1" dirty="0" smtClean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endParaRPr lang="en-CA" sz="2800" b="1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123728" y="5949280"/>
            <a:ext cx="30241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En </a:t>
            </a:r>
            <a:r>
              <a:rPr lang="en-CA" sz="2400" b="1" dirty="0" err="1" smtClean="0">
                <a:solidFill>
                  <a:srgbClr val="FF0000"/>
                </a:solidFill>
                <a:latin typeface="Lucida Sans Unicode" pitchFamily="34" charset="0"/>
              </a:rPr>
              <a:t>acquérant</a:t>
            </a:r>
            <a:r>
              <a:rPr lang="en-CA" sz="2400" b="1" dirty="0" smtClean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endParaRPr lang="en-CA" sz="2400" b="1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/>
          <a:lstStyle/>
          <a:p>
            <a:r>
              <a:rPr lang="fr-FR" sz="2800" b="1" i="1" u="sng" dirty="0"/>
              <a:t>5. Complétez les phrases suivantes avec la forme correcte </a:t>
            </a:r>
            <a:r>
              <a:rPr lang="fr-FR" sz="2800" b="1" i="1" u="sng" dirty="0" smtClean="0"/>
              <a:t>:</a:t>
            </a:r>
          </a:p>
          <a:p>
            <a:pPr>
              <a:buNone/>
            </a:pPr>
            <a:endParaRPr lang="fr-FR" sz="2800" dirty="0"/>
          </a:p>
          <a:p>
            <a:endParaRPr lang="fr-FR" dirty="0"/>
          </a:p>
        </p:txBody>
      </p:sp>
      <p:pic>
        <p:nvPicPr>
          <p:cNvPr id="4" name="Image 3" descr="C:\Users\BEATRIZ\Pictures\Capture.P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770"/>
          <a:stretch>
            <a:fillRect/>
          </a:stretch>
        </p:blipFill>
        <p:spPr bwMode="auto">
          <a:xfrm>
            <a:off x="395536" y="1484784"/>
            <a:ext cx="6192688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588224" y="1700808"/>
            <a:ext cx="2555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CA" sz="2400" b="1" dirty="0" err="1" smtClean="0">
                <a:solidFill>
                  <a:srgbClr val="FF0000"/>
                </a:solidFill>
                <a:latin typeface="Lucida Sans Unicode" pitchFamily="34" charset="0"/>
              </a:rPr>
              <a:t>Précédant</a:t>
            </a:r>
            <a:r>
              <a:rPr lang="en-CA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endParaRPr lang="en-CA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483768" y="3212976"/>
            <a:ext cx="25557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CA" sz="2800" b="1" dirty="0" err="1" smtClean="0">
                <a:solidFill>
                  <a:srgbClr val="FF0000"/>
                </a:solidFill>
                <a:latin typeface="Lucida Sans Unicode" pitchFamily="34" charset="0"/>
              </a:rPr>
              <a:t>Précédent</a:t>
            </a:r>
            <a:r>
              <a:rPr lang="en-CA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endParaRPr lang="en-CA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940152" y="4005064"/>
            <a:ext cx="2555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Excellent</a:t>
            </a:r>
            <a:r>
              <a:rPr lang="en-CA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endParaRPr lang="en-CA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411760" y="5589240"/>
            <a:ext cx="2555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CA" sz="2400" b="1" dirty="0" err="1" smtClean="0">
                <a:solidFill>
                  <a:srgbClr val="FF0000"/>
                </a:solidFill>
                <a:latin typeface="Lucida Sans Unicode" pitchFamily="34" charset="0"/>
              </a:rPr>
              <a:t>Excellant</a:t>
            </a:r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endParaRPr lang="en-CA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536" y="0"/>
            <a:ext cx="9721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0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:\Users\BEATRIZ\Pictures\Capture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27"/>
          <a:stretch>
            <a:fillRect/>
          </a:stretch>
        </p:blipFill>
        <p:spPr bwMode="auto">
          <a:xfrm>
            <a:off x="0" y="476672"/>
            <a:ext cx="6732240" cy="60486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00192" y="692696"/>
            <a:ext cx="2555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CA" sz="2400" b="1" dirty="0" err="1" smtClean="0">
                <a:solidFill>
                  <a:srgbClr val="FF0000"/>
                </a:solidFill>
                <a:latin typeface="Lucida Sans Unicode" pitchFamily="34" charset="0"/>
              </a:rPr>
              <a:t>Fatigant</a:t>
            </a:r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endParaRPr lang="en-CA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6084168" y="1628800"/>
            <a:ext cx="2555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CA" sz="2400" b="1" dirty="0" err="1" smtClean="0">
                <a:solidFill>
                  <a:srgbClr val="FF0000"/>
                </a:solidFill>
                <a:latin typeface="Lucida Sans Unicode" pitchFamily="34" charset="0"/>
              </a:rPr>
              <a:t>Fatiguant</a:t>
            </a:r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endParaRPr lang="en-CA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724128" y="2564904"/>
            <a:ext cx="2555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CA" sz="2400" b="1" dirty="0" err="1" smtClean="0">
                <a:solidFill>
                  <a:srgbClr val="FF0000"/>
                </a:solidFill>
                <a:latin typeface="Lucida Sans Unicode" pitchFamily="34" charset="0"/>
              </a:rPr>
              <a:t>Différent</a:t>
            </a:r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endParaRPr lang="en-CA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483768" y="4365104"/>
            <a:ext cx="2555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CA" sz="2400" b="1" dirty="0" err="1" smtClean="0">
                <a:solidFill>
                  <a:srgbClr val="FF0000"/>
                </a:solidFill>
                <a:latin typeface="Lucida Sans Unicode" pitchFamily="34" charset="0"/>
              </a:rPr>
              <a:t>Différant</a:t>
            </a:r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endParaRPr lang="en-CA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372200" y="5301208"/>
            <a:ext cx="2555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CA" sz="2400" b="1" dirty="0" err="1" smtClean="0">
                <a:solidFill>
                  <a:srgbClr val="FF0000"/>
                </a:solidFill>
                <a:latin typeface="Lucida Sans Unicode" pitchFamily="34" charset="0"/>
              </a:rPr>
              <a:t>Convaincant</a:t>
            </a:r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endParaRPr lang="en-CA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fesor\Desktop\Captur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55"/>
          <a:stretch/>
        </p:blipFill>
        <p:spPr bwMode="auto">
          <a:xfrm>
            <a:off x="251520" y="404664"/>
            <a:ext cx="8712968" cy="573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69668" y="404664"/>
            <a:ext cx="18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CA" sz="2400" b="1" dirty="0" err="1" smtClean="0">
                <a:solidFill>
                  <a:srgbClr val="FF0000"/>
                </a:solidFill>
                <a:latin typeface="Lucida Sans Unicode" pitchFamily="34" charset="0"/>
              </a:rPr>
              <a:t>précédant</a:t>
            </a:r>
            <a:endParaRPr lang="en-CA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3491880" y="1340768"/>
            <a:ext cx="2555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CA" sz="2400" b="1" dirty="0" err="1" smtClean="0">
                <a:solidFill>
                  <a:srgbClr val="FF0000"/>
                </a:solidFill>
                <a:latin typeface="Lucida Sans Unicode" pitchFamily="34" charset="0"/>
              </a:rPr>
              <a:t>correspondante</a:t>
            </a:r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endParaRPr lang="en-CA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691680" y="2276872"/>
            <a:ext cx="2555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stagnant</a:t>
            </a:r>
            <a:r>
              <a:rPr lang="en-CA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endParaRPr lang="en-CA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744416" y="3270175"/>
            <a:ext cx="2555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CA" sz="2400" b="1" dirty="0" err="1">
                <a:solidFill>
                  <a:srgbClr val="FF0000"/>
                </a:solidFill>
                <a:latin typeface="Lucida Sans Unicode" pitchFamily="34" charset="0"/>
              </a:rPr>
              <a:t>f</a:t>
            </a:r>
            <a:r>
              <a:rPr lang="en-CA" sz="2400" b="1" dirty="0" err="1" smtClean="0">
                <a:solidFill>
                  <a:srgbClr val="FF0000"/>
                </a:solidFill>
                <a:latin typeface="Lucida Sans Unicode" pitchFamily="34" charset="0"/>
              </a:rPr>
              <a:t>atigant</a:t>
            </a:r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endParaRPr lang="en-CA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017186" y="4149080"/>
            <a:ext cx="2555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vacant </a:t>
            </a:r>
            <a:r>
              <a:rPr lang="en-CA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endParaRPr lang="en-CA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855967" y="5085184"/>
            <a:ext cx="2027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CA" sz="2400" b="1" dirty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sz="2400" b="1" dirty="0" err="1" smtClean="0">
                <a:solidFill>
                  <a:srgbClr val="FF0000"/>
                </a:solidFill>
                <a:latin typeface="Lucida Sans Unicode" pitchFamily="34" charset="0"/>
              </a:rPr>
              <a:t>fabriquant</a:t>
            </a:r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endParaRPr lang="en-CA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64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009531"/>
          </a:xfrm>
        </p:spPr>
        <p:txBody>
          <a:bodyPr/>
          <a:lstStyle/>
          <a:p>
            <a:r>
              <a:rPr lang="fr-FR" sz="2800" b="1" i="1" u="sng" dirty="0"/>
              <a:t>6. Donner des conseils grâce aux expressions </a:t>
            </a:r>
            <a:r>
              <a:rPr lang="fr-FR" sz="2800" b="1" i="1" u="sng" dirty="0" err="1"/>
              <a:t>suiv</a:t>
            </a:r>
            <a:r>
              <a:rPr lang="fr-FR" sz="2800" dirty="0"/>
              <a:t> </a:t>
            </a:r>
            <a:r>
              <a:rPr lang="fr-FR" sz="2800" b="1" i="1" u="sng" dirty="0"/>
              <a:t>antes en utilisant le gérondif :</a:t>
            </a:r>
            <a:endParaRPr lang="fr-FR" sz="2800" dirty="0"/>
          </a:p>
          <a:p>
            <a:endParaRPr lang="fr-FR" dirty="0"/>
          </a:p>
        </p:txBody>
      </p:sp>
      <p:pic>
        <p:nvPicPr>
          <p:cNvPr id="7" name="Image 6" descr="C:\Users\BEATRIZ\Pictures\Captur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640960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95536" y="1844824"/>
            <a:ext cx="8424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En </a:t>
            </a:r>
            <a:r>
              <a:rPr lang="en-CA" sz="2400" b="1" u="sng" dirty="0" err="1" smtClean="0">
                <a:solidFill>
                  <a:srgbClr val="FF0000"/>
                </a:solidFill>
                <a:latin typeface="Lucida Sans Unicode" pitchFamily="34" charset="0"/>
              </a:rPr>
              <a:t>atteignant</a:t>
            </a:r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 les </a:t>
            </a:r>
            <a:r>
              <a:rPr lang="en-CA" sz="2400" b="1" dirty="0" err="1" smtClean="0">
                <a:solidFill>
                  <a:srgbClr val="FF0000"/>
                </a:solidFill>
                <a:latin typeface="Lucida Sans Unicode" pitchFamily="34" charset="0"/>
              </a:rPr>
              <a:t>objectifs</a:t>
            </a:r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 de </a:t>
            </a:r>
            <a:r>
              <a:rPr lang="en-CA" sz="2400" b="1" dirty="0" err="1" smtClean="0">
                <a:solidFill>
                  <a:srgbClr val="FF0000"/>
                </a:solidFill>
                <a:latin typeface="Lucida Sans Unicode" pitchFamily="34" charset="0"/>
              </a:rPr>
              <a:t>vente</a:t>
            </a:r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 de </a:t>
            </a:r>
            <a:r>
              <a:rPr lang="en-CA" sz="2400" b="1" dirty="0" err="1" smtClean="0">
                <a:solidFill>
                  <a:srgbClr val="FF0000"/>
                </a:solidFill>
                <a:latin typeface="Lucida Sans Unicode" pitchFamily="34" charset="0"/>
              </a:rPr>
              <a:t>l’entreprise</a:t>
            </a:r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. </a:t>
            </a:r>
            <a:r>
              <a:rPr lang="en-CA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endParaRPr lang="en-CA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11560" y="2924944"/>
            <a:ext cx="70567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En me </a:t>
            </a:r>
            <a:r>
              <a:rPr lang="en-CA" sz="2400" b="1" u="sng" dirty="0" err="1" smtClean="0">
                <a:solidFill>
                  <a:srgbClr val="FF0000"/>
                </a:solidFill>
                <a:latin typeface="Lucida Sans Unicode" pitchFamily="34" charset="0"/>
              </a:rPr>
              <a:t>renseignant</a:t>
            </a:r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sz="2400" b="1" dirty="0" err="1" smtClean="0">
                <a:solidFill>
                  <a:srgbClr val="FF0000"/>
                </a:solidFill>
                <a:latin typeface="Lucida Sans Unicode" pitchFamily="34" charset="0"/>
              </a:rPr>
              <a:t>sur</a:t>
            </a:r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 internet </a:t>
            </a:r>
            <a:r>
              <a:rPr lang="en-CA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endParaRPr lang="en-CA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339752" y="4077072"/>
            <a:ext cx="3203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En </a:t>
            </a:r>
            <a:r>
              <a:rPr lang="en-CA" sz="2400" b="1" u="sng" dirty="0" err="1" smtClean="0">
                <a:solidFill>
                  <a:srgbClr val="FF0000"/>
                </a:solidFill>
                <a:latin typeface="Lucida Sans Unicode" pitchFamily="34" charset="0"/>
              </a:rPr>
              <a:t>prenant</a:t>
            </a:r>
            <a:r>
              <a:rPr lang="en-CA" sz="2400" b="1" u="sng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le bus </a:t>
            </a:r>
            <a:r>
              <a:rPr lang="en-CA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endParaRPr lang="en-CA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683568" y="5157192"/>
            <a:ext cx="77048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En </a:t>
            </a:r>
            <a:r>
              <a:rPr lang="en-CA" sz="2400" b="1" u="sng" dirty="0" err="1" smtClean="0">
                <a:solidFill>
                  <a:srgbClr val="FF0000"/>
                </a:solidFill>
                <a:latin typeface="Lucida Sans Unicode" pitchFamily="34" charset="0"/>
              </a:rPr>
              <a:t>s’immergeant</a:t>
            </a:r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 au </a:t>
            </a:r>
            <a:r>
              <a:rPr lang="en-CA" sz="2400" b="1" dirty="0" err="1">
                <a:solidFill>
                  <a:srgbClr val="FF0000"/>
                </a:solidFill>
                <a:latin typeface="Lucida Sans Unicode" pitchFamily="34" charset="0"/>
              </a:rPr>
              <a:t>B</a:t>
            </a:r>
            <a:r>
              <a:rPr lang="en-CA" sz="2400" b="1" dirty="0" err="1" smtClean="0">
                <a:solidFill>
                  <a:srgbClr val="FF0000"/>
                </a:solidFill>
                <a:latin typeface="Lucida Sans Unicode" pitchFamily="34" charset="0"/>
              </a:rPr>
              <a:t>résil</a:t>
            </a:r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 pendant 6 </a:t>
            </a:r>
            <a:r>
              <a:rPr lang="en-CA" sz="2400" b="1" dirty="0" err="1" smtClean="0">
                <a:solidFill>
                  <a:srgbClr val="FF0000"/>
                </a:solidFill>
                <a:latin typeface="Lucida Sans Unicode" pitchFamily="34" charset="0"/>
              </a:rPr>
              <a:t>mois</a:t>
            </a:r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endParaRPr lang="en-CA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971600" y="6237312"/>
            <a:ext cx="5688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En le</a:t>
            </a:r>
            <a:r>
              <a:rPr lang="en-CA" sz="2400" b="1" u="sng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sz="2400" b="1" u="sng" dirty="0" err="1" smtClean="0">
                <a:solidFill>
                  <a:srgbClr val="FF0000"/>
                </a:solidFill>
                <a:latin typeface="Lucida Sans Unicode" pitchFamily="34" charset="0"/>
              </a:rPr>
              <a:t>voyant</a:t>
            </a:r>
            <a:r>
              <a:rPr lang="en-CA" sz="2400" b="1" u="sng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quitter la cuisine </a:t>
            </a:r>
            <a:r>
              <a:rPr lang="en-CA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endParaRPr lang="en-CA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19" y="857251"/>
            <a:ext cx="7886700" cy="994172"/>
          </a:xfrm>
        </p:spPr>
        <p:txBody>
          <a:bodyPr/>
          <a:lstStyle/>
          <a:p>
            <a:r>
              <a:rPr lang="es-E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GÉRONDIF </a:t>
            </a:r>
            <a:endParaRPr lang="es-E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19" y="1784530"/>
            <a:ext cx="8924255" cy="40858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Emploi</a:t>
            </a:r>
            <a:b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 emploie le gérondif quand le sujet de deux verbes est le même et pour exprimer :</a:t>
            </a:r>
            <a:b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-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la simultanéité</a:t>
            </a:r>
            <a:r>
              <a:rPr lang="fr-FR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94435" lvl="3" indent="0">
              <a:buNone/>
            </a:pPr>
            <a:r>
              <a:rPr lang="fr-FR" sz="1800" i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J'étudie </a:t>
            </a:r>
            <a:r>
              <a:rPr lang="fr-FR" sz="1800" b="1" i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 écoutant</a:t>
            </a:r>
            <a:r>
              <a:rPr lang="fr-FR" sz="1800" i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de la musique.</a:t>
            </a:r>
            <a:br>
              <a:rPr lang="fr-FR" sz="1800" i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1800" i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Il téléphone </a:t>
            </a:r>
            <a:r>
              <a:rPr lang="fr-FR" sz="1800" b="1" i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 mangean</a:t>
            </a:r>
            <a:r>
              <a:rPr lang="fr-FR" sz="1800" i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t.</a:t>
            </a:r>
            <a:endParaRPr lang="es-E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844"/>
              </a:spcBef>
              <a:buNone/>
            </a:pP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-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 cause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	</a:t>
            </a:r>
            <a:r>
              <a:rPr lang="fr-FR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fr-FR" i="1" dirty="0" smtClean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Il </a:t>
            </a:r>
            <a:r>
              <a:rPr lang="fr-FR" i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est tombé </a:t>
            </a:r>
            <a:r>
              <a:rPr lang="fr-FR" b="1" i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 glissant</a:t>
            </a:r>
            <a:r>
              <a:rPr lang="fr-FR" i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sur une peau de banane.</a:t>
            </a:r>
            <a:br>
              <a:rPr lang="fr-FR" i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i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	</a:t>
            </a:r>
            <a:r>
              <a:rPr lang="fr-FR" i="1" dirty="0" smtClean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Il </a:t>
            </a:r>
            <a:r>
              <a:rPr lang="fr-FR" i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réussi </a:t>
            </a:r>
            <a:r>
              <a:rPr lang="fr-FR" b="1" i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 travaillant</a:t>
            </a:r>
            <a:r>
              <a:rPr lang="fr-FR" i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beaucoup.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-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 condition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b="1" i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fr-FR" b="1" i="1" dirty="0" smtClean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En </a:t>
            </a:r>
            <a:r>
              <a:rPr lang="fr-FR" b="1" i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cherchant</a:t>
            </a:r>
            <a:r>
              <a:rPr lang="fr-FR" i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tu trouveras la solution.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i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fr-FR" i="1" dirty="0" smtClean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fr-FR" b="1" i="1" dirty="0" smtClean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 </a:t>
            </a:r>
            <a:r>
              <a:rPr lang="fr-FR" b="1" i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écoutant</a:t>
            </a:r>
            <a:r>
              <a:rPr lang="fr-FR" i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les conseils de ton professeur, tu réussiras.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269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:\Users\BEATRIZ\Pictures\Capture.P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640960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:\Users\BEATRIZ\Pictures\Capture.PN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594"/>
          <a:stretch>
            <a:fillRect/>
          </a:stretch>
        </p:blipFill>
        <p:spPr bwMode="auto">
          <a:xfrm>
            <a:off x="179512" y="3284984"/>
            <a:ext cx="8676456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-2232"/>
            <a:ext cx="83118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7. Choisissez l’option correcte : gérondif ou participe présent ?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283968" y="1052736"/>
            <a:ext cx="2555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CA" sz="2400" b="1" dirty="0" err="1" smtClean="0">
                <a:solidFill>
                  <a:srgbClr val="FF0000"/>
                </a:solidFill>
                <a:latin typeface="Lucida Sans Unicode" pitchFamily="34" charset="0"/>
              </a:rPr>
              <a:t>Séparant</a:t>
            </a:r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  </a:t>
            </a:r>
            <a:r>
              <a:rPr lang="en-CA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endParaRPr lang="en-CA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499992" y="1844824"/>
            <a:ext cx="2555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En </a:t>
            </a:r>
            <a:r>
              <a:rPr lang="en-CA" sz="2400" b="1" dirty="0" err="1" smtClean="0">
                <a:solidFill>
                  <a:srgbClr val="FF0000"/>
                </a:solidFill>
                <a:latin typeface="Lucida Sans Unicode" pitchFamily="34" charset="0"/>
              </a:rPr>
              <a:t>réussissant</a:t>
            </a:r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endParaRPr lang="en-CA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283968" y="2780928"/>
            <a:ext cx="2555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En </a:t>
            </a:r>
            <a:r>
              <a:rPr lang="en-CA" sz="2400" b="1" dirty="0" err="1" smtClean="0">
                <a:solidFill>
                  <a:srgbClr val="FF0000"/>
                </a:solidFill>
                <a:latin typeface="Lucida Sans Unicode" pitchFamily="34" charset="0"/>
              </a:rPr>
              <a:t>créant</a:t>
            </a:r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  </a:t>
            </a:r>
            <a:r>
              <a:rPr lang="en-CA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endParaRPr lang="en-CA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4283968" y="3789040"/>
            <a:ext cx="2555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En </a:t>
            </a:r>
            <a:r>
              <a:rPr lang="en-CA" sz="2400" b="1" dirty="0" err="1" smtClean="0">
                <a:solidFill>
                  <a:srgbClr val="FF0000"/>
                </a:solidFill>
                <a:latin typeface="Lucida Sans Unicode" pitchFamily="34" charset="0"/>
              </a:rPr>
              <a:t>achetant</a:t>
            </a:r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  </a:t>
            </a:r>
            <a:r>
              <a:rPr lang="en-CA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endParaRPr lang="en-CA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3995936" y="4581128"/>
            <a:ext cx="2555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En </a:t>
            </a:r>
            <a:r>
              <a:rPr lang="en-CA" sz="2400" b="1" dirty="0" err="1" smtClean="0">
                <a:solidFill>
                  <a:srgbClr val="FF0000"/>
                </a:solidFill>
                <a:latin typeface="Lucida Sans Unicode" pitchFamily="34" charset="0"/>
              </a:rPr>
              <a:t>riant</a:t>
            </a:r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endParaRPr lang="en-CA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5220072" y="5301208"/>
            <a:ext cx="2555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CA" sz="2400" b="1" dirty="0" err="1" smtClean="0">
                <a:solidFill>
                  <a:srgbClr val="FF0000"/>
                </a:solidFill>
                <a:latin typeface="Lucida Sans Unicode" pitchFamily="34" charset="0"/>
              </a:rPr>
              <a:t>Concernant</a:t>
            </a:r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  </a:t>
            </a:r>
            <a:r>
              <a:rPr lang="en-CA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endParaRPr lang="en-CA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4499992" y="6237312"/>
            <a:ext cx="2555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En </a:t>
            </a:r>
            <a:r>
              <a:rPr lang="en-CA" sz="2400" b="1" dirty="0" err="1" smtClean="0">
                <a:solidFill>
                  <a:srgbClr val="FF0000"/>
                </a:solidFill>
                <a:latin typeface="Lucida Sans Unicode" pitchFamily="34" charset="0"/>
              </a:rPr>
              <a:t>accédant</a:t>
            </a:r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endParaRPr lang="en-CA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Fatos\Music\Capture.PNG"/>
          <p:cNvPicPr>
            <a:picLocks noChangeAspect="1" noChangeArrowheads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 bwMode="auto">
          <a:xfrm>
            <a:off x="179512" y="116632"/>
            <a:ext cx="8496944" cy="5976664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83968" y="620688"/>
            <a:ext cx="2555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CA" sz="2400" b="1" dirty="0" err="1" smtClean="0">
                <a:solidFill>
                  <a:srgbClr val="FF0000"/>
                </a:solidFill>
                <a:latin typeface="Lucida Sans Unicode" pitchFamily="34" charset="0"/>
              </a:rPr>
              <a:t>Discutant</a:t>
            </a:r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   </a:t>
            </a:r>
            <a:r>
              <a:rPr lang="en-CA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endParaRPr lang="en-CA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355976" y="1700808"/>
            <a:ext cx="2555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CA" sz="2400" b="1" dirty="0" err="1" smtClean="0">
                <a:solidFill>
                  <a:srgbClr val="FF0000"/>
                </a:solidFill>
                <a:latin typeface="Lucida Sans Unicode" pitchFamily="34" charset="0"/>
              </a:rPr>
              <a:t>Consistant</a:t>
            </a:r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   </a:t>
            </a:r>
            <a:r>
              <a:rPr lang="en-CA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endParaRPr lang="en-CA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076056" y="2636912"/>
            <a:ext cx="2555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En </a:t>
            </a:r>
            <a:r>
              <a:rPr lang="en-CA" sz="2400" b="1" dirty="0" err="1" smtClean="0">
                <a:solidFill>
                  <a:srgbClr val="FF0000"/>
                </a:solidFill>
                <a:latin typeface="Lucida Sans Unicode" pitchFamily="34" charset="0"/>
              </a:rPr>
              <a:t>feuilletant</a:t>
            </a:r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  </a:t>
            </a:r>
            <a:r>
              <a:rPr lang="en-CA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endParaRPr lang="en-CA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995936" y="3645024"/>
            <a:ext cx="2555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En </a:t>
            </a:r>
            <a:r>
              <a:rPr lang="en-CA" sz="2400" b="1" dirty="0" err="1" smtClean="0">
                <a:solidFill>
                  <a:srgbClr val="FF0000"/>
                </a:solidFill>
                <a:latin typeface="Lucida Sans Unicode" pitchFamily="34" charset="0"/>
              </a:rPr>
              <a:t>suivant</a:t>
            </a:r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  </a:t>
            </a:r>
            <a:r>
              <a:rPr lang="en-CA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endParaRPr lang="en-CA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4067944" y="4725144"/>
            <a:ext cx="2555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En </a:t>
            </a:r>
            <a:r>
              <a:rPr lang="en-CA" sz="2400" b="1" dirty="0" err="1" smtClean="0">
                <a:solidFill>
                  <a:srgbClr val="FF0000"/>
                </a:solidFill>
                <a:latin typeface="Lucida Sans Unicode" pitchFamily="34" charset="0"/>
              </a:rPr>
              <a:t>voyant</a:t>
            </a:r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  </a:t>
            </a:r>
            <a:r>
              <a:rPr lang="en-CA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endParaRPr lang="en-CA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4139952" y="5661248"/>
            <a:ext cx="2555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CA" sz="2400" b="1" dirty="0" err="1" smtClean="0">
                <a:solidFill>
                  <a:srgbClr val="FF0000"/>
                </a:solidFill>
                <a:latin typeface="Lucida Sans Unicode" pitchFamily="34" charset="0"/>
              </a:rPr>
              <a:t>Séparant</a:t>
            </a:r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   </a:t>
            </a:r>
            <a:r>
              <a:rPr lang="en-CA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endParaRPr lang="en-CA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Fatos\Music\Cap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352928" cy="6669359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27984" y="764704"/>
            <a:ext cx="2555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En </a:t>
            </a:r>
            <a:r>
              <a:rPr lang="en-CA" sz="2400" b="1" dirty="0" err="1" smtClean="0">
                <a:solidFill>
                  <a:srgbClr val="FF0000"/>
                </a:solidFill>
                <a:latin typeface="Lucida Sans Unicode" pitchFamily="34" charset="0"/>
              </a:rPr>
              <a:t>annonçant</a:t>
            </a:r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  </a:t>
            </a:r>
            <a:r>
              <a:rPr lang="en-CA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endParaRPr lang="en-CA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292080" y="1772816"/>
            <a:ext cx="2555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Ne </a:t>
            </a:r>
            <a:r>
              <a:rPr lang="en-CA" sz="2400" b="1" dirty="0" err="1" smtClean="0">
                <a:solidFill>
                  <a:srgbClr val="FF0000"/>
                </a:solidFill>
                <a:latin typeface="Lucida Sans Unicode" pitchFamily="34" charset="0"/>
              </a:rPr>
              <a:t>présentant</a:t>
            </a:r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  </a:t>
            </a:r>
            <a:r>
              <a:rPr lang="en-CA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endParaRPr lang="en-CA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355976" y="2636912"/>
            <a:ext cx="2555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CA" sz="2400" b="1" dirty="0" err="1" smtClean="0">
                <a:solidFill>
                  <a:srgbClr val="FF0000"/>
                </a:solidFill>
                <a:latin typeface="Lucida Sans Unicode" pitchFamily="34" charset="0"/>
              </a:rPr>
              <a:t>Annonçant</a:t>
            </a:r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   </a:t>
            </a:r>
            <a:r>
              <a:rPr lang="en-CA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endParaRPr lang="en-CA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139952" y="3429000"/>
            <a:ext cx="2555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En revenant  </a:t>
            </a:r>
            <a:r>
              <a:rPr lang="en-CA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endParaRPr lang="en-CA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283968" y="4437112"/>
            <a:ext cx="2555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CA" sz="2400" b="1" dirty="0" err="1" smtClean="0">
                <a:solidFill>
                  <a:srgbClr val="FF0000"/>
                </a:solidFill>
                <a:latin typeface="Lucida Sans Unicode" pitchFamily="34" charset="0"/>
              </a:rPr>
              <a:t>Attrayant</a:t>
            </a:r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   </a:t>
            </a:r>
            <a:r>
              <a:rPr lang="en-CA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endParaRPr lang="en-CA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5004048" y="5517232"/>
            <a:ext cx="2555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  </a:t>
            </a:r>
            <a:r>
              <a:rPr lang="en-CA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endParaRPr lang="en-CA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5076056" y="5445224"/>
            <a:ext cx="2555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CA" sz="2400" b="1" dirty="0" err="1" smtClean="0">
                <a:solidFill>
                  <a:srgbClr val="FF0000"/>
                </a:solidFill>
                <a:latin typeface="Lucida Sans Unicode" pitchFamily="34" charset="0"/>
              </a:rPr>
              <a:t>Concernant</a:t>
            </a:r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   </a:t>
            </a:r>
            <a:r>
              <a:rPr lang="en-CA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endParaRPr lang="en-CA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4572000" y="6309320"/>
            <a:ext cx="2555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En </a:t>
            </a:r>
            <a:r>
              <a:rPr lang="en-CA" sz="2400" b="1" dirty="0" err="1" smtClean="0">
                <a:solidFill>
                  <a:srgbClr val="FF0000"/>
                </a:solidFill>
                <a:latin typeface="Lucida Sans Unicode" pitchFamily="34" charset="0"/>
              </a:rPr>
              <a:t>forgeant</a:t>
            </a:r>
            <a:r>
              <a:rPr lang="en-CA" sz="2400" b="1" dirty="0" smtClean="0">
                <a:solidFill>
                  <a:srgbClr val="FF0000"/>
                </a:solidFill>
                <a:latin typeface="Lucida Sans Unicode" pitchFamily="34" charset="0"/>
              </a:rPr>
              <a:t>    </a:t>
            </a:r>
            <a:r>
              <a:rPr lang="en-CA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endParaRPr lang="en-CA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/>
          </p:nvPr>
        </p:nvGraphicFramePr>
        <p:xfrm>
          <a:off x="427216" y="1274864"/>
          <a:ext cx="7802384" cy="1164219"/>
        </p:xfrm>
        <a:graphic>
          <a:graphicData uri="http://schemas.openxmlformats.org/drawingml/2006/table">
            <a:tbl>
              <a:tblPr firstRow="1" firstCol="1" bandRow="1"/>
              <a:tblGrid>
                <a:gridCol w="2601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1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9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4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1500" b="1" u="sng" dirty="0" err="1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"/>
                        </a:rPr>
                        <a:t>prendre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nous </a:t>
                      </a:r>
                      <a:r>
                        <a:rPr lang="es-ES" sz="15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pren</a:t>
                      </a: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ons</a:t>
                      </a:r>
                      <a:endParaRPr lang="es-ES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en pren</a:t>
                      </a:r>
                      <a:r>
                        <a:rPr lang="es-ES" sz="15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ant</a:t>
                      </a:r>
                      <a:endParaRPr lang="es-ES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1500" b="1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"/>
                        </a:rPr>
                        <a:t>finir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15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nous</a:t>
                      </a:r>
                      <a:r>
                        <a:rPr lang="es-ES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s-ES" sz="1500" u="sng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finiss</a:t>
                      </a:r>
                      <a:r>
                        <a:rPr lang="es-ES" sz="15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ons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en </a:t>
                      </a:r>
                      <a:r>
                        <a:rPr lang="es-ES" sz="15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finiss</a:t>
                      </a:r>
                      <a:r>
                        <a:rPr lang="es-ES" sz="1500" u="sng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ant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5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1500" b="1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4"/>
                        </a:rPr>
                        <a:t>boire</a:t>
                      </a:r>
                      <a:endParaRPr lang="es-ES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15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nous</a:t>
                      </a:r>
                      <a:r>
                        <a:rPr lang="es-ES" sz="15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s-ES" sz="1500" u="sng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buv</a:t>
                      </a:r>
                      <a:r>
                        <a:rPr lang="es-ES" sz="15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ons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en </a:t>
                      </a:r>
                      <a:r>
                        <a:rPr lang="es-ES" sz="15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buv</a:t>
                      </a:r>
                      <a:r>
                        <a:rPr lang="es-ES" sz="1500" u="sng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ant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63639" y="2722987"/>
            <a:ext cx="7968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Le gérondif se construit avec la préposition en + le participe présent. La forme verbale au gérondif est toujours invariable.</a:t>
            </a:r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891" y="3541521"/>
            <a:ext cx="7311980" cy="201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3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250" dirty="0"/>
              <a:t>1. Sami annonce en___________________ (rougir) qu'il a mangé tout le chocolat. </a:t>
            </a:r>
          </a:p>
          <a:p>
            <a:pPr marL="0" indent="0">
              <a:buNone/>
            </a:pPr>
            <a:r>
              <a:rPr lang="fr-FR" sz="2250" dirty="0"/>
              <a:t>2. Elle crie en ________________ (lever) les bras au ciel. </a:t>
            </a:r>
          </a:p>
          <a:p>
            <a:pPr marL="0" indent="0">
              <a:buNone/>
            </a:pPr>
            <a:r>
              <a:rPr lang="fr-FR" sz="2250" dirty="0"/>
              <a:t>3. Elle fait toujours le ménage en_____________________ (chanter). </a:t>
            </a:r>
          </a:p>
          <a:p>
            <a:pPr marL="0" indent="0">
              <a:buNone/>
            </a:pPr>
            <a:r>
              <a:rPr lang="fr-FR" sz="2250" dirty="0"/>
              <a:t>4. Nadia frappe à la porte en____________________- (entrer) dans le bureau du directeur. </a:t>
            </a:r>
          </a:p>
          <a:p>
            <a:pPr marL="0" indent="0">
              <a:buNone/>
            </a:pPr>
            <a:r>
              <a:rPr lang="fr-FR" sz="2250" dirty="0"/>
              <a:t>5. En____________________ (aller) au collège, je porterai le pain au four. </a:t>
            </a:r>
          </a:p>
          <a:p>
            <a:pPr marL="0" indent="0">
              <a:buNone/>
            </a:pPr>
            <a:r>
              <a:rPr lang="fr-FR" sz="2250" dirty="0"/>
              <a:t>6. Samir a glissé en__________________ (descendre) l'escalier. </a:t>
            </a:r>
          </a:p>
          <a:p>
            <a:pPr marL="0" indent="0">
              <a:buNone/>
            </a:pPr>
            <a:r>
              <a:rPr lang="fr-FR" sz="2250" dirty="0"/>
              <a:t>7. Le professeur distribue les cahiers en_______________ (dire) à ses élèves: 'Vous avez bien travaillé. Continuez.' </a:t>
            </a:r>
          </a:p>
          <a:p>
            <a:pPr marL="0" indent="0">
              <a:buNone/>
            </a:pPr>
            <a:r>
              <a:rPr lang="fr-FR" sz="2250" dirty="0"/>
              <a:t>8. Vous vous êtes trompés en__________________ (remplir) votre chèque. </a:t>
            </a:r>
          </a:p>
          <a:p>
            <a:pPr marL="0" indent="0">
              <a:buNone/>
            </a:pPr>
            <a:r>
              <a:rPr lang="fr-FR" sz="2250" dirty="0"/>
              <a:t>9. Tu écoutes la radio en_________________________ (faire) tes devoirs ? </a:t>
            </a:r>
          </a:p>
          <a:p>
            <a:pPr marL="0" indent="0">
              <a:buNone/>
            </a:pPr>
            <a:r>
              <a:rPr lang="fr-FR" sz="2250" dirty="0"/>
              <a:t>10. En___________________ (s'exclamer), Alice fait la grimace.</a:t>
            </a:r>
          </a:p>
          <a:p>
            <a:pPr marL="0" indent="0">
              <a:buNone/>
            </a:pPr>
            <a:r>
              <a:rPr lang="fr-FR" sz="2250" dirty="0"/>
              <a:t>11. (Surfer)____________sur Internet, on peut découvrir des choses étonnantes. </a:t>
            </a:r>
          </a:p>
          <a:p>
            <a:pPr marL="0" indent="0">
              <a:buNone/>
            </a:pPr>
            <a:r>
              <a:rPr lang="fr-FR" sz="2250" dirty="0"/>
              <a:t>12. Je me suis habitué au mode de vie des Français (vivre)_____________-avec Sophie, ma colocataire. </a:t>
            </a:r>
          </a:p>
          <a:p>
            <a:pPr marL="0" indent="0">
              <a:buNone/>
            </a:pPr>
            <a:r>
              <a:rPr lang="fr-FR" sz="2250" dirty="0"/>
              <a:t>13. J'ai réussi l'examen d'entrée à l'Université (travailler)_____________jour et nuit pendant toutes les vacances.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866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chemeClr val="accent1"/>
                </a:solidFill>
              </a:rPr>
              <a:t>Pendant </a:t>
            </a:r>
            <a:r>
              <a:rPr lang="fr-FR" b="1" dirty="0">
                <a:solidFill>
                  <a:schemeClr val="accent1"/>
                </a:solidFill>
              </a:rPr>
              <a:t>qu'elle se promenait dans le parc, elle a rencontré sa nièce qui jouait avec ses </a:t>
            </a:r>
            <a:r>
              <a:rPr lang="fr-FR" b="1" dirty="0" smtClean="0">
                <a:solidFill>
                  <a:schemeClr val="accent1"/>
                </a:solidFill>
              </a:rPr>
              <a:t>enfants.</a:t>
            </a:r>
            <a:endParaRPr lang="fr-FR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b="1" dirty="0" smtClean="0">
                <a:solidFill>
                  <a:schemeClr val="accent1"/>
                </a:solidFill>
              </a:rPr>
              <a:t>En </a:t>
            </a:r>
            <a:r>
              <a:rPr lang="fr-FR" b="1" dirty="0">
                <a:solidFill>
                  <a:schemeClr val="accent1"/>
                </a:solidFill>
              </a:rPr>
              <a:t>se promenant dans le parc, elle a rencontré sa nièce qui jouait avec ses enfants</a:t>
            </a:r>
            <a:r>
              <a:rPr lang="fr-FR" dirty="0" smtClean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sz="2325" dirty="0"/>
              <a:t>1. Quand nous arriverons, nous déposerons immédiatement les valises à l'hôtel et nous le rejoindrons au restaurant un peu plus tard : _______________nous déposerons immédiatement les valises à l'hôtel et nous le rejoindrons au restaurant un peu plus tard. </a:t>
            </a:r>
          </a:p>
          <a:p>
            <a:pPr marL="0" indent="0" algn="just">
              <a:buNone/>
            </a:pPr>
            <a:r>
              <a:rPr lang="fr-FR" sz="2325" dirty="0"/>
              <a:t>2. On réussit un gâteau au chocolat quand on incorpore délicatement le chocolat fondu à la pâte : On réussit un gâteau au </a:t>
            </a:r>
            <a:r>
              <a:rPr lang="fr-FR" sz="2325" dirty="0" err="1"/>
              <a:t>chocolat____________délicatement</a:t>
            </a:r>
            <a:r>
              <a:rPr lang="fr-FR" sz="2325" dirty="0"/>
              <a:t> le chocolat fondu à la pâte. </a:t>
            </a:r>
          </a:p>
          <a:p>
            <a:pPr marL="0" indent="0" algn="just">
              <a:buNone/>
            </a:pPr>
            <a:r>
              <a:rPr lang="fr-FR" sz="2325" dirty="0"/>
              <a:t>3. Les enfants de Marc et Sophie travaillent et regardent la télévision en même temps. Ils manquent de concentration : Les enfants de Marc et Sophie </a:t>
            </a:r>
            <a:r>
              <a:rPr lang="fr-FR" sz="2325" dirty="0" err="1"/>
              <a:t>travaillent__________la</a:t>
            </a:r>
            <a:r>
              <a:rPr lang="fr-FR" sz="2325" dirty="0"/>
              <a:t> télévision. Ils manquent de concentration. </a:t>
            </a:r>
          </a:p>
          <a:p>
            <a:pPr marL="0" indent="0" algn="just">
              <a:buNone/>
            </a:pPr>
            <a:r>
              <a:rPr lang="fr-FR" sz="2325" dirty="0"/>
              <a:t>4. Quand je suis rentrée de vacances, j'ai eu l'agréable surprise de voir le cadeau que tu m'avais laissé sur la table : ________________de vacances, j'ai eu l'agréable surprise de voir le cadeau que tu m'avais laissé sur la table. </a:t>
            </a:r>
          </a:p>
          <a:p>
            <a:pPr marL="0" indent="0" algn="just">
              <a:buNone/>
            </a:pPr>
            <a:r>
              <a:rPr lang="fr-FR" sz="2325" dirty="0"/>
              <a:t>5. Si tu suis mes conseils à la lettre, tu réussiras le match : _______________mes conseils à la lettre, tu réussiras le match.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264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000" dirty="0"/>
              <a:t>Pendant que je regarde la télévision, je bois du thé.</a:t>
            </a:r>
          </a:p>
          <a:p>
            <a:pPr marL="0" indent="0">
              <a:buNone/>
            </a:pPr>
            <a:r>
              <a:rPr lang="fr-FR" sz="3000" dirty="0"/>
              <a:t>→ </a:t>
            </a:r>
          </a:p>
          <a:p>
            <a:pPr marL="0" indent="0">
              <a:buNone/>
            </a:pPr>
            <a:r>
              <a:rPr lang="fr-FR" sz="3000" dirty="0"/>
              <a:t>Si tu apprends tes leçons, tu auras une bonne note au prochain test.</a:t>
            </a:r>
          </a:p>
          <a:p>
            <a:pPr marL="0" indent="0">
              <a:buNone/>
            </a:pPr>
            <a:r>
              <a:rPr lang="fr-FR" sz="3000" dirty="0"/>
              <a:t>→ </a:t>
            </a:r>
          </a:p>
          <a:p>
            <a:pPr marL="0" indent="0">
              <a:buNone/>
            </a:pPr>
            <a:r>
              <a:rPr lang="fr-FR" sz="3000" dirty="0"/>
              <a:t>Quand elle est tombée, elle s’est fait mal au bras.</a:t>
            </a:r>
          </a:p>
          <a:p>
            <a:pPr marL="0" indent="0">
              <a:buNone/>
            </a:pPr>
            <a:r>
              <a:rPr lang="fr-FR" sz="3000" dirty="0"/>
              <a:t>→ </a:t>
            </a:r>
          </a:p>
          <a:p>
            <a:pPr marL="0" indent="0">
              <a:buNone/>
            </a:pPr>
            <a:r>
              <a:rPr lang="fr-FR" sz="3000" dirty="0"/>
              <a:t>Si vous prenez le vélo, vous serez plus rapide qu’à pied.</a:t>
            </a:r>
          </a:p>
          <a:p>
            <a:pPr marL="0" indent="0">
              <a:buNone/>
            </a:pPr>
            <a:r>
              <a:rPr lang="fr-FR" sz="3000" dirty="0"/>
              <a:t>→ </a:t>
            </a:r>
          </a:p>
          <a:p>
            <a:pPr marL="0" indent="0">
              <a:buNone/>
            </a:pPr>
            <a:r>
              <a:rPr lang="fr-FR" sz="3000" dirty="0"/>
              <a:t>Quand j’étais attentif, je mémorisais bien </a:t>
            </a:r>
            <a:r>
              <a:rPr lang="fr-FR" dirty="0"/>
              <a:t>mes leçons.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160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1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65" y="0"/>
            <a:ext cx="7886700" cy="508548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PARTICIPE PRESENT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08548"/>
            <a:ext cx="9756576" cy="666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4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numCol="2">
            <a:normAutofit fontScale="92500" lnSpcReduction="1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2325" b="1" dirty="0">
                <a:solidFill>
                  <a:schemeClr val="accent1"/>
                </a:solidFill>
              </a:rPr>
              <a:t>IL REMPLACE ALORS UNE PHRASE RELATIVE AVEC « QUI. </a:t>
            </a:r>
            <a:endParaRPr lang="fr-FR" sz="2325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Nous recherchons une secrétaire </a:t>
            </a:r>
            <a:r>
              <a:rPr lang="fr-FR" b="1" dirty="0"/>
              <a:t>sachant</a:t>
            </a:r>
            <a:r>
              <a:rPr lang="fr-FR" dirty="0"/>
              <a:t> parler anglais et français</a:t>
            </a:r>
          </a:p>
          <a:p>
            <a:pPr marL="0" indent="0">
              <a:buNone/>
            </a:pPr>
            <a:r>
              <a:rPr lang="fr-FR" dirty="0"/>
              <a:t>Nous recherchons une secrétaire </a:t>
            </a:r>
            <a:r>
              <a:rPr lang="fr-FR" b="1" dirty="0"/>
              <a:t>qui sache </a:t>
            </a:r>
            <a:r>
              <a:rPr lang="fr-FR" dirty="0"/>
              <a:t>parler anglais et </a:t>
            </a:r>
            <a:r>
              <a:rPr lang="fr-FR" dirty="0" smtClean="0"/>
              <a:t>français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Je ne supporte pas les gens </a:t>
            </a:r>
            <a:r>
              <a:rPr lang="fr-FR" b="1" dirty="0"/>
              <a:t>prétendant</a:t>
            </a:r>
            <a:r>
              <a:rPr lang="fr-FR" dirty="0"/>
              <a:t> tout savoir</a:t>
            </a:r>
          </a:p>
          <a:p>
            <a:pPr marL="0" indent="0">
              <a:buNone/>
            </a:pPr>
            <a:r>
              <a:rPr lang="fr-FR" dirty="0"/>
              <a:t>Je ne supporte pas les gens </a:t>
            </a:r>
            <a:r>
              <a:rPr lang="fr-FR" b="1" dirty="0"/>
              <a:t>qui prétendent </a:t>
            </a:r>
            <a:r>
              <a:rPr lang="fr-FR" dirty="0"/>
              <a:t>tout </a:t>
            </a:r>
            <a:r>
              <a:rPr lang="fr-FR" dirty="0" smtClean="0"/>
              <a:t>savoir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Dis-moi  </a:t>
            </a:r>
            <a:r>
              <a:rPr lang="fr-FR" dirty="0"/>
              <a:t>un prénom  italien </a:t>
            </a:r>
            <a:r>
              <a:rPr lang="fr-FR" b="1" dirty="0"/>
              <a:t>commençant</a:t>
            </a:r>
            <a:r>
              <a:rPr lang="fr-FR" dirty="0"/>
              <a:t> par « c » !</a:t>
            </a:r>
          </a:p>
          <a:p>
            <a:pPr marL="0" indent="0">
              <a:buNone/>
            </a:pPr>
            <a:r>
              <a:rPr lang="fr-FR" dirty="0"/>
              <a:t>Dis-moi  un prénom  italien </a:t>
            </a:r>
            <a:r>
              <a:rPr lang="fr-FR" b="1" dirty="0"/>
              <a:t>qui commence </a:t>
            </a:r>
            <a:r>
              <a:rPr lang="fr-FR" dirty="0"/>
              <a:t>par « c » </a:t>
            </a:r>
            <a:r>
              <a:rPr lang="fr-FR" dirty="0" smtClean="0"/>
              <a:t>!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Les </a:t>
            </a:r>
            <a:r>
              <a:rPr lang="fr-FR" dirty="0"/>
              <a:t>élèves </a:t>
            </a:r>
            <a:r>
              <a:rPr lang="fr-FR" b="1" dirty="0"/>
              <a:t>ayant</a:t>
            </a:r>
            <a:r>
              <a:rPr lang="fr-FR" dirty="0"/>
              <a:t> </a:t>
            </a:r>
            <a:r>
              <a:rPr lang="fr-FR" b="1" dirty="0"/>
              <a:t>terminé</a:t>
            </a:r>
            <a:r>
              <a:rPr lang="fr-FR" dirty="0"/>
              <a:t> leur test peuvent sortir</a:t>
            </a:r>
          </a:p>
          <a:p>
            <a:pPr marL="0" indent="0">
              <a:buNone/>
            </a:pPr>
            <a:r>
              <a:rPr lang="fr-FR" dirty="0"/>
              <a:t>Les élèves  </a:t>
            </a:r>
            <a:r>
              <a:rPr lang="fr-FR" b="1" dirty="0"/>
              <a:t>qui ont  terminé </a:t>
            </a:r>
            <a:r>
              <a:rPr lang="fr-FR" dirty="0"/>
              <a:t>leur test peuvent </a:t>
            </a:r>
            <a:r>
              <a:rPr lang="fr-FR" dirty="0" smtClean="0"/>
              <a:t>sortir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 smtClean="0">
                <a:solidFill>
                  <a:schemeClr val="accent1"/>
                </a:solidFill>
              </a:rPr>
              <a:t>EXPRIMER </a:t>
            </a:r>
            <a:r>
              <a:rPr lang="fr-FR" b="1" dirty="0">
                <a:solidFill>
                  <a:schemeClr val="accent1"/>
                </a:solidFill>
              </a:rPr>
              <a:t>LA CAUSE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b="1" dirty="0" smtClean="0"/>
              <a:t>N’ayant </a:t>
            </a:r>
            <a:r>
              <a:rPr lang="fr-FR" b="1" dirty="0"/>
              <a:t>pas reçu </a:t>
            </a:r>
            <a:r>
              <a:rPr lang="fr-FR" dirty="0"/>
              <a:t>d’invitation, je ne suis pas venue à votre fête</a:t>
            </a:r>
          </a:p>
          <a:p>
            <a:pPr marL="0" indent="0">
              <a:buNone/>
            </a:pPr>
            <a:r>
              <a:rPr lang="fr-FR" b="1" dirty="0"/>
              <a:t>Comme</a:t>
            </a:r>
            <a:r>
              <a:rPr lang="fr-FR" dirty="0"/>
              <a:t> je n’ai pas reçu d’invitation, je ne suis pas venue à votre fête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u="sng" dirty="0" smtClean="0">
                <a:solidFill>
                  <a:srgbClr val="C00000"/>
                </a:solidFill>
              </a:rPr>
              <a:t> LE SUJET (JE – IMPLICITE) DU PARTICIPE PRÉSENT EST LE MÊME QUE CELUI DE LA PHRASE PRINCIPALE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Le </a:t>
            </a:r>
            <a:r>
              <a:rPr lang="fr-FR" dirty="0"/>
              <a:t>temps </a:t>
            </a:r>
            <a:r>
              <a:rPr lang="fr-FR" b="1" dirty="0"/>
              <a:t>étant</a:t>
            </a:r>
            <a:r>
              <a:rPr lang="fr-FR" dirty="0"/>
              <a:t> si mauvais, nous devons annuler l’excursion</a:t>
            </a:r>
          </a:p>
          <a:p>
            <a:pPr marL="0" indent="0">
              <a:buNone/>
            </a:pPr>
            <a:r>
              <a:rPr lang="fr-FR" b="1" dirty="0"/>
              <a:t>Puisque</a:t>
            </a:r>
            <a:r>
              <a:rPr lang="fr-FR" dirty="0"/>
              <a:t> le temps </a:t>
            </a:r>
            <a:r>
              <a:rPr lang="fr-FR" b="1" dirty="0"/>
              <a:t>est</a:t>
            </a:r>
            <a:r>
              <a:rPr lang="fr-FR" dirty="0"/>
              <a:t> si mauvais, nous devons annuler l’excursion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 smtClean="0">
                <a:solidFill>
                  <a:srgbClr val="C00000"/>
                </a:solidFill>
              </a:rPr>
              <a:t>LE PARTICIPE PRÉSENT A SON SUJET ( LE TEMPS)</a:t>
            </a:r>
          </a:p>
          <a:p>
            <a:endParaRPr lang="es-ES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4472189" y="857250"/>
            <a:ext cx="0" cy="514350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36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1173</Words>
  <Application>Microsoft Office PowerPoint</Application>
  <PresentationFormat>Presentación en pantalla (4:3)</PresentationFormat>
  <Paragraphs>148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Lucida Sans Unicode</vt:lpstr>
      <vt:lpstr>Times New Roman</vt:lpstr>
      <vt:lpstr>Thème Office</vt:lpstr>
      <vt:lpstr>1_Thème Office</vt:lpstr>
      <vt:lpstr>GÉRONDIF- PARTICIPE PRÉSENT </vt:lpstr>
      <vt:lpstr>LE GÉRONDIF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PARTICIPE PRESENT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Fatos</dc:creator>
  <cp:lastModifiedBy>Beatriz Onandia</cp:lastModifiedBy>
  <cp:revision>25</cp:revision>
  <dcterms:created xsi:type="dcterms:W3CDTF">2019-02-04T02:47:22Z</dcterms:created>
  <dcterms:modified xsi:type="dcterms:W3CDTF">2019-02-25T09:50:30Z</dcterms:modified>
</cp:coreProperties>
</file>