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71"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83"/>
    <p:restoredTop sz="94704"/>
  </p:normalViewPr>
  <p:slideViewPr>
    <p:cSldViewPr snapToGrid="0" snapToObjects="1">
      <p:cViewPr>
        <p:scale>
          <a:sx n="88" d="100"/>
          <a:sy n="88" d="100"/>
        </p:scale>
        <p:origin x="320"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E6FC968-5161-3C40-B4F6-97410C701435}" type="datetimeFigureOut">
              <a:rPr lang="es-ES_tradnl" smtClean="0"/>
              <a:t>23/2/19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rIns="45720"/>
          <a:lstStyle/>
          <a:p>
            <a:fld id="{60C95E94-7066-624F-9148-D887FC50E8EC}" type="slidenum">
              <a:rPr lang="es-ES_tradnl" smtClean="0"/>
              <a:t>‹Nº›</a:t>
            </a:fld>
            <a:endParaRPr lang="es-ES_tradnl"/>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2027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FE6FC968-5161-3C40-B4F6-97410C701435}" type="datetimeFigureOut">
              <a:rPr lang="es-ES_tradnl" smtClean="0"/>
              <a:t>23/2/19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0C95E94-7066-624F-9148-D887FC50E8EC}" type="slidenum">
              <a:rPr lang="es-ES_tradnl" smtClean="0"/>
              <a:t>‹Nº›</a:t>
            </a:fld>
            <a:endParaRPr lang="es-ES_tradnl"/>
          </a:p>
        </p:txBody>
      </p:sp>
    </p:spTree>
    <p:extLst>
      <p:ext uri="{BB962C8B-B14F-4D97-AF65-F5344CB8AC3E}">
        <p14:creationId xmlns:p14="http://schemas.microsoft.com/office/powerpoint/2010/main" val="150588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FE6FC968-5161-3C40-B4F6-97410C701435}" type="datetimeFigureOut">
              <a:rPr lang="es-ES_tradnl" smtClean="0"/>
              <a:t>23/2/19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0C95E94-7066-624F-9148-D887FC50E8EC}" type="slidenum">
              <a:rPr lang="es-ES_tradnl" smtClean="0"/>
              <a:t>‹Nº›</a:t>
            </a:fld>
            <a:endParaRPr lang="es-ES_tradnl"/>
          </a:p>
        </p:txBody>
      </p:sp>
    </p:spTree>
    <p:extLst>
      <p:ext uri="{BB962C8B-B14F-4D97-AF65-F5344CB8AC3E}">
        <p14:creationId xmlns:p14="http://schemas.microsoft.com/office/powerpoint/2010/main" val="390707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FE6FC968-5161-3C40-B4F6-97410C701435}" type="datetimeFigureOut">
              <a:rPr lang="es-ES_tradnl" smtClean="0"/>
              <a:t>23/2/19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0C95E94-7066-624F-9148-D887FC50E8EC}" type="slidenum">
              <a:rPr lang="es-ES_tradnl" smtClean="0"/>
              <a:t>‹Nº›</a:t>
            </a:fld>
            <a:endParaRPr lang="es-ES_tradnl"/>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66079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FE6FC968-5161-3C40-B4F6-97410C701435}" type="datetimeFigureOut">
              <a:rPr lang="es-ES_tradnl" smtClean="0"/>
              <a:t>23/2/19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0C95E94-7066-624F-9148-D887FC50E8EC}" type="slidenum">
              <a:rPr lang="es-ES_tradnl" smtClean="0"/>
              <a:t>‹Nº›</a:t>
            </a:fld>
            <a:endParaRPr lang="es-ES_tradnl"/>
          </a:p>
        </p:txBody>
      </p:sp>
    </p:spTree>
    <p:extLst>
      <p:ext uri="{BB962C8B-B14F-4D97-AF65-F5344CB8AC3E}">
        <p14:creationId xmlns:p14="http://schemas.microsoft.com/office/powerpoint/2010/main" val="287368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FE6FC968-5161-3C40-B4F6-97410C701435}" type="datetimeFigureOut">
              <a:rPr lang="es-ES_tradnl" smtClean="0"/>
              <a:t>23/2/19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0C95E94-7066-624F-9148-D887FC50E8EC}" type="slidenum">
              <a:rPr lang="es-ES_tradnl" smtClean="0"/>
              <a:t>‹Nº›</a:t>
            </a:fld>
            <a:endParaRPr lang="es-ES_tradnl"/>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67972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2609285" y="2851331"/>
            <a:ext cx="3893623" cy="3071434"/>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666635" y="2851331"/>
            <a:ext cx="3899798" cy="3071434"/>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FE6FC968-5161-3C40-B4F6-97410C701435}" type="datetimeFigureOut">
              <a:rPr lang="es-ES_tradnl" smtClean="0"/>
              <a:t>23/2/19</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60C95E94-7066-624F-9148-D887FC50E8EC}" type="slidenum">
              <a:rPr lang="es-ES_tradnl" smtClean="0"/>
              <a:t>‹Nº›</a:t>
            </a:fld>
            <a:endParaRPr lang="es-ES_tradnl"/>
          </a:p>
        </p:txBody>
      </p:sp>
    </p:spTree>
    <p:extLst>
      <p:ext uri="{BB962C8B-B14F-4D97-AF65-F5344CB8AC3E}">
        <p14:creationId xmlns:p14="http://schemas.microsoft.com/office/powerpoint/2010/main" val="66286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E6FC968-5161-3C40-B4F6-97410C701435}" type="datetimeFigureOut">
              <a:rPr lang="es-ES_tradnl" smtClean="0"/>
              <a:t>23/2/19</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60C95E94-7066-624F-9148-D887FC50E8EC}" type="slidenum">
              <a:rPr lang="es-ES_tradnl" smtClean="0"/>
              <a:t>‹Nº›</a:t>
            </a:fld>
            <a:endParaRPr lang="es-ES_tradnl"/>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3094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E6FC968-5161-3C40-B4F6-97410C701435}" type="datetimeFigureOut">
              <a:rPr lang="es-ES_tradnl" smtClean="0"/>
              <a:t>23/2/19</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60C95E94-7066-624F-9148-D887FC50E8EC}" type="slidenum">
              <a:rPr lang="es-ES_tradnl" smtClean="0"/>
              <a:t>‹Nº›</a:t>
            </a:fld>
            <a:endParaRPr lang="es-ES_tradnl"/>
          </a:p>
        </p:txBody>
      </p:sp>
    </p:spTree>
    <p:extLst>
      <p:ext uri="{BB962C8B-B14F-4D97-AF65-F5344CB8AC3E}">
        <p14:creationId xmlns:p14="http://schemas.microsoft.com/office/powerpoint/2010/main" val="55090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FE6FC968-5161-3C40-B4F6-97410C701435}" type="datetimeFigureOut">
              <a:rPr lang="es-ES_tradnl" smtClean="0"/>
              <a:t>23/2/19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0C95E94-7066-624F-9148-D887FC50E8EC}" type="slidenum">
              <a:rPr lang="es-ES_tradnl" smtClean="0"/>
              <a:t>‹Nº›</a:t>
            </a:fld>
            <a:endParaRPr lang="es-ES_tradnl"/>
          </a:p>
        </p:txBody>
      </p:sp>
    </p:spTree>
    <p:extLst>
      <p:ext uri="{BB962C8B-B14F-4D97-AF65-F5344CB8AC3E}">
        <p14:creationId xmlns:p14="http://schemas.microsoft.com/office/powerpoint/2010/main" val="259120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FE6FC968-5161-3C40-B4F6-97410C701435}" type="datetimeFigureOut">
              <a:rPr lang="es-ES_tradnl" smtClean="0"/>
              <a:t>23/2/19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0C95E94-7066-624F-9148-D887FC50E8EC}" type="slidenum">
              <a:rPr lang="es-ES_tradnl" smtClean="0"/>
              <a:t>‹Nº›</a:t>
            </a:fld>
            <a:endParaRPr lang="es-ES_tradnl"/>
          </a:p>
        </p:txBody>
      </p:sp>
    </p:spTree>
    <p:extLst>
      <p:ext uri="{BB962C8B-B14F-4D97-AF65-F5344CB8AC3E}">
        <p14:creationId xmlns:p14="http://schemas.microsoft.com/office/powerpoint/2010/main" val="230386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FE6FC968-5161-3C40-B4F6-97410C701435}" type="datetimeFigureOut">
              <a:rPr lang="es-ES_tradnl" smtClean="0"/>
              <a:t>23/2/19</a:t>
            </a:fld>
            <a:endParaRPr lang="es-ES_tradnl"/>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0C95E94-7066-624F-9148-D887FC50E8EC}" type="slidenum">
              <a:rPr lang="es-ES_tradnl" smtClean="0"/>
              <a:t>‹Nº›</a:t>
            </a:fld>
            <a:endParaRPr lang="es-ES_tradnl"/>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0946094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prepagrandnoumea.net/hec2015/TEXTES/SARTRE%20L%20existentialisme%20est%20un%20humanisme.pdf" TargetMode="External"/><Relationship Id="rId5" Type="http://schemas.openxmlformats.org/officeDocument/2006/relationships/image" Target="../media/image15.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regietheatrale.com/index/index/thematiques/auteurs/sartre/jean-paul-sartre-extrait-des-mains-sales.html" TargetMode="External"/><Relationship Id="rId5" Type="http://schemas.openxmlformats.org/officeDocument/2006/relationships/image" Target="../media/image18.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7E635D-C3B4-465B-AF24-991B6BF63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A0623D0-396B-499E-BBFB-C17F1BB0F2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 name="Imagen 4" descr="Imagen que contiene persona, hombre, sujetando, ropa&#10;&#10;&#10;&#10;Descripción generada automáticamente">
            <a:extLst>
              <a:ext uri="{FF2B5EF4-FFF2-40B4-BE49-F238E27FC236}">
                <a16:creationId xmlns:a16="http://schemas.microsoft.com/office/drawing/2014/main" id="{3F0035D8-15A0-6F43-B155-CA4492974EB1}"/>
              </a:ext>
            </a:extLst>
          </p:cNvPr>
          <p:cNvPicPr>
            <a:picLocks noChangeAspect="1"/>
          </p:cNvPicPr>
          <p:nvPr/>
        </p:nvPicPr>
        <p:blipFill rotWithShape="1">
          <a:blip r:embed="rId3">
            <a:alphaModFix amt="35000"/>
            <a:extLst/>
          </a:blip>
          <a:srcRect t="30279" r="-1" b="13469"/>
          <a:stretch/>
        </p:blipFill>
        <p:spPr>
          <a:xfrm>
            <a:off x="19965" y="-2"/>
            <a:ext cx="12191695" cy="6858000"/>
          </a:xfrm>
          <a:prstGeom prst="rect">
            <a:avLst/>
          </a:prstGeom>
        </p:spPr>
      </p:pic>
      <p:sp>
        <p:nvSpPr>
          <p:cNvPr id="14" name="Rectangle 13">
            <a:extLst>
              <a:ext uri="{FF2B5EF4-FFF2-40B4-BE49-F238E27FC236}">
                <a16:creationId xmlns:a16="http://schemas.microsoft.com/office/drawing/2014/main" id="{14E56C4B-C9E0-4F01-AF43-E69279A06A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CCFC05F-DF0D-4B1B-8FD8-51B508CBCF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962042" y="0"/>
            <a:ext cx="11228892" cy="6858000"/>
          </a:xfrm>
          <a:prstGeom prst="rect">
            <a:avLst/>
          </a:prstGeom>
        </p:spPr>
      </p:pic>
      <p:sp>
        <p:nvSpPr>
          <p:cNvPr id="18" name="Rectangle 17">
            <a:extLst>
              <a:ext uri="{FF2B5EF4-FFF2-40B4-BE49-F238E27FC236}">
                <a16:creationId xmlns:a16="http://schemas.microsoft.com/office/drawing/2014/main" id="{8C654A17-56DA-4921-A42B-DE255FA66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DD895F6-ABBE-47EC-9EC6-1C894B5CF34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4189" y="3265639"/>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p:nvSpPr>
          <p:cNvPr id="2" name="Título 1">
            <a:extLst>
              <a:ext uri="{FF2B5EF4-FFF2-40B4-BE49-F238E27FC236}">
                <a16:creationId xmlns:a16="http://schemas.microsoft.com/office/drawing/2014/main" id="{8C2148FD-35F2-A446-8F80-36D31779A088}"/>
              </a:ext>
            </a:extLst>
          </p:cNvPr>
          <p:cNvSpPr>
            <a:spLocks noGrp="1"/>
          </p:cNvSpPr>
          <p:nvPr>
            <p:ph type="ctrTitle"/>
          </p:nvPr>
        </p:nvSpPr>
        <p:spPr>
          <a:xfrm>
            <a:off x="2292054" y="3428998"/>
            <a:ext cx="5816024" cy="2623459"/>
          </a:xfrm>
        </p:spPr>
        <p:txBody>
          <a:bodyPr>
            <a:normAutofit/>
          </a:bodyPr>
          <a:lstStyle/>
          <a:p>
            <a:r>
              <a:rPr lang="fr-FR" sz="5600"/>
              <a:t>L’existentialisme</a:t>
            </a:r>
          </a:p>
        </p:txBody>
      </p:sp>
      <p:sp>
        <p:nvSpPr>
          <p:cNvPr id="3" name="Subtítulo 2">
            <a:extLst>
              <a:ext uri="{FF2B5EF4-FFF2-40B4-BE49-F238E27FC236}">
                <a16:creationId xmlns:a16="http://schemas.microsoft.com/office/drawing/2014/main" id="{CB8A45B7-0E3D-C643-8063-DA48A8DE0ECA}"/>
              </a:ext>
            </a:extLst>
          </p:cNvPr>
          <p:cNvSpPr>
            <a:spLocks noGrp="1"/>
          </p:cNvSpPr>
          <p:nvPr>
            <p:ph type="subTitle" idx="1"/>
          </p:nvPr>
        </p:nvSpPr>
        <p:spPr>
          <a:xfrm>
            <a:off x="2451092" y="2268786"/>
            <a:ext cx="6196725" cy="1160213"/>
          </a:xfrm>
        </p:spPr>
        <p:txBody>
          <a:bodyPr>
            <a:normAutofit/>
          </a:bodyPr>
          <a:lstStyle/>
          <a:p>
            <a:r>
              <a:rPr lang="fr-FR" sz="2000" dirty="0"/>
              <a:t>Jean-Paul Sartre, Simone de Beauvoir, Albert Camus</a:t>
            </a:r>
          </a:p>
        </p:txBody>
      </p:sp>
    </p:spTree>
    <p:extLst>
      <p:ext uri="{BB962C8B-B14F-4D97-AF65-F5344CB8AC3E}">
        <p14:creationId xmlns:p14="http://schemas.microsoft.com/office/powerpoint/2010/main" val="1280965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E3E2DC-AC9B-4C7B-AC05-7C5C56939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4E24504-592F-4CDF-88D7-B64642426E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B96DEEAF-4A7C-4ACA-9EC8-3D166DDA2D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CB84845E-9103-45E6-9F1A-936F3690D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C8B682A-E977-4D99-A0C9-F92965B07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E4E8AF2-F1E8-45A9-BF04-9CE0CA2D1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DAE1102-C3FC-4E4D-A546-6ED1C574B274}"/>
              </a:ext>
            </a:extLst>
          </p:cNvPr>
          <p:cNvSpPr>
            <a:spLocks noGrp="1"/>
          </p:cNvSpPr>
          <p:nvPr>
            <p:ph type="title"/>
          </p:nvPr>
        </p:nvSpPr>
        <p:spPr>
          <a:xfrm>
            <a:off x="6404351" y="808056"/>
            <a:ext cx="4780116" cy="1077229"/>
          </a:xfrm>
        </p:spPr>
        <p:txBody>
          <a:bodyPr>
            <a:normAutofit fontScale="90000"/>
          </a:bodyPr>
          <a:lstStyle/>
          <a:p>
            <a:pPr algn="l"/>
            <a:r>
              <a:rPr lang="fr-FR" sz="3100" dirty="0"/>
              <a:t>Heidegger, l’inspirateur allemand des existentialistes</a:t>
            </a:r>
          </a:p>
        </p:txBody>
      </p:sp>
      <p:pic>
        <p:nvPicPr>
          <p:cNvPr id="5" name="Imagen 4" descr="Imagen que contiene edificio, persona, exterior, hombre&#10;&#10;&#10;&#10;Descripción generada automáticamente">
            <a:extLst>
              <a:ext uri="{FF2B5EF4-FFF2-40B4-BE49-F238E27FC236}">
                <a16:creationId xmlns:a16="http://schemas.microsoft.com/office/drawing/2014/main" id="{22029633-A451-CF4F-A9DB-8BC8DD78CABC}"/>
              </a:ext>
            </a:extLst>
          </p:cNvPr>
          <p:cNvPicPr>
            <a:picLocks noChangeAspect="1"/>
          </p:cNvPicPr>
          <p:nvPr/>
        </p:nvPicPr>
        <p:blipFill rotWithShape="1">
          <a:blip r:embed="rId5"/>
          <a:srcRect l="33383" r="21259"/>
          <a:stretch/>
        </p:blipFill>
        <p:spPr>
          <a:xfrm>
            <a:off x="1659297" y="647190"/>
            <a:ext cx="3781046" cy="556428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TextBox 21">
            <a:extLst>
              <a:ext uri="{FF2B5EF4-FFF2-40B4-BE49-F238E27FC236}">
                <a16:creationId xmlns:a16="http://schemas.microsoft.com/office/drawing/2014/main" id="{EA9C4BF5-B0F5-4F55-AF76-2914EB571C9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8715"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Marcador de contenido 2">
            <a:extLst>
              <a:ext uri="{FF2B5EF4-FFF2-40B4-BE49-F238E27FC236}">
                <a16:creationId xmlns:a16="http://schemas.microsoft.com/office/drawing/2014/main" id="{BB9791C5-A04F-D54D-AE82-DF5B82B7DDD1}"/>
              </a:ext>
            </a:extLst>
          </p:cNvPr>
          <p:cNvSpPr>
            <a:spLocks noGrp="1"/>
          </p:cNvSpPr>
          <p:nvPr>
            <p:ph idx="1"/>
          </p:nvPr>
        </p:nvSpPr>
        <p:spPr>
          <a:xfrm>
            <a:off x="6404351" y="2052116"/>
            <a:ext cx="4168378" cy="3997828"/>
          </a:xfrm>
        </p:spPr>
        <p:txBody>
          <a:bodyPr>
            <a:normAutofit/>
          </a:bodyPr>
          <a:lstStyle/>
          <a:p>
            <a:r>
              <a:rPr lang="fr-FR" sz="1800"/>
              <a:t>On ne peut donner à la philosophie un fondement rationnel définitif</a:t>
            </a:r>
          </a:p>
          <a:p>
            <a:r>
              <a:rPr lang="fr-FR" sz="1800"/>
              <a:t>L’Humanité se trouve dans un monde incompréhensible</a:t>
            </a:r>
          </a:p>
          <a:p>
            <a:r>
              <a:rPr lang="fr-FR" sz="1800"/>
              <a:t>Il faut, en conséquence, que l’homme se donne un but à suivre, avec conviction et passion</a:t>
            </a:r>
          </a:p>
          <a:p>
            <a:r>
              <a:rPr lang="fr-FR" sz="1800"/>
              <a:t>Conscient de la mort et de l’absurdité ultime de la propre vie</a:t>
            </a:r>
          </a:p>
        </p:txBody>
      </p:sp>
      <p:sp>
        <p:nvSpPr>
          <p:cNvPr id="24" name="Rectangle 23">
            <a:extLst>
              <a:ext uri="{FF2B5EF4-FFF2-40B4-BE49-F238E27FC236}">
                <a16:creationId xmlns:a16="http://schemas.microsoft.com/office/drawing/2014/main" id="{3B989B51-C4C2-4EB3-8F1C-79CF2870F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430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90F856-755E-490E-87B2-C1F9E941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3C4A7C6-899B-454C-94F0-2D7ADBED94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C67797CA-4E46-4615-A090-0217E49DF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49290899-7C95-4C79-ADFB-234382717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3C7896-D8C7-4A52-8BC2-3E5CF7F4D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4041F21-FDA9-4FBD-A458-6C9BEB6F6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5C9964F-5824-4341-B882-B00DA882F341}"/>
              </a:ext>
            </a:extLst>
          </p:cNvPr>
          <p:cNvSpPr>
            <a:spLocks noGrp="1"/>
          </p:cNvSpPr>
          <p:nvPr>
            <p:ph type="title"/>
          </p:nvPr>
        </p:nvSpPr>
        <p:spPr>
          <a:xfrm>
            <a:off x="6404351" y="185739"/>
            <a:ext cx="4168377" cy="1061040"/>
          </a:xfrm>
        </p:spPr>
        <p:txBody>
          <a:bodyPr>
            <a:normAutofit/>
          </a:bodyPr>
          <a:lstStyle/>
          <a:p>
            <a:pPr algn="l"/>
            <a:r>
              <a:rPr lang="fr-FR" dirty="0"/>
              <a:t>Existentialisme et littérature</a:t>
            </a:r>
          </a:p>
        </p:txBody>
      </p:sp>
      <p:pic>
        <p:nvPicPr>
          <p:cNvPr id="5" name="Imagen 4">
            <a:extLst>
              <a:ext uri="{FF2B5EF4-FFF2-40B4-BE49-F238E27FC236}">
                <a16:creationId xmlns:a16="http://schemas.microsoft.com/office/drawing/2014/main" id="{30B3A09D-F8B8-844B-B227-0FFCC7E79B77}"/>
              </a:ext>
            </a:extLst>
          </p:cNvPr>
          <p:cNvPicPr>
            <a:picLocks noChangeAspect="1"/>
          </p:cNvPicPr>
          <p:nvPr/>
        </p:nvPicPr>
        <p:blipFill>
          <a:blip r:embed="rId5"/>
          <a:stretch>
            <a:fillRect/>
          </a:stretch>
        </p:blipFill>
        <p:spPr>
          <a:xfrm>
            <a:off x="1005401" y="1010557"/>
            <a:ext cx="3422034" cy="556428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TextBox 21">
            <a:extLst>
              <a:ext uri="{FF2B5EF4-FFF2-40B4-BE49-F238E27FC236}">
                <a16:creationId xmlns:a16="http://schemas.microsoft.com/office/drawing/2014/main" id="{FC72883F-682E-47B3-A146-4F0306E625C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8715"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Marcador de contenido 2">
            <a:extLst>
              <a:ext uri="{FF2B5EF4-FFF2-40B4-BE49-F238E27FC236}">
                <a16:creationId xmlns:a16="http://schemas.microsoft.com/office/drawing/2014/main" id="{29673400-54F8-5348-BCE9-7328AC3BF5E3}"/>
              </a:ext>
            </a:extLst>
          </p:cNvPr>
          <p:cNvSpPr>
            <a:spLocks noGrp="1"/>
          </p:cNvSpPr>
          <p:nvPr>
            <p:ph idx="1"/>
          </p:nvPr>
        </p:nvSpPr>
        <p:spPr>
          <a:xfrm>
            <a:off x="4468662" y="1466043"/>
            <a:ext cx="6715805" cy="5206218"/>
          </a:xfrm>
        </p:spPr>
        <p:txBody>
          <a:bodyPr>
            <a:normAutofit lnSpcReduction="10000"/>
          </a:bodyPr>
          <a:lstStyle/>
          <a:p>
            <a:pPr>
              <a:lnSpc>
                <a:spcPct val="110000"/>
              </a:lnSpc>
            </a:pPr>
            <a:r>
              <a:rPr lang="fr-FR" sz="1800" dirty="0"/>
              <a:t>Les existentialistes fuient les systèmes de pensée: ils écrivent des romans et des pièces de théâtre pour y exprimer leurs idées.</a:t>
            </a:r>
          </a:p>
          <a:p>
            <a:pPr>
              <a:lnSpc>
                <a:spcPct val="110000"/>
              </a:lnSpc>
            </a:pPr>
            <a:r>
              <a:rPr lang="fr-FR" sz="1800" dirty="0"/>
              <a:t>Dès Kafka, que les existentialistes revendiquent comme précurseur: </a:t>
            </a:r>
            <a:r>
              <a:rPr lang="fr-FR" sz="1800" i="1" dirty="0"/>
              <a:t>Le Procès </a:t>
            </a:r>
            <a:r>
              <a:rPr lang="fr-FR" sz="1800" dirty="0"/>
              <a:t>(1925), </a:t>
            </a:r>
            <a:r>
              <a:rPr lang="fr-FR" sz="1800" i="1" dirty="0"/>
              <a:t>Le Château</a:t>
            </a:r>
            <a:r>
              <a:rPr lang="fr-FR" sz="1800" dirty="0"/>
              <a:t> (1926).</a:t>
            </a:r>
            <a:endParaRPr lang="fr-FR" sz="1800" i="1" dirty="0"/>
          </a:p>
          <a:p>
            <a:pPr>
              <a:lnSpc>
                <a:spcPct val="110000"/>
              </a:lnSpc>
            </a:pPr>
            <a:r>
              <a:rPr lang="fr-FR" sz="1800" dirty="0"/>
              <a:t>Personnages isolés qui luttent contre la société.</a:t>
            </a:r>
          </a:p>
          <a:p>
            <a:pPr>
              <a:lnSpc>
                <a:spcPct val="110000"/>
              </a:lnSpc>
            </a:pPr>
            <a:r>
              <a:rPr lang="fr-FR" sz="1800" dirty="0"/>
              <a:t>Thèmes: anxiété, culpabilité, solitude.</a:t>
            </a:r>
          </a:p>
          <a:p>
            <a:pPr>
              <a:lnSpc>
                <a:spcPct val="110000"/>
              </a:lnSpc>
            </a:pPr>
            <a:r>
              <a:rPr lang="fr-FR" sz="1800" dirty="0"/>
              <a:t>Provoque le lecteur, le force à réfléchir, à agir.</a:t>
            </a:r>
          </a:p>
          <a:p>
            <a:pPr>
              <a:lnSpc>
                <a:spcPct val="110000"/>
              </a:lnSpc>
            </a:pPr>
            <a:r>
              <a:rPr lang="fr-FR" sz="1800" dirty="0"/>
              <a:t>Refus des règles dramatiques (mélange de genres).</a:t>
            </a:r>
          </a:p>
          <a:p>
            <a:pPr>
              <a:lnSpc>
                <a:spcPct val="110000"/>
              </a:lnSpc>
            </a:pPr>
            <a:r>
              <a:rPr lang="fr-FR" sz="1800" dirty="0"/>
              <a:t>Influence: Kafka, Dostoïevski, Kierkegaard, Nietzsche.</a:t>
            </a:r>
          </a:p>
          <a:p>
            <a:pPr>
              <a:lnSpc>
                <a:spcPct val="110000"/>
              </a:lnSpc>
            </a:pPr>
            <a:r>
              <a:rPr lang="fr-FR" sz="1800" dirty="0"/>
              <a:t>Représentants principaux: Sartre, Beauvoir, Camus.</a:t>
            </a:r>
          </a:p>
          <a:p>
            <a:pPr>
              <a:lnSpc>
                <a:spcPct val="110000"/>
              </a:lnSpc>
            </a:pPr>
            <a:r>
              <a:rPr lang="fr-FR" sz="1800" dirty="0"/>
              <a:t>Dérivation: Théâtre de l’absurde: Ionesco, Samuel Beckett.</a:t>
            </a:r>
          </a:p>
        </p:txBody>
      </p:sp>
      <p:sp>
        <p:nvSpPr>
          <p:cNvPr id="24" name="Rectangle 23">
            <a:extLst>
              <a:ext uri="{FF2B5EF4-FFF2-40B4-BE49-F238E27FC236}">
                <a16:creationId xmlns:a16="http://schemas.microsoft.com/office/drawing/2014/main" id="{2A2CAD12-3CEA-435E-B598-5810C40E9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65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9E3E2DC-AC9B-4C7B-AC05-7C5C56939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4E24504-592F-4CDF-88D7-B64642426E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7" name="Picture 16">
            <a:extLst>
              <a:ext uri="{FF2B5EF4-FFF2-40B4-BE49-F238E27FC236}">
                <a16:creationId xmlns:a16="http://schemas.microsoft.com/office/drawing/2014/main" id="{B96DEEAF-4A7C-4ACA-9EC8-3D166DDA2D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9" name="Rectangle 18">
            <a:extLst>
              <a:ext uri="{FF2B5EF4-FFF2-40B4-BE49-F238E27FC236}">
                <a16:creationId xmlns:a16="http://schemas.microsoft.com/office/drawing/2014/main" id="{CB84845E-9103-45E6-9F1A-936F3690D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C8B682A-E977-4D99-A0C9-F92965B07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E4E8AF2-F1E8-45A9-BF04-9CE0CA2D1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38EA15F-B4BC-C748-87D5-918F228D3692}"/>
              </a:ext>
            </a:extLst>
          </p:cNvPr>
          <p:cNvSpPr>
            <a:spLocks noGrp="1"/>
          </p:cNvSpPr>
          <p:nvPr>
            <p:ph type="title"/>
          </p:nvPr>
        </p:nvSpPr>
        <p:spPr>
          <a:xfrm>
            <a:off x="6404351" y="257176"/>
            <a:ext cx="4688678" cy="857249"/>
          </a:xfrm>
        </p:spPr>
        <p:txBody>
          <a:bodyPr>
            <a:normAutofit/>
          </a:bodyPr>
          <a:lstStyle/>
          <a:p>
            <a:pPr algn="l"/>
            <a:r>
              <a:rPr lang="fr-FR" sz="2400" dirty="0"/>
              <a:t>Jean-Paul Sartre, le chantre de l’existentialisme français</a:t>
            </a:r>
          </a:p>
        </p:txBody>
      </p:sp>
      <p:pic>
        <p:nvPicPr>
          <p:cNvPr id="8" name="Marcador de contenido 4">
            <a:extLst>
              <a:ext uri="{FF2B5EF4-FFF2-40B4-BE49-F238E27FC236}">
                <a16:creationId xmlns:a16="http://schemas.microsoft.com/office/drawing/2014/main" id="{B6E4474D-3EE8-1F4C-A7B8-C4A73ECBCE8F}"/>
              </a:ext>
            </a:extLst>
          </p:cNvPr>
          <p:cNvPicPr>
            <a:picLocks noChangeAspect="1"/>
          </p:cNvPicPr>
          <p:nvPr/>
        </p:nvPicPr>
        <p:blipFill rotWithShape="1">
          <a:blip r:embed="rId5"/>
          <a:srcRect l="28218" r="20818" b="-1"/>
          <a:stretch/>
        </p:blipFill>
        <p:spPr>
          <a:xfrm>
            <a:off x="1051120" y="685800"/>
            <a:ext cx="3781046" cy="556428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5" name="TextBox 24">
            <a:extLst>
              <a:ext uri="{FF2B5EF4-FFF2-40B4-BE49-F238E27FC236}">
                <a16:creationId xmlns:a16="http://schemas.microsoft.com/office/drawing/2014/main" id="{EA9C4BF5-B0F5-4F55-AF76-2914EB571C9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8715"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10" name="Content Placeholder 9">
            <a:extLst>
              <a:ext uri="{FF2B5EF4-FFF2-40B4-BE49-F238E27FC236}">
                <a16:creationId xmlns:a16="http://schemas.microsoft.com/office/drawing/2014/main" id="{01CA2C0D-BDCA-460D-AAB9-EBC8AE274CA5}"/>
              </a:ext>
            </a:extLst>
          </p:cNvPr>
          <p:cNvSpPr>
            <a:spLocks noGrp="1"/>
          </p:cNvSpPr>
          <p:nvPr>
            <p:ph idx="1"/>
          </p:nvPr>
        </p:nvSpPr>
        <p:spPr>
          <a:xfrm>
            <a:off x="4875526" y="1900239"/>
            <a:ext cx="6468554" cy="4955044"/>
          </a:xfrm>
        </p:spPr>
        <p:txBody>
          <a:bodyPr>
            <a:normAutofit/>
          </a:bodyPr>
          <a:lstStyle/>
          <a:p>
            <a:r>
              <a:rPr lang="fr-FR" sz="1800" dirty="0"/>
              <a:t>L’existentialisme, né entre les deux guerres, connaît un énorme succès en France après la II</a:t>
            </a:r>
            <a:r>
              <a:rPr lang="fr-FR" sz="1800" baseline="30000" dirty="0"/>
              <a:t>e</a:t>
            </a:r>
            <a:r>
              <a:rPr lang="fr-FR" sz="1800" dirty="0"/>
              <a:t> Guerre Mondiale, avec JPS comme chantre.</a:t>
            </a:r>
          </a:p>
          <a:p>
            <a:r>
              <a:rPr lang="fr-FR" sz="1800" dirty="0"/>
              <a:t>Sartre se déclare ouvertement athée et pessimiste.</a:t>
            </a:r>
          </a:p>
          <a:p>
            <a:r>
              <a:rPr lang="fr-FR" sz="1800" dirty="0"/>
              <a:t>La vie est une « futile passion ».</a:t>
            </a:r>
          </a:p>
          <a:p>
            <a:r>
              <a:rPr lang="fr-FR" sz="1800" dirty="0"/>
              <a:t>L’existentialisme est un humanisme: « </a:t>
            </a:r>
            <a:r>
              <a:rPr lang="fr" dirty="0"/>
              <a:t> nous entendons par existentialisme une doctrine qui rend la vie humaine possible » (</a:t>
            </a:r>
            <a:r>
              <a:rPr lang="es-ES" dirty="0">
                <a:hlinkClick r:id="rId6"/>
              </a:rPr>
              <a:t>http://prepagrandnoumea.net/hec2015/TEXTES/SARTRE%20L%20existentialisme%20est%20un%20humanisme.pdf</a:t>
            </a:r>
            <a:r>
              <a:rPr lang="fr" dirty="0"/>
              <a:t>)</a:t>
            </a:r>
            <a:endParaRPr lang="fr-FR" sz="1800" dirty="0"/>
          </a:p>
          <a:p>
            <a:endParaRPr lang="fr-FR" sz="1800" dirty="0"/>
          </a:p>
        </p:txBody>
      </p:sp>
      <p:sp>
        <p:nvSpPr>
          <p:cNvPr id="27" name="Rectangle 26">
            <a:extLst>
              <a:ext uri="{FF2B5EF4-FFF2-40B4-BE49-F238E27FC236}">
                <a16:creationId xmlns:a16="http://schemas.microsoft.com/office/drawing/2014/main" id="{3B989B51-C4C2-4EB3-8F1C-79CF2870F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375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E6B71B5-39ED-482A-84E8-27968BF36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CA40ACFA-4291-4987-95AD-DA9E9F0AD1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2" name="Picture 41">
            <a:extLst>
              <a:ext uri="{FF2B5EF4-FFF2-40B4-BE49-F238E27FC236}">
                <a16:creationId xmlns:a16="http://schemas.microsoft.com/office/drawing/2014/main" id="{A9E59777-1AE7-47B6-B2CE-03181AC4BD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4" name="Rectangle 43">
            <a:extLst>
              <a:ext uri="{FF2B5EF4-FFF2-40B4-BE49-F238E27FC236}">
                <a16:creationId xmlns:a16="http://schemas.microsoft.com/office/drawing/2014/main" id="{A366378F-2CFB-4A2E-8EFD-3B3792864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3FF8190-3EDB-43A9-AD30-D50989C770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4A3B846-CF28-4B63-9B18-35E440FD8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3811A38-DDAA-3F47-AC5D-0C6863F4C546}"/>
              </a:ext>
            </a:extLst>
          </p:cNvPr>
          <p:cNvSpPr>
            <a:spLocks noGrp="1"/>
          </p:cNvSpPr>
          <p:nvPr>
            <p:ph type="title"/>
          </p:nvPr>
        </p:nvSpPr>
        <p:spPr>
          <a:xfrm>
            <a:off x="3686670" y="483773"/>
            <a:ext cx="7102284" cy="1273590"/>
          </a:xfrm>
        </p:spPr>
        <p:txBody>
          <a:bodyPr>
            <a:normAutofit/>
          </a:bodyPr>
          <a:lstStyle/>
          <a:p>
            <a:pPr algn="l"/>
            <a:r>
              <a:rPr lang="fr-FR" dirty="0"/>
              <a:t>Sartre dramaturge</a:t>
            </a:r>
          </a:p>
        </p:txBody>
      </p:sp>
      <p:sp>
        <p:nvSpPr>
          <p:cNvPr id="3" name="Marcador de contenido 2">
            <a:extLst>
              <a:ext uri="{FF2B5EF4-FFF2-40B4-BE49-F238E27FC236}">
                <a16:creationId xmlns:a16="http://schemas.microsoft.com/office/drawing/2014/main" id="{0483F776-E4BB-594B-BCCE-35C44B2A314F}"/>
              </a:ext>
            </a:extLst>
          </p:cNvPr>
          <p:cNvSpPr>
            <a:spLocks noGrp="1"/>
          </p:cNvSpPr>
          <p:nvPr>
            <p:ph idx="1"/>
          </p:nvPr>
        </p:nvSpPr>
        <p:spPr>
          <a:xfrm>
            <a:off x="3276301" y="483772"/>
            <a:ext cx="4737992" cy="6259928"/>
          </a:xfrm>
        </p:spPr>
        <p:txBody>
          <a:bodyPr>
            <a:normAutofit/>
          </a:bodyPr>
          <a:lstStyle/>
          <a:p>
            <a:pPr marL="0" indent="0">
              <a:lnSpc>
                <a:spcPct val="110000"/>
              </a:lnSpc>
              <a:buNone/>
            </a:pPr>
            <a:r>
              <a:rPr lang="fr-FR" sz="1800" b="1" dirty="0"/>
              <a:t>			(1905-1980)</a:t>
            </a:r>
          </a:p>
          <a:p>
            <a:pPr marL="0" indent="0">
              <a:lnSpc>
                <a:spcPct val="110000"/>
              </a:lnSpc>
              <a:buNone/>
            </a:pPr>
            <a:endParaRPr lang="fr-FR" sz="1100" b="1" dirty="0"/>
          </a:p>
          <a:p>
            <a:pPr marL="0" indent="0">
              <a:lnSpc>
                <a:spcPct val="110000"/>
              </a:lnSpc>
              <a:buNone/>
            </a:pPr>
            <a:endParaRPr lang="fr-FR" sz="1100" b="1" dirty="0"/>
          </a:p>
          <a:p>
            <a:pPr marL="0" indent="0">
              <a:lnSpc>
                <a:spcPct val="110000"/>
              </a:lnSpc>
              <a:buNone/>
            </a:pPr>
            <a:r>
              <a:rPr lang="fr-FR" sz="1600" b="1" dirty="0"/>
              <a:t>1940 </a:t>
            </a:r>
            <a:r>
              <a:rPr lang="fr-FR" sz="1600" b="1" i="1" dirty="0"/>
              <a:t>- </a:t>
            </a:r>
            <a:r>
              <a:rPr lang="fr-FR" sz="1600" b="1" i="1" dirty="0" err="1"/>
              <a:t>Barjona</a:t>
            </a:r>
            <a:r>
              <a:rPr lang="fr-FR" sz="1600" b="1" dirty="0"/>
              <a:t> ou </a:t>
            </a:r>
            <a:r>
              <a:rPr lang="fr-FR" sz="1600" b="1" i="1" dirty="0"/>
              <a:t>Le Jeu de la Douleur et de l'Espoir</a:t>
            </a:r>
            <a:r>
              <a:rPr lang="fr-FR" sz="1600" b="1" dirty="0"/>
              <a:t> Théâtre du Vieux Colombier</a:t>
            </a:r>
            <a:br>
              <a:rPr lang="fr-FR" sz="1600" b="1" dirty="0"/>
            </a:br>
            <a:r>
              <a:rPr lang="fr-FR" sz="1600" b="1" dirty="0"/>
              <a:t>1943 </a:t>
            </a:r>
            <a:r>
              <a:rPr lang="fr-FR" sz="1600" b="1" i="1" dirty="0"/>
              <a:t>- Les Mouches</a:t>
            </a:r>
            <a:r>
              <a:rPr lang="fr-FR" sz="1600" b="1" dirty="0"/>
              <a:t> Théâtre Antoine</a:t>
            </a:r>
            <a:br>
              <a:rPr lang="fr-FR" sz="1600" b="1" dirty="0"/>
            </a:br>
            <a:r>
              <a:rPr lang="fr-FR" sz="1600" b="1" dirty="0"/>
              <a:t>1944 </a:t>
            </a:r>
            <a:r>
              <a:rPr lang="fr-FR" sz="1600" b="1" i="1" dirty="0"/>
              <a:t>- Huis Clos</a:t>
            </a:r>
            <a:r>
              <a:rPr lang="fr-FR" sz="1600" b="1" dirty="0"/>
              <a:t> Théâtre Antoine</a:t>
            </a:r>
            <a:br>
              <a:rPr lang="fr-FR" sz="1600" b="1" dirty="0"/>
            </a:br>
            <a:r>
              <a:rPr lang="fr-FR" sz="1600" b="1" dirty="0"/>
              <a:t>1946 </a:t>
            </a:r>
            <a:r>
              <a:rPr lang="fr-FR" sz="1600" b="1" i="1" dirty="0"/>
              <a:t>- Morts sans Sépulture</a:t>
            </a:r>
            <a:r>
              <a:rPr lang="fr-FR" sz="1600" b="1" dirty="0"/>
              <a:t> Théâtre Antoine</a:t>
            </a:r>
            <a:br>
              <a:rPr lang="fr-FR" sz="1600" b="1" dirty="0"/>
            </a:br>
            <a:r>
              <a:rPr lang="fr-FR" sz="1600" b="1" dirty="0"/>
              <a:t>1946 </a:t>
            </a:r>
            <a:r>
              <a:rPr lang="fr-FR" sz="1600" b="1" i="1" dirty="0"/>
              <a:t>- La Putain Respectueuse</a:t>
            </a:r>
            <a:r>
              <a:rPr lang="fr-FR" sz="1600" b="1" dirty="0"/>
              <a:t> Théâtre Antoine</a:t>
            </a:r>
            <a:br>
              <a:rPr lang="fr-FR" sz="1600" b="1" dirty="0"/>
            </a:br>
            <a:r>
              <a:rPr lang="fr-FR" sz="1600" b="1" dirty="0"/>
              <a:t>1948 </a:t>
            </a:r>
            <a:r>
              <a:rPr lang="fr-FR" sz="1600" b="1" i="1" dirty="0"/>
              <a:t>- Les Mains sales</a:t>
            </a:r>
            <a:r>
              <a:rPr lang="fr-FR" sz="1600" b="1" dirty="0"/>
              <a:t> Théâtre Antoine</a:t>
            </a:r>
            <a:br>
              <a:rPr lang="fr-FR" sz="1600" b="1" dirty="0"/>
            </a:br>
            <a:r>
              <a:rPr lang="fr-FR" sz="1600" b="1" dirty="0"/>
              <a:t>1951 </a:t>
            </a:r>
            <a:r>
              <a:rPr lang="fr-FR" sz="1600" b="1" i="1" dirty="0"/>
              <a:t>- Le Diable et le bon Dieu</a:t>
            </a:r>
            <a:r>
              <a:rPr lang="fr-FR" sz="1600" b="1" dirty="0"/>
              <a:t> Théâtre Antoine</a:t>
            </a:r>
            <a:br>
              <a:rPr lang="fr-FR" sz="1600" b="1" dirty="0"/>
            </a:br>
            <a:r>
              <a:rPr lang="fr-FR" sz="1600" b="1" dirty="0"/>
              <a:t>1952 </a:t>
            </a:r>
            <a:r>
              <a:rPr lang="fr-FR" sz="1600" b="1" i="1" dirty="0"/>
              <a:t>- L'Engrenage</a:t>
            </a:r>
            <a:r>
              <a:rPr lang="fr-FR" sz="1600" b="1" dirty="0"/>
              <a:t> </a:t>
            </a:r>
            <a:r>
              <a:rPr lang="fr-FR" sz="1600" b="1" dirty="0" err="1"/>
              <a:t>Schauspielhaus</a:t>
            </a:r>
            <a:r>
              <a:rPr lang="fr-FR" sz="1600" b="1" dirty="0"/>
              <a:t> de Zurich  </a:t>
            </a:r>
            <a:br>
              <a:rPr lang="fr-FR" sz="1600" b="1" dirty="0"/>
            </a:br>
            <a:r>
              <a:rPr lang="fr-FR" sz="1600" b="1" dirty="0"/>
              <a:t>1954 </a:t>
            </a:r>
            <a:r>
              <a:rPr lang="fr-FR" sz="1600" b="1" i="1" dirty="0"/>
              <a:t>- Kean</a:t>
            </a:r>
            <a:r>
              <a:rPr lang="fr-FR" sz="1600" b="1" dirty="0"/>
              <a:t> Théâtre Sarah-Bernhardt</a:t>
            </a:r>
            <a:br>
              <a:rPr lang="fr-FR" sz="1600" b="1" dirty="0"/>
            </a:br>
            <a:r>
              <a:rPr lang="fr-FR" sz="1600" b="1" dirty="0"/>
              <a:t>1955 </a:t>
            </a:r>
            <a:r>
              <a:rPr lang="fr-FR" sz="1600" b="1" i="1" dirty="0"/>
              <a:t>- Nekrassov</a:t>
            </a:r>
            <a:r>
              <a:rPr lang="fr-FR" sz="1600" b="1" dirty="0"/>
              <a:t> Théâtre Antoine</a:t>
            </a:r>
            <a:br>
              <a:rPr lang="fr-FR" sz="1600" b="1" dirty="0"/>
            </a:br>
            <a:r>
              <a:rPr lang="fr-FR" sz="1600" b="1" dirty="0"/>
              <a:t>1959 </a:t>
            </a:r>
            <a:r>
              <a:rPr lang="fr-FR" sz="1600" b="1" i="1" dirty="0"/>
              <a:t>- Les Séquestrés d'Altona</a:t>
            </a:r>
            <a:r>
              <a:rPr lang="fr-FR" sz="1600" b="1" dirty="0"/>
              <a:t> Théâtre de la Renaissance</a:t>
            </a:r>
            <a:br>
              <a:rPr lang="fr-FR" sz="1600" b="1" dirty="0"/>
            </a:br>
            <a:r>
              <a:rPr lang="fr-FR" sz="1600" b="1" dirty="0"/>
              <a:t>1965 - </a:t>
            </a:r>
            <a:r>
              <a:rPr lang="fr-FR" sz="1600" b="1" i="1" dirty="0"/>
              <a:t>Les Troyennes</a:t>
            </a:r>
            <a:r>
              <a:rPr lang="fr-FR" sz="1600" b="1" dirty="0"/>
              <a:t> T.N.P.</a:t>
            </a:r>
          </a:p>
        </p:txBody>
      </p:sp>
      <p:sp>
        <p:nvSpPr>
          <p:cNvPr id="50" name="TextBox 49">
            <a:extLst>
              <a:ext uri="{FF2B5EF4-FFF2-40B4-BE49-F238E27FC236}">
                <a16:creationId xmlns:a16="http://schemas.microsoft.com/office/drawing/2014/main" id="{3BB5414F-2AE1-4EDF-9F8F-06CD61FAAC5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0169"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pic>
        <p:nvPicPr>
          <p:cNvPr id="5" name="Imagen 4" descr="Imagen que contiene persona, hombre, gafas, pared&#10;&#10;&#10;&#10;Descripción generada automáticamente">
            <a:extLst>
              <a:ext uri="{FF2B5EF4-FFF2-40B4-BE49-F238E27FC236}">
                <a16:creationId xmlns:a16="http://schemas.microsoft.com/office/drawing/2014/main" id="{A91CCB65-F26B-4A4F-9CF6-824F04326ED0}"/>
              </a:ext>
            </a:extLst>
          </p:cNvPr>
          <p:cNvPicPr>
            <a:picLocks noChangeAspect="1"/>
          </p:cNvPicPr>
          <p:nvPr/>
        </p:nvPicPr>
        <p:blipFill rotWithShape="1">
          <a:blip r:embed="rId5"/>
          <a:srcRect l="720" r="2" b="2"/>
          <a:stretch/>
        </p:blipFill>
        <p:spPr>
          <a:xfrm>
            <a:off x="7734577" y="372190"/>
            <a:ext cx="3334094" cy="2621275"/>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52" name="Rectangle 51">
            <a:extLst>
              <a:ext uri="{FF2B5EF4-FFF2-40B4-BE49-F238E27FC236}">
                <a16:creationId xmlns:a16="http://schemas.microsoft.com/office/drawing/2014/main" id="{91C37FBE-F9BA-4E95-AAB9-2FD521EA2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Imagen 33" descr="Imagen que contiene texto, libro&#10;&#10;&#10;&#10;Descripción generada automáticamente">
            <a:extLst>
              <a:ext uri="{FF2B5EF4-FFF2-40B4-BE49-F238E27FC236}">
                <a16:creationId xmlns:a16="http://schemas.microsoft.com/office/drawing/2014/main" id="{DF696F0F-4F95-4D4C-BBF2-A110F5E3E64B}"/>
              </a:ext>
            </a:extLst>
          </p:cNvPr>
          <p:cNvPicPr>
            <a:picLocks noChangeAspect="1"/>
          </p:cNvPicPr>
          <p:nvPr/>
        </p:nvPicPr>
        <p:blipFill>
          <a:blip r:embed="rId6"/>
          <a:stretch>
            <a:fillRect/>
          </a:stretch>
        </p:blipFill>
        <p:spPr>
          <a:xfrm>
            <a:off x="-2132" y="1198605"/>
            <a:ext cx="3244294" cy="5659395"/>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Tree>
    <p:extLst>
      <p:ext uri="{BB962C8B-B14F-4D97-AF65-F5344CB8AC3E}">
        <p14:creationId xmlns:p14="http://schemas.microsoft.com/office/powerpoint/2010/main" val="2598633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E3E2DC-AC9B-4C7B-AC05-7C5C56939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4E24504-592F-4CDF-88D7-B64642426E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B96DEEAF-4A7C-4ACA-9EC8-3D166DDA2D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CB84845E-9103-45E6-9F1A-936F3690D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C8B682A-E977-4D99-A0C9-F92965B07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E4E8AF2-F1E8-45A9-BF04-9CE0CA2D1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DA9E7C2-D429-BA42-A3F9-329C452E5ED3}"/>
              </a:ext>
            </a:extLst>
          </p:cNvPr>
          <p:cNvSpPr>
            <a:spLocks noGrp="1"/>
          </p:cNvSpPr>
          <p:nvPr>
            <p:ph type="title"/>
          </p:nvPr>
        </p:nvSpPr>
        <p:spPr>
          <a:xfrm>
            <a:off x="966307" y="185739"/>
            <a:ext cx="9606422" cy="878019"/>
          </a:xfrm>
        </p:spPr>
        <p:txBody>
          <a:bodyPr>
            <a:normAutofit fontScale="90000"/>
          </a:bodyPr>
          <a:lstStyle/>
          <a:p>
            <a:pPr algn="l"/>
            <a:r>
              <a:rPr lang="fr-FR" dirty="0"/>
              <a:t>Le théâtre sartrien</a:t>
            </a:r>
            <a:br>
              <a:rPr lang="fr-FR" dirty="0"/>
            </a:br>
            <a:r>
              <a:rPr lang="fr-FR" i="1" dirty="0"/>
              <a:t>Les mains sales</a:t>
            </a:r>
          </a:p>
        </p:txBody>
      </p:sp>
      <p:pic>
        <p:nvPicPr>
          <p:cNvPr id="5" name="Imagen 4" descr="Imagen que contiene texto, foto, libro, persona&#10;&#10;&#10;&#10;Descripción generada automáticamente">
            <a:extLst>
              <a:ext uri="{FF2B5EF4-FFF2-40B4-BE49-F238E27FC236}">
                <a16:creationId xmlns:a16="http://schemas.microsoft.com/office/drawing/2014/main" id="{A90D3BA0-51E4-5C41-8768-58ACC70BDDC3}"/>
              </a:ext>
            </a:extLst>
          </p:cNvPr>
          <p:cNvPicPr>
            <a:picLocks noChangeAspect="1"/>
          </p:cNvPicPr>
          <p:nvPr/>
        </p:nvPicPr>
        <p:blipFill rotWithShape="1">
          <a:blip r:embed="rId5"/>
          <a:srcRect l="16620" r="15431" b="4"/>
          <a:stretch/>
        </p:blipFill>
        <p:spPr>
          <a:xfrm>
            <a:off x="984901" y="1010557"/>
            <a:ext cx="3781046" cy="556428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TextBox 21">
            <a:extLst>
              <a:ext uri="{FF2B5EF4-FFF2-40B4-BE49-F238E27FC236}">
                <a16:creationId xmlns:a16="http://schemas.microsoft.com/office/drawing/2014/main" id="{EA9C4BF5-B0F5-4F55-AF76-2914EB571C9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8715"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Marcador de contenido 2">
            <a:extLst>
              <a:ext uri="{FF2B5EF4-FFF2-40B4-BE49-F238E27FC236}">
                <a16:creationId xmlns:a16="http://schemas.microsoft.com/office/drawing/2014/main" id="{C9441718-1C1B-7F41-A547-E4F404923AC8}"/>
              </a:ext>
            </a:extLst>
          </p:cNvPr>
          <p:cNvSpPr>
            <a:spLocks noGrp="1"/>
          </p:cNvSpPr>
          <p:nvPr>
            <p:ph idx="1"/>
          </p:nvPr>
        </p:nvSpPr>
        <p:spPr>
          <a:xfrm>
            <a:off x="4765947" y="1249497"/>
            <a:ext cx="6578132" cy="5325343"/>
          </a:xfrm>
        </p:spPr>
        <p:txBody>
          <a:bodyPr>
            <a:noAutofit/>
          </a:bodyPr>
          <a:lstStyle/>
          <a:p>
            <a:pPr marL="0" indent="0">
              <a:lnSpc>
                <a:spcPct val="110000"/>
              </a:lnSpc>
              <a:buNone/>
            </a:pPr>
            <a:r>
              <a:rPr lang="fr-FR" sz="1600" i="1" dirty="0"/>
              <a:t>Les mains sales </a:t>
            </a:r>
            <a:r>
              <a:rPr lang="fr-FR" sz="1600" dirty="0"/>
              <a:t>(pièce en sept tableaux, 1948): </a:t>
            </a:r>
            <a:r>
              <a:rPr lang="fr" sz="1600" b="1" dirty="0"/>
              <a:t>Hugo, jeune intellectuel d'origine bourgeoise, marié sans être amoureux, est un fervent militant communiste. Afin de prouver son zèle, il est prêt à une action d'éclat et accepte de tuer un des chef du parti, </a:t>
            </a:r>
            <a:r>
              <a:rPr lang="fr" sz="1600" b="1" dirty="0" err="1"/>
              <a:t>Hoederer</a:t>
            </a:r>
            <a:r>
              <a:rPr lang="fr" sz="1600" b="1" dirty="0"/>
              <a:t>, soupçonné de pactiser avec la droite nationaliste. Pour accomplir sa mission, Hugo devient le secrétaire particulier de </a:t>
            </a:r>
            <a:r>
              <a:rPr lang="fr" sz="1600" b="1" dirty="0" err="1"/>
              <a:t>Hoederer</a:t>
            </a:r>
            <a:r>
              <a:rPr lang="fr" sz="1600" b="1" dirty="0"/>
              <a:t>. Au fil des jours, il s'aperçoit que ce dernier n'est pas un traître. Les deux hommes deviennent amis. Hugo est sur le point de renoncer à son fatal projet quand il découvre sa jeune femme dans les bras de </a:t>
            </a:r>
            <a:r>
              <a:rPr lang="fr" sz="1600" b="1" dirty="0" err="1"/>
              <a:t>Hoederer</a:t>
            </a:r>
            <a:r>
              <a:rPr lang="fr" sz="1600" b="1" dirty="0"/>
              <a:t>. Il le tue. Après avoir purgé deux années de prison, Hugo revient au Parti, mais les temps ont changé et le souvenir d'</a:t>
            </a:r>
            <a:r>
              <a:rPr lang="fr" sz="1600" b="1" dirty="0" err="1"/>
              <a:t>Hoederer</a:t>
            </a:r>
            <a:r>
              <a:rPr lang="fr" sz="1600" b="1" dirty="0"/>
              <a:t> est désormais célébré. On propose alors à Hugo d'oublier son geste ou de le faire passer pour un crime passionnel. Hugo refuse et, désirant assumer son acte jusqu'au bout, il choisit sa mort.</a:t>
            </a:r>
            <a:r>
              <a:rPr lang="es-ES" sz="1600" b="1" dirty="0"/>
              <a:t> </a:t>
            </a:r>
            <a:r>
              <a:rPr lang="es-ES" sz="1600" b="1" dirty="0">
                <a:hlinkClick r:id="rId6"/>
              </a:rPr>
              <a:t>http://www.regietheatrale.com/index/index/thematiques/auteurs/sartre/jean-paul-sartre-extrait-des-mains-sales.html</a:t>
            </a:r>
            <a:r>
              <a:rPr lang="es-ES" sz="1600" b="1" dirty="0"/>
              <a:t>.</a:t>
            </a:r>
            <a:endParaRPr lang="fr" sz="1600" b="1" dirty="0"/>
          </a:p>
          <a:p>
            <a:pPr marL="0" indent="0">
              <a:lnSpc>
                <a:spcPct val="110000"/>
              </a:lnSpc>
              <a:buNone/>
            </a:pPr>
            <a:r>
              <a:rPr lang="fr" sz="1500" b="1" dirty="0"/>
              <a:t>Réaction: </a:t>
            </a:r>
            <a:r>
              <a:rPr lang="fr" sz="1500" b="1" i="1" dirty="0"/>
              <a:t>« Philosophe hermétique, écrivain nauséeux, dramaturge à scandale, démagogue […], telles sont les étapes de la carrière de M. Sartre. Malhonnêteté foncière, dégradation, anti communisme vulgaire à dix sous la page. ». </a:t>
            </a:r>
            <a:r>
              <a:rPr lang="fr" sz="1500" b="1" dirty="0"/>
              <a:t>Guy Leclerc. </a:t>
            </a:r>
            <a:r>
              <a:rPr lang="fr" sz="1500" b="1" i="1" dirty="0"/>
              <a:t>L'Humanité</a:t>
            </a:r>
            <a:r>
              <a:rPr lang="fr" sz="1500" b="1" dirty="0"/>
              <a:t> 7 avril 1948</a:t>
            </a:r>
            <a:endParaRPr lang="fr-FR" sz="1500" dirty="0"/>
          </a:p>
        </p:txBody>
      </p:sp>
      <p:sp>
        <p:nvSpPr>
          <p:cNvPr id="24" name="Rectangle 23">
            <a:extLst>
              <a:ext uri="{FF2B5EF4-FFF2-40B4-BE49-F238E27FC236}">
                <a16:creationId xmlns:a16="http://schemas.microsoft.com/office/drawing/2014/main" id="{3B989B51-C4C2-4EB3-8F1C-79CF2870F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4731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0194DD-E7AA-4546-8BDF-361575E46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1987C88-3796-4AA7-B6E5-E13660120B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3074E88B-4F67-4078-A984-B28D6F2F99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C3FAB635-2ABA-41D4-94DD-71424DA15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B61A1F-495C-4F87-891B-D872B0719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1467B5-88C3-4824-B2B9-8066ABB6D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A737F65-FD1A-0C47-9C73-71E5E01CECE3}"/>
              </a:ext>
            </a:extLst>
          </p:cNvPr>
          <p:cNvSpPr>
            <a:spLocks noGrp="1"/>
          </p:cNvSpPr>
          <p:nvPr>
            <p:ph type="title"/>
          </p:nvPr>
        </p:nvSpPr>
        <p:spPr>
          <a:xfrm>
            <a:off x="1051121" y="271464"/>
            <a:ext cx="4504096" cy="964260"/>
          </a:xfrm>
        </p:spPr>
        <p:txBody>
          <a:bodyPr>
            <a:normAutofit fontScale="90000"/>
          </a:bodyPr>
          <a:lstStyle/>
          <a:p>
            <a:pPr algn="l"/>
            <a:r>
              <a:rPr lang="fr-FR" i="1" dirty="0"/>
              <a:t>Le diable et le bon dieu</a:t>
            </a:r>
          </a:p>
        </p:txBody>
      </p:sp>
      <p:pic>
        <p:nvPicPr>
          <p:cNvPr id="5" name="Imagen 4" descr="Imagen que contiene botella, texto, periódico&#10;&#10;&#10;&#10;Descripción generada automáticamente">
            <a:extLst>
              <a:ext uri="{FF2B5EF4-FFF2-40B4-BE49-F238E27FC236}">
                <a16:creationId xmlns:a16="http://schemas.microsoft.com/office/drawing/2014/main" id="{7357B3ED-E4F8-9748-B6CD-E14E5C157B8F}"/>
              </a:ext>
            </a:extLst>
          </p:cNvPr>
          <p:cNvPicPr>
            <a:picLocks noChangeAspect="1"/>
          </p:cNvPicPr>
          <p:nvPr/>
        </p:nvPicPr>
        <p:blipFill>
          <a:blip r:embed="rId5"/>
          <a:stretch>
            <a:fillRect/>
          </a:stretch>
        </p:blipFill>
        <p:spPr>
          <a:xfrm>
            <a:off x="0" y="1235724"/>
            <a:ext cx="3200841" cy="498185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TextBox 21">
            <a:extLst>
              <a:ext uri="{FF2B5EF4-FFF2-40B4-BE49-F238E27FC236}">
                <a16:creationId xmlns:a16="http://schemas.microsoft.com/office/drawing/2014/main" id="{333235DC-1109-4C44-8D88-7D9D703053C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7348"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Marcador de contenido 2">
            <a:extLst>
              <a:ext uri="{FF2B5EF4-FFF2-40B4-BE49-F238E27FC236}">
                <a16:creationId xmlns:a16="http://schemas.microsoft.com/office/drawing/2014/main" id="{94CDEAEA-A56E-2442-A42B-3E11333A3299}"/>
              </a:ext>
            </a:extLst>
          </p:cNvPr>
          <p:cNvSpPr>
            <a:spLocks noGrp="1"/>
          </p:cNvSpPr>
          <p:nvPr>
            <p:ph idx="1"/>
          </p:nvPr>
        </p:nvSpPr>
        <p:spPr>
          <a:xfrm>
            <a:off x="3244200" y="1114425"/>
            <a:ext cx="7985758" cy="5740857"/>
          </a:xfrm>
        </p:spPr>
        <p:txBody>
          <a:bodyPr>
            <a:noAutofit/>
          </a:bodyPr>
          <a:lstStyle/>
          <a:p>
            <a:pPr marL="0" indent="0" algn="just">
              <a:lnSpc>
                <a:spcPct val="110000"/>
              </a:lnSpc>
              <a:buNone/>
            </a:pPr>
            <a:r>
              <a:rPr lang="fr-FR" sz="1600" i="1" dirty="0"/>
              <a:t>Le diable et le bon dieu </a:t>
            </a:r>
            <a:r>
              <a:rPr lang="fr-FR" sz="1600" dirty="0"/>
              <a:t>(pièce en trois actes, 1951): </a:t>
            </a:r>
            <a:r>
              <a:rPr lang="fr" sz="1600" b="1" dirty="0"/>
              <a:t>Le capitaine </a:t>
            </a:r>
            <a:r>
              <a:rPr lang="fr" sz="1600" b="1" dirty="0" err="1"/>
              <a:t>Goetz</a:t>
            </a:r>
            <a:r>
              <a:rPr lang="fr" sz="1600" b="1" dirty="0"/>
              <a:t> se vante de faire le Mal à l'état pur et n'accepte qu'un rival, Dieu. Mais il découvre que piller, trahir, tuer devient fastidieux et pense à changer. Le révolutionnaire </a:t>
            </a:r>
            <a:r>
              <a:rPr lang="fr" sz="1600" b="1" dirty="0" err="1"/>
              <a:t>Nasty</a:t>
            </a:r>
            <a:r>
              <a:rPr lang="fr" sz="1600" b="1" dirty="0"/>
              <a:t> lui dit de s'allier avec les pauvres et de frapper méthodiquement les riches au lieu de porter des coups au hasard sans plaisir. Mais puisque Dieu est du côté des pauvres, le Mal ne se traduirait-il pas en Bien ? Le projet de faire le Bien le tente. Il choisit de jouer aux dés sa conversion. Dieu doit prendre ses responsabilités. Si Dieu fait perdre </a:t>
            </a:r>
            <a:r>
              <a:rPr lang="fr" sz="1600" b="1" dirty="0" err="1"/>
              <a:t>Goetz</a:t>
            </a:r>
            <a:r>
              <a:rPr lang="fr" sz="1600" b="1" dirty="0"/>
              <a:t>, </a:t>
            </a:r>
            <a:r>
              <a:rPr lang="fr" sz="1600" b="1" dirty="0" err="1"/>
              <a:t>Goetz</a:t>
            </a:r>
            <a:r>
              <a:rPr lang="fr" sz="1600" b="1" dirty="0"/>
              <a:t> se pliera à sa loi et fera désormais le Bien, mais si Dieu le laisse gagner, alors il brûlera la ville de Worms et massacrera vingt mille personnes... Mais </a:t>
            </a:r>
            <a:r>
              <a:rPr lang="fr" sz="1600" b="1" dirty="0" err="1"/>
              <a:t>Goetz</a:t>
            </a:r>
            <a:r>
              <a:rPr lang="fr" sz="1600" b="1" dirty="0"/>
              <a:t> triche et perd, fasciné par l'aventure de faire le Bien. Le Bien qu’il va faire est plus nuisible que « les trente cinq années de malice » qu'il vient de vivre. Tous les malheurs tombent sur ceux qu'il veut aider, de sa faute, jusqu'à ce qu'un prêtre, Heinrich, lui reproche ses bonnes actions. </a:t>
            </a:r>
            <a:r>
              <a:rPr lang="fr" sz="1600" b="1" dirty="0" err="1"/>
              <a:t>Goetz</a:t>
            </a:r>
            <a:r>
              <a:rPr lang="fr" sz="1600" b="1" dirty="0"/>
              <a:t> alors conclut que Dieu n'existe pas et que l'Homme reste toujours seul. Il tue Heinrich et redevient « un homme de guerre qui reste seul avec le ciel vide au-dessus de sa tête ».</a:t>
            </a:r>
          </a:p>
          <a:p>
            <a:pPr marL="0" indent="0" algn="just">
              <a:lnSpc>
                <a:spcPct val="110000"/>
              </a:lnSpc>
              <a:buNone/>
            </a:pPr>
            <a:r>
              <a:rPr lang="fr" sz="1600" b="1" i="1" dirty="0"/>
              <a:t>« S'il était dans ses intentions de démontrer qu'on n'a besoin ni de Dieu ni du Diable pour se conduire humainement, eh bien cela me semble un lieu commun qui n'a plus besoin de quatre heures pour être démontré ». </a:t>
            </a:r>
            <a:r>
              <a:rPr lang="fr" sz="1600" b="1" dirty="0"/>
              <a:t>Elsa Triolet </a:t>
            </a:r>
            <a:r>
              <a:rPr lang="fr" sz="1600" b="1" i="1" dirty="0"/>
              <a:t>Les Lettres Françaises</a:t>
            </a:r>
            <a:r>
              <a:rPr lang="fr" sz="1600" b="1" dirty="0"/>
              <a:t> 14 juin 1951</a:t>
            </a:r>
            <a:endParaRPr lang="fr-FR" sz="1600" dirty="0"/>
          </a:p>
        </p:txBody>
      </p:sp>
      <p:sp>
        <p:nvSpPr>
          <p:cNvPr id="24" name="Rectangle 23">
            <a:extLst>
              <a:ext uri="{FF2B5EF4-FFF2-40B4-BE49-F238E27FC236}">
                <a16:creationId xmlns:a16="http://schemas.microsoft.com/office/drawing/2014/main" id="{DF00D908-205D-4DEE-AEDF-45E2562EA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769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B17581-2F85-4AD0-A1D5-A8D8D49B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A5D9D98-B2AB-4E00-A83B-FEFC05F552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B2F9BC3C-602C-46DB-95AF-EB15E1AED3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F28CB320-7668-4891-86CD-860774D8E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01BAFAC-0833-40F6-845A-3684A4AE2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F2D7AE7-E767-4246-85D2-E86FB7E9F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BBC3B4C-2BB7-1249-BD7D-CD6A8737DFD8}"/>
              </a:ext>
            </a:extLst>
          </p:cNvPr>
          <p:cNvSpPr>
            <a:spLocks noGrp="1"/>
          </p:cNvSpPr>
          <p:nvPr>
            <p:ph type="title"/>
          </p:nvPr>
        </p:nvSpPr>
        <p:spPr>
          <a:xfrm>
            <a:off x="1969803" y="808056"/>
            <a:ext cx="8608037" cy="1077229"/>
          </a:xfrm>
        </p:spPr>
        <p:txBody>
          <a:bodyPr>
            <a:normAutofit/>
          </a:bodyPr>
          <a:lstStyle/>
          <a:p>
            <a:pPr algn="l"/>
            <a:r>
              <a:rPr lang="fr-FR" i="1" dirty="0"/>
              <a:t>Huis clos </a:t>
            </a:r>
          </a:p>
        </p:txBody>
      </p:sp>
      <p:sp>
        <p:nvSpPr>
          <p:cNvPr id="22" name="TextBox 21">
            <a:extLst>
              <a:ext uri="{FF2B5EF4-FFF2-40B4-BE49-F238E27FC236}">
                <a16:creationId xmlns:a16="http://schemas.microsoft.com/office/drawing/2014/main" id="{260CA645-1A6A-4259-89E8-177504EB888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0169"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pic>
        <p:nvPicPr>
          <p:cNvPr id="5" name="Imagen 4" descr="Imagen que contiene edificio, foto, exterior, antiguo&#10;&#10;&#10;&#10;Descripción generada automáticamente">
            <a:extLst>
              <a:ext uri="{FF2B5EF4-FFF2-40B4-BE49-F238E27FC236}">
                <a16:creationId xmlns:a16="http://schemas.microsoft.com/office/drawing/2014/main" id="{CA1C3DBD-84B0-614C-88D8-5EB5284E9CBC}"/>
              </a:ext>
            </a:extLst>
          </p:cNvPr>
          <p:cNvPicPr>
            <a:picLocks noChangeAspect="1"/>
          </p:cNvPicPr>
          <p:nvPr/>
        </p:nvPicPr>
        <p:blipFill rotWithShape="1">
          <a:blip r:embed="rId5"/>
          <a:srcRect l="6981" r="2" b="2"/>
          <a:stretch/>
        </p:blipFill>
        <p:spPr>
          <a:xfrm>
            <a:off x="0" y="2369004"/>
            <a:ext cx="4454381" cy="336405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 name="Marcador de contenido 2">
            <a:extLst>
              <a:ext uri="{FF2B5EF4-FFF2-40B4-BE49-F238E27FC236}">
                <a16:creationId xmlns:a16="http://schemas.microsoft.com/office/drawing/2014/main" id="{F3376615-A918-1649-A2CA-8C3E3D881E22}"/>
              </a:ext>
            </a:extLst>
          </p:cNvPr>
          <p:cNvSpPr>
            <a:spLocks noGrp="1"/>
          </p:cNvSpPr>
          <p:nvPr>
            <p:ph idx="1"/>
          </p:nvPr>
        </p:nvSpPr>
        <p:spPr>
          <a:xfrm>
            <a:off x="4497740" y="641225"/>
            <a:ext cx="6732218" cy="6088188"/>
          </a:xfrm>
        </p:spPr>
        <p:txBody>
          <a:bodyPr>
            <a:normAutofit/>
          </a:bodyPr>
          <a:lstStyle/>
          <a:p>
            <a:pPr>
              <a:lnSpc>
                <a:spcPct val="110000"/>
              </a:lnSpc>
            </a:pPr>
            <a:r>
              <a:rPr lang="fr-FR" sz="1600" i="1" dirty="0"/>
              <a:t>Huis clos </a:t>
            </a:r>
            <a:r>
              <a:rPr lang="fr-FR" sz="1600" dirty="0"/>
              <a:t>(1944): </a:t>
            </a:r>
            <a:r>
              <a:rPr lang="fr" sz="1600" b="1" dirty="0"/>
              <a:t>En 1943, Jean-Paul Sartre entreprend l’écriture d’une pièce qu’il intitulera : </a:t>
            </a:r>
            <a:r>
              <a:rPr lang="fr" sz="1600" b="1" i="1" dirty="0"/>
              <a:t>Les Autres</a:t>
            </a:r>
            <a:r>
              <a:rPr lang="fr" sz="1600" b="1" dirty="0"/>
              <a:t>. Il s’agit d’un acte réunissant trois morts, au passé scandaleux : Garcin, un traitre, Inès, une lesbienne et Estelle, une infanticide. Enfermés pour l’éternité en enfer, leur châtiment se résume au regard et au jugement incessants des autres. </a:t>
            </a:r>
          </a:p>
          <a:p>
            <a:pPr>
              <a:lnSpc>
                <a:spcPct val="110000"/>
              </a:lnSpc>
            </a:pPr>
            <a:r>
              <a:rPr lang="fr" sz="1600" b="1" dirty="0"/>
              <a:t>À peine terminée, la pièce est mise sous presse par Marc </a:t>
            </a:r>
            <a:r>
              <a:rPr lang="fr" sz="1600" b="1" dirty="0" err="1"/>
              <a:t>Barbezat</a:t>
            </a:r>
            <a:r>
              <a:rPr lang="fr" sz="1600" b="1" dirty="0"/>
              <a:t>, éditeur de la revue clandestine </a:t>
            </a:r>
            <a:r>
              <a:rPr lang="fr" sz="1600" b="1" i="1" dirty="0"/>
              <a:t>l’Arbalète</a:t>
            </a:r>
            <a:r>
              <a:rPr lang="fr" sz="1600" b="1" dirty="0"/>
              <a:t>. Sartre demande alors à Albert Camus de concevoir la mise en scène et de jouer le rôle de l’homme. Les personnages des femmes seraient interprétés par Olga </a:t>
            </a:r>
            <a:r>
              <a:rPr lang="fr" sz="1600" b="1" dirty="0" err="1"/>
              <a:t>Kéchélévitch</a:t>
            </a:r>
            <a:r>
              <a:rPr lang="fr" sz="1600" b="1" dirty="0"/>
              <a:t> et Wanda </a:t>
            </a:r>
            <a:r>
              <a:rPr lang="fr" sz="1600" b="1" dirty="0" err="1"/>
              <a:t>Kosakievitch</a:t>
            </a:r>
            <a:r>
              <a:rPr lang="fr" sz="1600" b="1" dirty="0"/>
              <a:t>, une jeune amie comédienne. Mais en décembre, Olga est arrêtée par la Gestapo. Bouleversé, Albert Camus renonce au projet. C’est alors que Gaston Gallimard intervient et fait lire le manuscrit à Anet Babel, nouveau directeur du Théâtre du Vieux Colombier. Celui-ci, en quête de jeunes auteurs, s’enthousiasme et fait appel au metteur en scène Raymond Rouleau. La nouvelle distribution comprend Michel </a:t>
            </a:r>
            <a:r>
              <a:rPr lang="fr" sz="1600" b="1" dirty="0" err="1"/>
              <a:t>Vitold</a:t>
            </a:r>
            <a:r>
              <a:rPr lang="fr" sz="1600" b="1" dirty="0"/>
              <a:t>, Tania </a:t>
            </a:r>
            <a:r>
              <a:rPr lang="fr" sz="1600" b="1" dirty="0" err="1"/>
              <a:t>Balachova</a:t>
            </a:r>
            <a:r>
              <a:rPr lang="fr" sz="1600" b="1" dirty="0"/>
              <a:t> et Gaby Sylvia. Sartre donne alors à sa pièce son titre définitif : </a:t>
            </a:r>
            <a:r>
              <a:rPr lang="fr" sz="1600" b="1" i="1" dirty="0"/>
              <a:t>Huis Clos</a:t>
            </a:r>
            <a:r>
              <a:rPr lang="fr" sz="1600" b="1" dirty="0"/>
              <a:t>.</a:t>
            </a:r>
          </a:p>
          <a:p>
            <a:pPr>
              <a:lnSpc>
                <a:spcPct val="110000"/>
              </a:lnSpc>
            </a:pPr>
            <a:endParaRPr lang="fr-FR" sz="800" dirty="0"/>
          </a:p>
        </p:txBody>
      </p:sp>
      <p:sp>
        <p:nvSpPr>
          <p:cNvPr id="24" name="Rectangle 23">
            <a:extLst>
              <a:ext uri="{FF2B5EF4-FFF2-40B4-BE49-F238E27FC236}">
                <a16:creationId xmlns:a16="http://schemas.microsoft.com/office/drawing/2014/main" id="{E9C0575D-4A34-44AC-9FA2-8C8F7729F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6620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EB9601-6BA8-DC45-9A6B-23FBE3C1D276}"/>
              </a:ext>
            </a:extLst>
          </p:cNvPr>
          <p:cNvSpPr>
            <a:spLocks noGrp="1"/>
          </p:cNvSpPr>
          <p:nvPr>
            <p:ph type="title"/>
          </p:nvPr>
        </p:nvSpPr>
        <p:spPr>
          <a:xfrm>
            <a:off x="2611808" y="114300"/>
            <a:ext cx="7958331" cy="885825"/>
          </a:xfrm>
        </p:spPr>
        <p:txBody>
          <a:bodyPr>
            <a:normAutofit fontScale="90000"/>
          </a:bodyPr>
          <a:lstStyle/>
          <a:p>
            <a:r>
              <a:rPr lang="fr-FR" dirty="0"/>
              <a:t>Simone de Beauvoir, féministe</a:t>
            </a:r>
            <a:br>
              <a:rPr lang="fr-FR" dirty="0"/>
            </a:br>
            <a:r>
              <a:rPr lang="fr-FR" sz="2400" dirty="0"/>
              <a:t>(1908-1986)</a:t>
            </a:r>
          </a:p>
        </p:txBody>
      </p:sp>
      <p:sp>
        <p:nvSpPr>
          <p:cNvPr id="3" name="Marcador de contenido 2">
            <a:extLst>
              <a:ext uri="{FF2B5EF4-FFF2-40B4-BE49-F238E27FC236}">
                <a16:creationId xmlns:a16="http://schemas.microsoft.com/office/drawing/2014/main" id="{EE048033-214D-A74B-832E-86166567455D}"/>
              </a:ext>
            </a:extLst>
          </p:cNvPr>
          <p:cNvSpPr>
            <a:spLocks noGrp="1"/>
          </p:cNvSpPr>
          <p:nvPr>
            <p:ph idx="1"/>
          </p:nvPr>
        </p:nvSpPr>
        <p:spPr>
          <a:xfrm>
            <a:off x="971550" y="1257300"/>
            <a:ext cx="10287000" cy="5600700"/>
          </a:xfrm>
        </p:spPr>
        <p:txBody>
          <a:bodyPr>
            <a:normAutofit fontScale="85000" lnSpcReduction="20000"/>
          </a:bodyPr>
          <a:lstStyle/>
          <a:p>
            <a:pPr marL="0" indent="0">
              <a:buNone/>
            </a:pPr>
            <a:r>
              <a:rPr lang="fr-FR" dirty="0"/>
              <a:t>Œuvres principales:</a:t>
            </a:r>
          </a:p>
          <a:p>
            <a:r>
              <a:rPr lang="en-US" i="1" dirty="0"/>
              <a:t>L'INVITÉE</a:t>
            </a:r>
            <a:r>
              <a:rPr lang="en-US" dirty="0"/>
              <a:t>, 1943</a:t>
            </a:r>
            <a:endParaRPr lang="es-ES" dirty="0"/>
          </a:p>
          <a:p>
            <a:r>
              <a:rPr lang="en-US" i="1" dirty="0"/>
              <a:t>PYRRHUS ET CINÉAS</a:t>
            </a:r>
            <a:r>
              <a:rPr lang="en-US" dirty="0"/>
              <a:t>, 1944</a:t>
            </a:r>
            <a:endParaRPr lang="es-ES" dirty="0"/>
          </a:p>
          <a:p>
            <a:r>
              <a:rPr lang="en-US" i="1" dirty="0"/>
              <a:t>LES BOUCHES INUTILES</a:t>
            </a:r>
            <a:r>
              <a:rPr lang="en-US" dirty="0"/>
              <a:t>, 1945</a:t>
            </a:r>
            <a:endParaRPr lang="es-ES" dirty="0"/>
          </a:p>
          <a:p>
            <a:r>
              <a:rPr lang="en-US" i="1" dirty="0"/>
              <a:t>LE SANG DES AUTRES</a:t>
            </a:r>
            <a:r>
              <a:rPr lang="en-US" dirty="0"/>
              <a:t>, 1945</a:t>
            </a:r>
            <a:endParaRPr lang="es-ES" dirty="0"/>
          </a:p>
          <a:p>
            <a:r>
              <a:rPr lang="en-US" i="1" dirty="0"/>
              <a:t>TOUS LES HOMMES SONT MORTELS</a:t>
            </a:r>
            <a:r>
              <a:rPr lang="en-US" dirty="0"/>
              <a:t>, 1946</a:t>
            </a:r>
            <a:endParaRPr lang="es-ES" dirty="0"/>
          </a:p>
          <a:p>
            <a:r>
              <a:rPr lang="es-ES" i="1" dirty="0"/>
              <a:t>POUR UNE MORALE DE L'AMBIGUÏTÉ</a:t>
            </a:r>
            <a:r>
              <a:rPr lang="es-ES" dirty="0"/>
              <a:t>, 1947</a:t>
            </a:r>
          </a:p>
          <a:p>
            <a:r>
              <a:rPr lang="en-US" i="1" dirty="0"/>
              <a:t>LE DEUXIÈME SEXE</a:t>
            </a:r>
            <a:r>
              <a:rPr lang="en-US" dirty="0"/>
              <a:t>, 1949</a:t>
            </a:r>
            <a:endParaRPr lang="es-ES" dirty="0"/>
          </a:p>
          <a:p>
            <a:r>
              <a:rPr lang="en-US" i="1" dirty="0"/>
              <a:t>LES MANDARINS</a:t>
            </a:r>
            <a:r>
              <a:rPr lang="en-US" dirty="0"/>
              <a:t>, 1954</a:t>
            </a:r>
            <a:endParaRPr lang="es-ES" dirty="0"/>
          </a:p>
          <a:p>
            <a:r>
              <a:rPr lang="en-US" i="1" dirty="0"/>
              <a:t>MÉMOIRES D'UNE JEUNE FILLE RANGÉE</a:t>
            </a:r>
            <a:r>
              <a:rPr lang="en-US" dirty="0"/>
              <a:t>, 1958</a:t>
            </a:r>
            <a:endParaRPr lang="es-ES" dirty="0"/>
          </a:p>
          <a:p>
            <a:r>
              <a:rPr lang="es-ES" i="1" dirty="0"/>
              <a:t>LA FEMME ROMPUE - MONOLOGUE - L'ÂGE DE DISCRÉTION</a:t>
            </a:r>
            <a:r>
              <a:rPr lang="es-ES" dirty="0"/>
              <a:t>, 1967</a:t>
            </a:r>
          </a:p>
          <a:p>
            <a:r>
              <a:rPr lang="en-US" i="1" dirty="0"/>
              <a:t>LA VIEILLESSE</a:t>
            </a:r>
            <a:r>
              <a:rPr lang="en-US" dirty="0"/>
              <a:t>, 1970</a:t>
            </a:r>
            <a:endParaRPr lang="es-ES" dirty="0"/>
          </a:p>
          <a:p>
            <a:pPr marL="0" indent="0">
              <a:buNone/>
            </a:pPr>
            <a:endParaRPr lang="fr-FR" dirty="0"/>
          </a:p>
        </p:txBody>
      </p:sp>
      <p:pic>
        <p:nvPicPr>
          <p:cNvPr id="6" name="Imagen 5" descr="Imagen que contiene interior, persona, mesa, escritorio&#10;&#10;&#10;&#10;Descripción generada automáticamente">
            <a:extLst>
              <a:ext uri="{FF2B5EF4-FFF2-40B4-BE49-F238E27FC236}">
                <a16:creationId xmlns:a16="http://schemas.microsoft.com/office/drawing/2014/main" id="{2A77900B-6054-874C-AE0F-7D5F3DE6CB60}"/>
              </a:ext>
            </a:extLst>
          </p:cNvPr>
          <p:cNvPicPr>
            <a:picLocks noChangeAspect="1"/>
          </p:cNvPicPr>
          <p:nvPr/>
        </p:nvPicPr>
        <p:blipFill>
          <a:blip r:embed="rId2"/>
          <a:stretch>
            <a:fillRect/>
          </a:stretch>
        </p:blipFill>
        <p:spPr>
          <a:xfrm>
            <a:off x="6837362" y="1839912"/>
            <a:ext cx="4421188" cy="3311623"/>
          </a:xfrm>
          <a:prstGeom prst="rect">
            <a:avLst/>
          </a:prstGeom>
        </p:spPr>
      </p:pic>
    </p:spTree>
    <p:extLst>
      <p:ext uri="{BB962C8B-B14F-4D97-AF65-F5344CB8AC3E}">
        <p14:creationId xmlns:p14="http://schemas.microsoft.com/office/powerpoint/2010/main" val="3348845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B17581-2F85-4AD0-A1D5-A8D8D49B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A5D9D98-B2AB-4E00-A83B-FEFC05F552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B2F9BC3C-602C-46DB-95AF-EB15E1AED3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F28CB320-7668-4891-86CD-860774D8E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01BAFAC-0833-40F6-845A-3684A4AE2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F2D7AE7-E767-4246-85D2-E86FB7E9F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7C4272A-5988-144D-85F6-E1207CC0D0E1}"/>
              </a:ext>
            </a:extLst>
          </p:cNvPr>
          <p:cNvSpPr>
            <a:spLocks noGrp="1"/>
          </p:cNvSpPr>
          <p:nvPr>
            <p:ph type="title"/>
          </p:nvPr>
        </p:nvSpPr>
        <p:spPr>
          <a:xfrm>
            <a:off x="959911" y="142876"/>
            <a:ext cx="3738545" cy="1078344"/>
          </a:xfrm>
        </p:spPr>
        <p:txBody>
          <a:bodyPr>
            <a:normAutofit/>
          </a:bodyPr>
          <a:lstStyle/>
          <a:p>
            <a:pPr algn="l"/>
            <a:r>
              <a:rPr lang="fr-FR" dirty="0"/>
              <a:t>Le ‘choix’ d’une vie </a:t>
            </a:r>
          </a:p>
        </p:txBody>
      </p:sp>
      <p:sp>
        <p:nvSpPr>
          <p:cNvPr id="22" name="TextBox 21">
            <a:extLst>
              <a:ext uri="{FF2B5EF4-FFF2-40B4-BE49-F238E27FC236}">
                <a16:creationId xmlns:a16="http://schemas.microsoft.com/office/drawing/2014/main" id="{260CA645-1A6A-4259-89E8-177504EB888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0169"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pic>
        <p:nvPicPr>
          <p:cNvPr id="5" name="Imagen 4" descr="Imagen que contiene persona, hombre, interior, edificio&#10;&#10;&#10;&#10;Descripción generada automáticamente">
            <a:extLst>
              <a:ext uri="{FF2B5EF4-FFF2-40B4-BE49-F238E27FC236}">
                <a16:creationId xmlns:a16="http://schemas.microsoft.com/office/drawing/2014/main" id="{EF26F629-0BD8-4248-B550-9999B708B4C9}"/>
              </a:ext>
            </a:extLst>
          </p:cNvPr>
          <p:cNvPicPr>
            <a:picLocks noChangeAspect="1"/>
          </p:cNvPicPr>
          <p:nvPr/>
        </p:nvPicPr>
        <p:blipFill rotWithShape="1">
          <a:blip r:embed="rId5"/>
          <a:srcRect l="16487" r="10356"/>
          <a:stretch/>
        </p:blipFill>
        <p:spPr>
          <a:xfrm>
            <a:off x="2133" y="2685893"/>
            <a:ext cx="4454381" cy="336405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 name="Marcador de contenido 2">
            <a:extLst>
              <a:ext uri="{FF2B5EF4-FFF2-40B4-BE49-F238E27FC236}">
                <a16:creationId xmlns:a16="http://schemas.microsoft.com/office/drawing/2014/main" id="{0F73BE2A-E39E-B247-85D0-5873B54BB247}"/>
              </a:ext>
            </a:extLst>
          </p:cNvPr>
          <p:cNvSpPr>
            <a:spLocks noGrp="1"/>
          </p:cNvSpPr>
          <p:nvPr>
            <p:ph idx="1"/>
          </p:nvPr>
        </p:nvSpPr>
        <p:spPr>
          <a:xfrm>
            <a:off x="4700588" y="142876"/>
            <a:ext cx="6529370" cy="6662038"/>
          </a:xfrm>
        </p:spPr>
        <p:txBody>
          <a:bodyPr>
            <a:noAutofit/>
          </a:bodyPr>
          <a:lstStyle/>
          <a:p>
            <a:pPr>
              <a:lnSpc>
                <a:spcPct val="110000"/>
              </a:lnSpc>
            </a:pPr>
            <a:r>
              <a:rPr lang="fr" sz="1600" dirty="0"/>
              <a:t>Née à Paris, elle reçoit une éducation bourgeoise et catholique. Elle fait vite montre de ses grandes capacités intellectuelles. La banqueroute de son grand-père maternel, banquier, précipite la famille dans la misère. Son père lui transmet le goût de la littérature et des études, seuls moyens selon lui de sortir ses filles de leur médiocre condition.</a:t>
            </a:r>
          </a:p>
          <a:p>
            <a:pPr>
              <a:lnSpc>
                <a:spcPct val="110000"/>
              </a:lnSpc>
            </a:pPr>
            <a:r>
              <a:rPr lang="fr" sz="1600" dirty="0"/>
              <a:t>A l'âge de quatorze ans, Simone de Beauvoir devient athée, rompant ainsi avec sa famille, et décide de devenir écrivaine. Après son bac, elle étudie les mathématiques, les lettres et la philosophie. À la faculté des lettres de La Sorbonne elle rencontre JPS avec qui elle noue une relation qui devient "un amour nécessaire" pour la vie. En 1929, elle est reçue deuxième au concours d'agrégation de philosophie, juste derrière Jean-Paul Sartre.</a:t>
            </a:r>
          </a:p>
          <a:p>
            <a:pPr>
              <a:lnSpc>
                <a:spcPct val="110000"/>
              </a:lnSpc>
            </a:pPr>
            <a:r>
              <a:rPr lang="fr" sz="1600" dirty="0"/>
              <a:t>JPS est nommé au Havre et elle à Marseille. JPS lui propose de se marier pour se rapprocher mais Beauvoir refuse car, comme elle dira après: « le mariage multiplie par deux les obligations familiales et toutes les corvées sociales. En modifiant nos rapports avec autrui, il eût fatalement altéré ceux qui existaient entre nous. » Elle est bisexuelle et revendique des échanges érotiques hors le couple, fait pactisé avec JPS. </a:t>
            </a:r>
            <a:endParaRPr lang="fr-FR" sz="1600" dirty="0"/>
          </a:p>
        </p:txBody>
      </p:sp>
      <p:sp>
        <p:nvSpPr>
          <p:cNvPr id="24" name="Rectangle 23">
            <a:extLst>
              <a:ext uri="{FF2B5EF4-FFF2-40B4-BE49-F238E27FC236}">
                <a16:creationId xmlns:a16="http://schemas.microsoft.com/office/drawing/2014/main" id="{E9C0575D-4A34-44AC-9FA2-8C8F7729F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699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0194DD-E7AA-4546-8BDF-361575E46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1987C88-3796-4AA7-B6E5-E13660120B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3074E88B-4F67-4078-A984-B28D6F2F99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C3FAB635-2ABA-41D4-94DD-71424DA15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B61A1F-495C-4F87-891B-D872B0719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1467B5-88C3-4824-B2B9-8066ABB6D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E56DF8D-18B2-4D4B-B390-8CAE963D6F47}"/>
              </a:ext>
            </a:extLst>
          </p:cNvPr>
          <p:cNvSpPr>
            <a:spLocks noGrp="1"/>
          </p:cNvSpPr>
          <p:nvPr>
            <p:ph type="title"/>
          </p:nvPr>
        </p:nvSpPr>
        <p:spPr>
          <a:xfrm>
            <a:off x="1051120" y="214314"/>
            <a:ext cx="4046661" cy="1085849"/>
          </a:xfrm>
        </p:spPr>
        <p:txBody>
          <a:bodyPr>
            <a:normAutofit/>
          </a:bodyPr>
          <a:lstStyle/>
          <a:p>
            <a:pPr algn="l"/>
            <a:r>
              <a:rPr lang="fr-FR" dirty="0"/>
              <a:t>Le choix d’une vocation: l’écriture</a:t>
            </a:r>
          </a:p>
        </p:txBody>
      </p:sp>
      <p:pic>
        <p:nvPicPr>
          <p:cNvPr id="5" name="Imagen 4" descr="Imagen que contiene persona, foto, mujer, tenis&#10;&#10;&#10;&#10;Descripción generada automáticamente">
            <a:extLst>
              <a:ext uri="{FF2B5EF4-FFF2-40B4-BE49-F238E27FC236}">
                <a16:creationId xmlns:a16="http://schemas.microsoft.com/office/drawing/2014/main" id="{593B7253-249D-1D4F-862C-17F14A39C50E}"/>
              </a:ext>
            </a:extLst>
          </p:cNvPr>
          <p:cNvPicPr>
            <a:picLocks noChangeAspect="1"/>
          </p:cNvPicPr>
          <p:nvPr/>
        </p:nvPicPr>
        <p:blipFill>
          <a:blip r:embed="rId5"/>
          <a:stretch>
            <a:fillRect/>
          </a:stretch>
        </p:blipFill>
        <p:spPr>
          <a:xfrm>
            <a:off x="-2132" y="1478436"/>
            <a:ext cx="3200841" cy="537956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TextBox 21">
            <a:extLst>
              <a:ext uri="{FF2B5EF4-FFF2-40B4-BE49-F238E27FC236}">
                <a16:creationId xmlns:a16="http://schemas.microsoft.com/office/drawing/2014/main" id="{333235DC-1109-4C44-8D88-7D9D703053C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7348"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Marcador de contenido 2">
            <a:extLst>
              <a:ext uri="{FF2B5EF4-FFF2-40B4-BE49-F238E27FC236}">
                <a16:creationId xmlns:a16="http://schemas.microsoft.com/office/drawing/2014/main" id="{E3378A7E-5FA5-784B-9EBA-00B4A58D06C9}"/>
              </a:ext>
            </a:extLst>
          </p:cNvPr>
          <p:cNvSpPr>
            <a:spLocks noGrp="1"/>
          </p:cNvSpPr>
          <p:nvPr>
            <p:ph idx="1"/>
          </p:nvPr>
        </p:nvSpPr>
        <p:spPr>
          <a:xfrm>
            <a:off x="3242068" y="1157288"/>
            <a:ext cx="8102011" cy="5647626"/>
          </a:xfrm>
        </p:spPr>
        <p:txBody>
          <a:bodyPr>
            <a:normAutofit/>
          </a:bodyPr>
          <a:lstStyle/>
          <a:p>
            <a:pPr>
              <a:lnSpc>
                <a:spcPct val="110000"/>
              </a:lnSpc>
            </a:pPr>
            <a:r>
              <a:rPr lang="fr-FR" dirty="0"/>
              <a:t>Après la guerre, Beauvoir et Sartre quittent l’enseignement et se vouent à l’écriture. </a:t>
            </a:r>
          </a:p>
          <a:p>
            <a:pPr>
              <a:lnSpc>
                <a:spcPct val="110000"/>
              </a:lnSpc>
            </a:pPr>
            <a:r>
              <a:rPr lang="fr" dirty="0"/>
              <a:t>Avec Sartre, Raymond Aron, Michel Leiris, Maurice Merleau-Ponty, Boris Vian, elle fonde en 1945 la revue </a:t>
            </a:r>
            <a:r>
              <a:rPr lang="fr" i="1" dirty="0"/>
              <a:t>Les temps modernes</a:t>
            </a:r>
            <a:r>
              <a:rPr lang="fr" dirty="0"/>
              <a:t> dont le but est de faire connaître l’existentialisme à travers la littérature contemporaine.</a:t>
            </a:r>
          </a:p>
          <a:p>
            <a:pPr>
              <a:lnSpc>
                <a:spcPct val="110000"/>
              </a:lnSpc>
            </a:pPr>
            <a:r>
              <a:rPr lang="fr" dirty="0"/>
              <a:t>Grâce à ses romans et essais où elle traite de son engagement pour le communisme, l'athéisme et l'existentialisme, elle obtient son indépendance financière qui lui permet de se consacrer entièrement à l'écriture.</a:t>
            </a:r>
          </a:p>
          <a:p>
            <a:pPr>
              <a:lnSpc>
                <a:spcPct val="110000"/>
              </a:lnSpc>
            </a:pPr>
            <a:r>
              <a:rPr lang="fr" dirty="0"/>
              <a:t>La biographie romancée de sa vie jusqu’à vingt ans apparaît en 1958: </a:t>
            </a:r>
            <a:r>
              <a:rPr lang="fr" i="1" dirty="0"/>
              <a:t>Mémoires d’une jeune fille rangée</a:t>
            </a:r>
            <a:endParaRPr lang="fr-FR" i="1" dirty="0"/>
          </a:p>
        </p:txBody>
      </p:sp>
      <p:sp>
        <p:nvSpPr>
          <p:cNvPr id="24" name="Rectangle 23">
            <a:extLst>
              <a:ext uri="{FF2B5EF4-FFF2-40B4-BE49-F238E27FC236}">
                <a16:creationId xmlns:a16="http://schemas.microsoft.com/office/drawing/2014/main" id="{DF00D908-205D-4DEE-AEDF-45E2562EA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99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B17581-2F85-4AD0-A1D5-A8D8D49B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A5D9D98-B2AB-4E00-A83B-FEFC05F552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B2F9BC3C-602C-46DB-95AF-EB15E1AED3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F28CB320-7668-4891-86CD-860774D8E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01BAFAC-0833-40F6-845A-3684A4AE2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F2D7AE7-E767-4246-85D2-E86FB7E9F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9307645-7B0F-BE4B-8960-852A928AF11E}"/>
              </a:ext>
            </a:extLst>
          </p:cNvPr>
          <p:cNvSpPr>
            <a:spLocks noGrp="1"/>
          </p:cNvSpPr>
          <p:nvPr>
            <p:ph type="title"/>
          </p:nvPr>
        </p:nvSpPr>
        <p:spPr>
          <a:xfrm>
            <a:off x="1969803" y="808056"/>
            <a:ext cx="8608037" cy="1077229"/>
          </a:xfrm>
        </p:spPr>
        <p:txBody>
          <a:bodyPr>
            <a:normAutofit/>
          </a:bodyPr>
          <a:lstStyle/>
          <a:p>
            <a:pPr algn="l"/>
            <a:r>
              <a:rPr lang="fr-FR" sz="3100" dirty="0"/>
              <a:t>Courant philosophique et littéraire français:</a:t>
            </a:r>
            <a:br>
              <a:rPr lang="fr-FR" sz="3100" dirty="0"/>
            </a:br>
            <a:r>
              <a:rPr lang="fr-FR" sz="3100" dirty="0"/>
              <a:t>« L’existentialisme est un humanisme » (JPS)</a:t>
            </a:r>
          </a:p>
        </p:txBody>
      </p:sp>
      <p:sp>
        <p:nvSpPr>
          <p:cNvPr id="22" name="TextBox 21">
            <a:extLst>
              <a:ext uri="{FF2B5EF4-FFF2-40B4-BE49-F238E27FC236}">
                <a16:creationId xmlns:a16="http://schemas.microsoft.com/office/drawing/2014/main" id="{260CA645-1A6A-4259-89E8-177504EB888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0169"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pic>
        <p:nvPicPr>
          <p:cNvPr id="5" name="Imagen 4">
            <a:extLst>
              <a:ext uri="{FF2B5EF4-FFF2-40B4-BE49-F238E27FC236}">
                <a16:creationId xmlns:a16="http://schemas.microsoft.com/office/drawing/2014/main" id="{EF19E231-0274-D645-82F2-0736E9FACF0F}"/>
              </a:ext>
            </a:extLst>
          </p:cNvPr>
          <p:cNvPicPr>
            <a:picLocks noChangeAspect="1"/>
          </p:cNvPicPr>
          <p:nvPr/>
        </p:nvPicPr>
        <p:blipFill rotWithShape="1">
          <a:blip r:embed="rId5"/>
          <a:srcRect l="692" r="4" b="4"/>
          <a:stretch/>
        </p:blipFill>
        <p:spPr>
          <a:xfrm>
            <a:off x="39778" y="1938371"/>
            <a:ext cx="5584031" cy="4217189"/>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 name="Marcador de contenido 2">
            <a:extLst>
              <a:ext uri="{FF2B5EF4-FFF2-40B4-BE49-F238E27FC236}">
                <a16:creationId xmlns:a16="http://schemas.microsoft.com/office/drawing/2014/main" id="{8AE7D2F6-EA8A-504E-BC1A-1EE487BA66C1}"/>
              </a:ext>
            </a:extLst>
          </p:cNvPr>
          <p:cNvSpPr>
            <a:spLocks noGrp="1"/>
          </p:cNvSpPr>
          <p:nvPr>
            <p:ph idx="1"/>
          </p:nvPr>
        </p:nvSpPr>
        <p:spPr>
          <a:xfrm>
            <a:off x="5786438" y="2052115"/>
            <a:ext cx="4789724" cy="4605859"/>
          </a:xfrm>
        </p:spPr>
        <p:txBody>
          <a:bodyPr>
            <a:normAutofit/>
          </a:bodyPr>
          <a:lstStyle/>
          <a:p>
            <a:r>
              <a:rPr lang="fr-FR" sz="2400" dirty="0"/>
              <a:t>L’existence</a:t>
            </a:r>
          </a:p>
          <a:p>
            <a:r>
              <a:rPr lang="fr-FR" sz="2400" dirty="0"/>
              <a:t>La liberté</a:t>
            </a:r>
          </a:p>
          <a:p>
            <a:r>
              <a:rPr lang="fr-FR" sz="2400" dirty="0"/>
              <a:t>Le(s) choix</a:t>
            </a:r>
          </a:p>
          <a:p>
            <a:pPr marL="0" indent="0">
              <a:buNone/>
            </a:pPr>
            <a:r>
              <a:rPr lang="fr-FR" sz="2400" dirty="0"/>
              <a:t>L’existence individuelle (de l’individu) est déterminée par la subjectivité, la liberté individuelle et les choix de chacun</a:t>
            </a:r>
          </a:p>
        </p:txBody>
      </p:sp>
      <p:sp>
        <p:nvSpPr>
          <p:cNvPr id="24" name="Rectangle 23">
            <a:extLst>
              <a:ext uri="{FF2B5EF4-FFF2-40B4-BE49-F238E27FC236}">
                <a16:creationId xmlns:a16="http://schemas.microsoft.com/office/drawing/2014/main" id="{E9C0575D-4A34-44AC-9FA2-8C8F7729F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246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0194DD-E7AA-4546-8BDF-361575E46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1987C88-3796-4AA7-B6E5-E13660120B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3074E88B-4F67-4078-A984-B28D6F2F99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C3FAB635-2ABA-41D4-94DD-71424DA15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B61A1F-495C-4F87-891B-D872B0719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1467B5-88C3-4824-B2B9-8066ABB6D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16DA0EA-E578-7447-AD8D-6C03175133A2}"/>
              </a:ext>
            </a:extLst>
          </p:cNvPr>
          <p:cNvSpPr>
            <a:spLocks noGrp="1"/>
          </p:cNvSpPr>
          <p:nvPr>
            <p:ph type="title"/>
          </p:nvPr>
        </p:nvSpPr>
        <p:spPr>
          <a:xfrm>
            <a:off x="1037641" y="409730"/>
            <a:ext cx="4549586" cy="1077229"/>
          </a:xfrm>
        </p:spPr>
        <p:txBody>
          <a:bodyPr>
            <a:normAutofit/>
          </a:bodyPr>
          <a:lstStyle/>
          <a:p>
            <a:pPr algn="l"/>
            <a:r>
              <a:rPr lang="fr-FR" sz="2600" dirty="0"/>
              <a:t>Son engagement féministe: </a:t>
            </a:r>
            <a:r>
              <a:rPr lang="fr-FR" sz="2600" i="1" dirty="0"/>
              <a:t>Le deuxième sexe</a:t>
            </a:r>
          </a:p>
        </p:txBody>
      </p:sp>
      <p:pic>
        <p:nvPicPr>
          <p:cNvPr id="5" name="Imagen 4">
            <a:extLst>
              <a:ext uri="{FF2B5EF4-FFF2-40B4-BE49-F238E27FC236}">
                <a16:creationId xmlns:a16="http://schemas.microsoft.com/office/drawing/2014/main" id="{5BAC44F0-5DE7-A447-BB05-1F3430D17BA3}"/>
              </a:ext>
            </a:extLst>
          </p:cNvPr>
          <p:cNvPicPr>
            <a:picLocks noChangeAspect="1"/>
          </p:cNvPicPr>
          <p:nvPr/>
        </p:nvPicPr>
        <p:blipFill>
          <a:blip r:embed="rId5"/>
          <a:stretch>
            <a:fillRect/>
          </a:stretch>
        </p:blipFill>
        <p:spPr>
          <a:xfrm>
            <a:off x="0" y="1589126"/>
            <a:ext cx="3200841" cy="526887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TextBox 21">
            <a:extLst>
              <a:ext uri="{FF2B5EF4-FFF2-40B4-BE49-F238E27FC236}">
                <a16:creationId xmlns:a16="http://schemas.microsoft.com/office/drawing/2014/main" id="{333235DC-1109-4C44-8D88-7D9D703053C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7348"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Marcador de contenido 2">
            <a:extLst>
              <a:ext uri="{FF2B5EF4-FFF2-40B4-BE49-F238E27FC236}">
                <a16:creationId xmlns:a16="http://schemas.microsoft.com/office/drawing/2014/main" id="{B0018104-27C4-0144-A974-968768C87BD4}"/>
              </a:ext>
            </a:extLst>
          </p:cNvPr>
          <p:cNvSpPr>
            <a:spLocks noGrp="1"/>
          </p:cNvSpPr>
          <p:nvPr>
            <p:ph idx="1"/>
          </p:nvPr>
        </p:nvSpPr>
        <p:spPr>
          <a:xfrm>
            <a:off x="3198709" y="1242052"/>
            <a:ext cx="8145370" cy="5613230"/>
          </a:xfrm>
        </p:spPr>
        <p:txBody>
          <a:bodyPr>
            <a:normAutofit/>
          </a:bodyPr>
          <a:lstStyle/>
          <a:p>
            <a:pPr>
              <a:lnSpc>
                <a:spcPct val="110000"/>
              </a:lnSpc>
            </a:pPr>
            <a:r>
              <a:rPr lang="fr" i="1" dirty="0"/>
              <a:t>Le Deuxième Sexe </a:t>
            </a:r>
            <a:r>
              <a:rPr lang="fr" dirty="0"/>
              <a:t>(1949): essai philosophique en 2 volumes: « Les faits et les mythes » et « Expérience vécue ». Succès.</a:t>
            </a:r>
          </a:p>
          <a:p>
            <a:pPr>
              <a:lnSpc>
                <a:spcPct val="110000"/>
              </a:lnSpc>
            </a:pPr>
            <a:r>
              <a:rPr lang="fr" dirty="0"/>
              <a:t>Elle devient la référence du féminisme moderne, la théoricienne du mouvement de libération de la femme.</a:t>
            </a:r>
          </a:p>
          <a:p>
            <a:pPr>
              <a:lnSpc>
                <a:spcPct val="110000"/>
              </a:lnSpc>
            </a:pPr>
            <a:r>
              <a:rPr lang="fr" dirty="0"/>
              <a:t>Elle s’y indigne de voir la femme traitée comme un objet érotique.</a:t>
            </a:r>
          </a:p>
          <a:p>
            <a:pPr>
              <a:lnSpc>
                <a:spcPct val="110000"/>
              </a:lnSpc>
            </a:pPr>
            <a:r>
              <a:rPr lang="fr" dirty="0"/>
              <a:t>Elle y décrit une société où la femme est maintenue dans un état d'infériorité, à travers une analyse des mythes, figures religieuses et stéréotypes occidentaux.</a:t>
            </a:r>
          </a:p>
          <a:p>
            <a:pPr>
              <a:lnSpc>
                <a:spcPct val="110000"/>
              </a:lnSpc>
            </a:pPr>
            <a:r>
              <a:rPr lang="fr" dirty="0"/>
              <a:t>Elle rejette le mariage et défend le droit à l’avortement.</a:t>
            </a:r>
          </a:p>
          <a:p>
            <a:pPr>
              <a:lnSpc>
                <a:spcPct val="110000"/>
              </a:lnSpc>
            </a:pPr>
            <a:r>
              <a:rPr lang="fr" dirty="0"/>
              <a:t>Enfin, elle y prône « l'égalité dans la différence » et l’émancipation économique et sociale de la femme.</a:t>
            </a:r>
            <a:endParaRPr lang="fr-FR" dirty="0"/>
          </a:p>
        </p:txBody>
      </p:sp>
      <p:sp>
        <p:nvSpPr>
          <p:cNvPr id="24" name="Rectangle 23">
            <a:extLst>
              <a:ext uri="{FF2B5EF4-FFF2-40B4-BE49-F238E27FC236}">
                <a16:creationId xmlns:a16="http://schemas.microsoft.com/office/drawing/2014/main" id="{DF00D908-205D-4DEE-AEDF-45E2562EA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193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0194DD-E7AA-4546-8BDF-361575E46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1987C88-3796-4AA7-B6E5-E13660120B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3074E88B-4F67-4078-A984-B28D6F2F99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C3FAB635-2ABA-41D4-94DD-71424DA15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B61A1F-495C-4F87-891B-D872B0719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1467B5-88C3-4824-B2B9-8066ABB6D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665D39-E180-2F4F-9EEC-2B6AF66A0D87}"/>
              </a:ext>
            </a:extLst>
          </p:cNvPr>
          <p:cNvSpPr>
            <a:spLocks noGrp="1"/>
          </p:cNvSpPr>
          <p:nvPr>
            <p:ph type="title"/>
          </p:nvPr>
        </p:nvSpPr>
        <p:spPr>
          <a:xfrm>
            <a:off x="5972984" y="185738"/>
            <a:ext cx="5571316" cy="1500187"/>
          </a:xfrm>
        </p:spPr>
        <p:txBody>
          <a:bodyPr>
            <a:noAutofit/>
          </a:bodyPr>
          <a:lstStyle/>
          <a:p>
            <a:pPr algn="l"/>
            <a:r>
              <a:rPr lang="fr-FR" sz="3200" dirty="0"/>
              <a:t>Albert Camus, la conscience d’un siècle</a:t>
            </a:r>
            <a:br>
              <a:rPr lang="fr-FR" sz="3200" dirty="0"/>
            </a:br>
            <a:r>
              <a:rPr lang="fr-FR" sz="3200" dirty="0"/>
              <a:t>(1913-1960)</a:t>
            </a:r>
          </a:p>
        </p:txBody>
      </p:sp>
      <p:pic>
        <p:nvPicPr>
          <p:cNvPr id="5" name="Imagen 4" descr="Imagen que contiene hombre, persona, mirando, interior&#10;&#10;&#10;&#10;Descripción generada automáticamente">
            <a:extLst>
              <a:ext uri="{FF2B5EF4-FFF2-40B4-BE49-F238E27FC236}">
                <a16:creationId xmlns:a16="http://schemas.microsoft.com/office/drawing/2014/main" id="{B94C68B1-5852-064D-A560-EDE44BFD427C}"/>
              </a:ext>
            </a:extLst>
          </p:cNvPr>
          <p:cNvPicPr>
            <a:picLocks noChangeAspect="1"/>
          </p:cNvPicPr>
          <p:nvPr/>
        </p:nvPicPr>
        <p:blipFill>
          <a:blip r:embed="rId5"/>
          <a:stretch>
            <a:fillRect/>
          </a:stretch>
        </p:blipFill>
        <p:spPr>
          <a:xfrm>
            <a:off x="1051120" y="7633"/>
            <a:ext cx="2299819" cy="3418649"/>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TextBox 21">
            <a:extLst>
              <a:ext uri="{FF2B5EF4-FFF2-40B4-BE49-F238E27FC236}">
                <a16:creationId xmlns:a16="http://schemas.microsoft.com/office/drawing/2014/main" id="{333235DC-1109-4C44-8D88-7D9D703053C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7348"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Marcador de contenido 2">
            <a:extLst>
              <a:ext uri="{FF2B5EF4-FFF2-40B4-BE49-F238E27FC236}">
                <a16:creationId xmlns:a16="http://schemas.microsoft.com/office/drawing/2014/main" id="{1F47C234-E923-9145-B1F8-84D778B7E638}"/>
              </a:ext>
            </a:extLst>
          </p:cNvPr>
          <p:cNvSpPr>
            <a:spLocks noGrp="1"/>
          </p:cNvSpPr>
          <p:nvPr>
            <p:ph idx="1"/>
          </p:nvPr>
        </p:nvSpPr>
        <p:spPr>
          <a:xfrm>
            <a:off x="3350938" y="2052116"/>
            <a:ext cx="8064159" cy="4805884"/>
          </a:xfrm>
        </p:spPr>
        <p:txBody>
          <a:bodyPr>
            <a:normAutofit fontScale="92500" lnSpcReduction="20000"/>
          </a:bodyPr>
          <a:lstStyle/>
          <a:p>
            <a:pPr marL="0" indent="0">
              <a:lnSpc>
                <a:spcPct val="110000"/>
              </a:lnSpc>
              <a:buNone/>
            </a:pPr>
            <a:r>
              <a:rPr lang="fr-FR" dirty="0"/>
              <a:t>Œuvres :</a:t>
            </a:r>
          </a:p>
          <a:p>
            <a:pPr>
              <a:lnSpc>
                <a:spcPct val="110000"/>
              </a:lnSpc>
            </a:pPr>
            <a:r>
              <a:rPr lang="fr" i="1" dirty="0"/>
              <a:t>Révolte dans les Asturies </a:t>
            </a:r>
            <a:r>
              <a:rPr lang="fr" dirty="0"/>
              <a:t>(théâtre, 1936)</a:t>
            </a:r>
          </a:p>
          <a:p>
            <a:pPr>
              <a:lnSpc>
                <a:spcPct val="110000"/>
              </a:lnSpc>
            </a:pPr>
            <a:r>
              <a:rPr lang="fr" i="1" dirty="0"/>
              <a:t>La Mort heureuse </a:t>
            </a:r>
            <a:r>
              <a:rPr lang="fr" dirty="0"/>
              <a:t>(roman, 1936-1939)</a:t>
            </a:r>
          </a:p>
          <a:p>
            <a:pPr>
              <a:lnSpc>
                <a:spcPct val="110000"/>
              </a:lnSpc>
            </a:pPr>
            <a:r>
              <a:rPr lang="fr" i="1" dirty="0"/>
              <a:t>L'Étranger </a:t>
            </a:r>
            <a:r>
              <a:rPr lang="fr" dirty="0"/>
              <a:t>(roman, 1942)</a:t>
            </a:r>
          </a:p>
          <a:p>
            <a:pPr>
              <a:lnSpc>
                <a:spcPct val="110000"/>
              </a:lnSpc>
            </a:pPr>
            <a:r>
              <a:rPr lang="fr" i="1" dirty="0"/>
              <a:t>Le Mythe de Sisyphe </a:t>
            </a:r>
            <a:r>
              <a:rPr lang="fr" dirty="0"/>
              <a:t>(essai, 1942)</a:t>
            </a:r>
          </a:p>
          <a:p>
            <a:pPr>
              <a:lnSpc>
                <a:spcPct val="110000"/>
              </a:lnSpc>
            </a:pPr>
            <a:r>
              <a:rPr lang="fr" i="1" dirty="0"/>
              <a:t>La Peste </a:t>
            </a:r>
            <a:r>
              <a:rPr lang="fr" dirty="0"/>
              <a:t>(roman, 1947)</a:t>
            </a:r>
          </a:p>
          <a:p>
            <a:pPr>
              <a:lnSpc>
                <a:spcPct val="110000"/>
              </a:lnSpc>
            </a:pPr>
            <a:r>
              <a:rPr lang="fr" i="1" dirty="0"/>
              <a:t>L'Homme révolté </a:t>
            </a:r>
            <a:r>
              <a:rPr lang="fr" dirty="0"/>
              <a:t>(essai, 1951)</a:t>
            </a:r>
          </a:p>
          <a:p>
            <a:pPr>
              <a:lnSpc>
                <a:spcPct val="110000"/>
              </a:lnSpc>
            </a:pPr>
            <a:r>
              <a:rPr lang="fr" i="1" dirty="0"/>
              <a:t>L'Eté</a:t>
            </a:r>
            <a:r>
              <a:rPr lang="fr" dirty="0"/>
              <a:t> (essai, 1954)</a:t>
            </a:r>
          </a:p>
          <a:p>
            <a:pPr>
              <a:lnSpc>
                <a:spcPct val="110000"/>
              </a:lnSpc>
            </a:pPr>
            <a:r>
              <a:rPr lang="fr" i="1" dirty="0"/>
              <a:t>La Chute </a:t>
            </a:r>
            <a:r>
              <a:rPr lang="fr" dirty="0"/>
              <a:t>(roman, 1956)</a:t>
            </a:r>
          </a:p>
          <a:p>
            <a:pPr>
              <a:lnSpc>
                <a:spcPct val="110000"/>
              </a:lnSpc>
            </a:pPr>
            <a:r>
              <a:rPr lang="fr" i="1" dirty="0"/>
              <a:t>Les Possédés </a:t>
            </a:r>
            <a:r>
              <a:rPr lang="fr" dirty="0"/>
              <a:t>(théâtre, 1959)</a:t>
            </a:r>
          </a:p>
          <a:p>
            <a:pPr>
              <a:lnSpc>
                <a:spcPct val="110000"/>
              </a:lnSpc>
            </a:pPr>
            <a:endParaRPr lang="fr-FR" sz="1100" dirty="0"/>
          </a:p>
        </p:txBody>
      </p:sp>
      <p:sp>
        <p:nvSpPr>
          <p:cNvPr id="24" name="Rectangle 23">
            <a:extLst>
              <a:ext uri="{FF2B5EF4-FFF2-40B4-BE49-F238E27FC236}">
                <a16:creationId xmlns:a16="http://schemas.microsoft.com/office/drawing/2014/main" id="{DF00D908-205D-4DEE-AEDF-45E2562EA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960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C4D3ED2-A874-4908-835E-D1182E672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DC86DD8-8BD1-4FE4-93BF-22626D617E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00181D58-83B3-4C05-96D8-3544BE4B5CA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8AE94562-8030-4D27-88E6-354803C6AA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C871BB5-623C-49E1-B87F-5A12AA853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582524B-CA12-4AA4-A69E-1FEBA0ABA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4EAEC89-FD9D-B246-A45F-3DA03562C93D}"/>
              </a:ext>
            </a:extLst>
          </p:cNvPr>
          <p:cNvSpPr>
            <a:spLocks noGrp="1"/>
          </p:cNvSpPr>
          <p:nvPr>
            <p:ph type="title"/>
          </p:nvPr>
        </p:nvSpPr>
        <p:spPr>
          <a:xfrm>
            <a:off x="147052" y="174254"/>
            <a:ext cx="4811174" cy="836304"/>
          </a:xfrm>
        </p:spPr>
        <p:txBody>
          <a:bodyPr>
            <a:normAutofit/>
          </a:bodyPr>
          <a:lstStyle/>
          <a:p>
            <a:pPr algn="l"/>
            <a:r>
              <a:rPr lang="fr-FR" dirty="0"/>
              <a:t>Camus l’engagé</a:t>
            </a:r>
          </a:p>
        </p:txBody>
      </p:sp>
      <p:pic>
        <p:nvPicPr>
          <p:cNvPr id="5" name="Imagen 4" descr="Imagen que contiene persona, interior, foto, pared&#10;&#10;&#10;&#10;Descripción generada automáticamente">
            <a:extLst>
              <a:ext uri="{FF2B5EF4-FFF2-40B4-BE49-F238E27FC236}">
                <a16:creationId xmlns:a16="http://schemas.microsoft.com/office/drawing/2014/main" id="{B106A06C-8F76-8046-B29B-0276911E86E7}"/>
              </a:ext>
            </a:extLst>
          </p:cNvPr>
          <p:cNvPicPr>
            <a:picLocks noChangeAspect="1"/>
          </p:cNvPicPr>
          <p:nvPr/>
        </p:nvPicPr>
        <p:blipFill rotWithShape="1">
          <a:blip r:embed="rId5"/>
          <a:srcRect t="5467" r="-1" b="-1"/>
          <a:stretch/>
        </p:blipFill>
        <p:spPr>
          <a:xfrm>
            <a:off x="0" y="1293717"/>
            <a:ext cx="4914867" cy="556428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TextBox 21">
            <a:extLst>
              <a:ext uri="{FF2B5EF4-FFF2-40B4-BE49-F238E27FC236}">
                <a16:creationId xmlns:a16="http://schemas.microsoft.com/office/drawing/2014/main" id="{E3E975F1-7CC4-4AED-BDA5-74001EF67DF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2481"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Marcador de contenido 2">
            <a:extLst>
              <a:ext uri="{FF2B5EF4-FFF2-40B4-BE49-F238E27FC236}">
                <a16:creationId xmlns:a16="http://schemas.microsoft.com/office/drawing/2014/main" id="{387E13F0-7822-AF4C-AC43-85A23758F1C7}"/>
              </a:ext>
            </a:extLst>
          </p:cNvPr>
          <p:cNvSpPr>
            <a:spLocks noGrp="1"/>
          </p:cNvSpPr>
          <p:nvPr>
            <p:ph idx="1"/>
          </p:nvPr>
        </p:nvSpPr>
        <p:spPr>
          <a:xfrm>
            <a:off x="4958226" y="1010557"/>
            <a:ext cx="6358421" cy="5844726"/>
          </a:xfrm>
        </p:spPr>
        <p:txBody>
          <a:bodyPr>
            <a:normAutofit lnSpcReduction="10000"/>
          </a:bodyPr>
          <a:lstStyle/>
          <a:p>
            <a:pPr>
              <a:lnSpc>
                <a:spcPct val="110000"/>
              </a:lnSpc>
            </a:pPr>
            <a:r>
              <a:rPr lang="fr" dirty="0"/>
              <a:t>Albert Camus n'a pas connu son père, mort à la </a:t>
            </a:r>
            <a:r>
              <a:rPr lang="fr" dirty="0" err="1"/>
              <a:t>I</a:t>
            </a:r>
            <a:r>
              <a:rPr lang="fr" baseline="30000" dirty="0" err="1"/>
              <a:t>e</a:t>
            </a:r>
            <a:r>
              <a:rPr lang="fr" dirty="0"/>
              <a:t> Guerre. Il passe son enfance avec sa mère en Algérie. Sa maladie (tuberculose) ne lui permet pas d'accéder à une carrière universitaire. Après une licence de philosophie, il devient journaliste engagé (PCF, </a:t>
            </a:r>
            <a:r>
              <a:rPr lang="fr" i="1" dirty="0"/>
              <a:t>Alger-Républicain</a:t>
            </a:r>
            <a:r>
              <a:rPr lang="fr" dirty="0"/>
              <a:t>). </a:t>
            </a:r>
            <a:r>
              <a:rPr lang="es-ES" dirty="0" err="1"/>
              <a:t>À</a:t>
            </a:r>
            <a:r>
              <a:rPr lang="fr" dirty="0"/>
              <a:t> la I</a:t>
            </a:r>
            <a:r>
              <a:rPr lang="es-ES" dirty="0"/>
              <a:t>I</a:t>
            </a:r>
            <a:r>
              <a:rPr lang="fr" baseline="30000" dirty="0"/>
              <a:t>e</a:t>
            </a:r>
            <a:r>
              <a:rPr lang="fr" dirty="0"/>
              <a:t> Guerre, il devient résistant.</a:t>
            </a:r>
            <a:br>
              <a:rPr lang="fr" dirty="0"/>
            </a:br>
            <a:endParaRPr lang="fr" dirty="0"/>
          </a:p>
          <a:p>
            <a:pPr>
              <a:lnSpc>
                <a:spcPct val="110000"/>
              </a:lnSpc>
            </a:pPr>
            <a:r>
              <a:rPr lang="fr" dirty="0"/>
              <a:t>Après une courte période au sein du PCF (1935-1936), il dénonce l'endoctrinement et affirme que la stratégie politique ne doit jamais l’emporter sur la morale. En 1943, il rencontre JPS et travaille avec lui au journal </a:t>
            </a:r>
            <a:r>
              <a:rPr lang="fr" i="1" dirty="0"/>
              <a:t>Combat</a:t>
            </a:r>
            <a:r>
              <a:rPr lang="fr" dirty="0"/>
              <a:t>. Leur complicité intellectuelle dure jusqu'à la publication de </a:t>
            </a:r>
            <a:r>
              <a:rPr lang="fr" i="1" dirty="0"/>
              <a:t>L'homme révolté</a:t>
            </a:r>
            <a:r>
              <a:rPr lang="fr" dirty="0"/>
              <a:t>, en 1951, où Camus rejette la conception marxiste de la révolution qui légitime l'utilisation de la violence. Il y dénonce les perversions de la Révolution française et de la Révolution russe.</a:t>
            </a:r>
            <a:endParaRPr lang="fr-FR" dirty="0"/>
          </a:p>
        </p:txBody>
      </p:sp>
      <p:sp>
        <p:nvSpPr>
          <p:cNvPr id="24" name="Rectangle 23">
            <a:extLst>
              <a:ext uri="{FF2B5EF4-FFF2-40B4-BE49-F238E27FC236}">
                <a16:creationId xmlns:a16="http://schemas.microsoft.com/office/drawing/2014/main" id="{70EF8AFC-338C-4B6F-BC7E-9B396E12F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2823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0194DD-E7AA-4546-8BDF-361575E46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1987C88-3796-4AA7-B6E5-E13660120B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3074E88B-4F67-4078-A984-B28D6F2F99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C3FAB635-2ABA-41D4-94DD-71424DA15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B61A1F-495C-4F87-891B-D872B0719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1467B5-88C3-4824-B2B9-8066ABB6D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9F6D00F-BBA3-5040-B85C-72155CADCD2B}"/>
              </a:ext>
            </a:extLst>
          </p:cNvPr>
          <p:cNvSpPr>
            <a:spLocks noGrp="1"/>
          </p:cNvSpPr>
          <p:nvPr>
            <p:ph type="title"/>
          </p:nvPr>
        </p:nvSpPr>
        <p:spPr>
          <a:xfrm>
            <a:off x="1096837" y="203200"/>
            <a:ext cx="4547045" cy="1190171"/>
          </a:xfrm>
        </p:spPr>
        <p:txBody>
          <a:bodyPr>
            <a:normAutofit/>
          </a:bodyPr>
          <a:lstStyle/>
          <a:p>
            <a:pPr algn="l"/>
            <a:r>
              <a:rPr lang="fr-FR" dirty="0"/>
              <a:t>Camus et l’existentialisme</a:t>
            </a:r>
          </a:p>
        </p:txBody>
      </p:sp>
      <p:pic>
        <p:nvPicPr>
          <p:cNvPr id="5" name="Imagen 4" descr="Imagen que contiene edificio, suelo, exterior, hombre&#10;&#10;&#10;&#10;Descripción generada automáticamente">
            <a:extLst>
              <a:ext uri="{FF2B5EF4-FFF2-40B4-BE49-F238E27FC236}">
                <a16:creationId xmlns:a16="http://schemas.microsoft.com/office/drawing/2014/main" id="{EE5CE831-32A0-D545-9954-7CB677B6FBEC}"/>
              </a:ext>
            </a:extLst>
          </p:cNvPr>
          <p:cNvPicPr>
            <a:picLocks noChangeAspect="1"/>
          </p:cNvPicPr>
          <p:nvPr/>
        </p:nvPicPr>
        <p:blipFill>
          <a:blip r:embed="rId5"/>
          <a:stretch>
            <a:fillRect/>
          </a:stretch>
        </p:blipFill>
        <p:spPr>
          <a:xfrm>
            <a:off x="-2132" y="1610920"/>
            <a:ext cx="3200841" cy="527973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TextBox 21">
            <a:extLst>
              <a:ext uri="{FF2B5EF4-FFF2-40B4-BE49-F238E27FC236}">
                <a16:creationId xmlns:a16="http://schemas.microsoft.com/office/drawing/2014/main" id="{333235DC-1109-4C44-8D88-7D9D703053C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7348"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Marcador de contenido 2">
            <a:extLst>
              <a:ext uri="{FF2B5EF4-FFF2-40B4-BE49-F238E27FC236}">
                <a16:creationId xmlns:a16="http://schemas.microsoft.com/office/drawing/2014/main" id="{3F5E8253-5837-A044-94B3-8DEE7B39D1C6}"/>
              </a:ext>
            </a:extLst>
          </p:cNvPr>
          <p:cNvSpPr>
            <a:spLocks noGrp="1"/>
          </p:cNvSpPr>
          <p:nvPr>
            <p:ph idx="1"/>
          </p:nvPr>
        </p:nvSpPr>
        <p:spPr>
          <a:xfrm>
            <a:off x="3242068" y="1132114"/>
            <a:ext cx="8116034" cy="5723168"/>
          </a:xfrm>
        </p:spPr>
        <p:txBody>
          <a:bodyPr>
            <a:noAutofit/>
          </a:bodyPr>
          <a:lstStyle/>
          <a:p>
            <a:pPr>
              <a:lnSpc>
                <a:spcPct val="110000"/>
              </a:lnSpc>
            </a:pPr>
            <a:r>
              <a:rPr lang="fr" sz="1800" dirty="0"/>
              <a:t>Adhésion à une philosophie existentialiste de l'absurde résultant e du constat de l'absence de sens de la vie.</a:t>
            </a:r>
          </a:p>
          <a:p>
            <a:pPr>
              <a:lnSpc>
                <a:spcPct val="110000"/>
              </a:lnSpc>
            </a:pPr>
            <a:r>
              <a:rPr lang="fr" sz="1800" dirty="0"/>
              <a:t>La prise de conscience de cette absurdité doit être considérée comme une victoire de la lucidité sur le nihilisme qui permet de mieux assumer l'existence en vivant dans le réel pour conquérir sa liberté.</a:t>
            </a:r>
          </a:p>
          <a:p>
            <a:pPr>
              <a:lnSpc>
                <a:spcPct val="110000"/>
              </a:lnSpc>
            </a:pPr>
            <a:r>
              <a:rPr lang="fr" sz="1800" dirty="0"/>
              <a:t>L'homme peut ainsi dépasser cette absurdité par la révolte contre sa condition et contre l'injustice.</a:t>
            </a:r>
          </a:p>
          <a:p>
            <a:pPr>
              <a:lnSpc>
                <a:spcPct val="110000"/>
              </a:lnSpc>
            </a:pPr>
            <a:r>
              <a:rPr lang="fr" sz="1800" dirty="0"/>
              <a:t>Ces idées sont  exprimées dans ses romans et son théâtre.</a:t>
            </a:r>
          </a:p>
          <a:p>
            <a:pPr>
              <a:lnSpc>
                <a:spcPct val="110000"/>
              </a:lnSpc>
            </a:pPr>
            <a:r>
              <a:rPr lang="fr" sz="1800" i="1" dirty="0"/>
              <a:t>La Peste </a:t>
            </a:r>
            <a:r>
              <a:rPr lang="fr" sz="1800" dirty="0"/>
              <a:t>(1947): récit symbolique du nazisme qui envahit une ville.</a:t>
            </a:r>
          </a:p>
          <a:p>
            <a:pPr>
              <a:lnSpc>
                <a:spcPct val="110000"/>
              </a:lnSpc>
            </a:pPr>
            <a:r>
              <a:rPr lang="fr" sz="1800" dirty="0"/>
              <a:t>Il se tourne vers un humanisme sceptique et lucide: l’importance d’être juste.</a:t>
            </a:r>
          </a:p>
          <a:p>
            <a:pPr>
              <a:lnSpc>
                <a:spcPct val="110000"/>
              </a:lnSpc>
            </a:pPr>
            <a:r>
              <a:rPr lang="fr" sz="1800" dirty="0"/>
              <a:t>Il est prix Nobel de littérature en 1957 et meurt dans un accident de voiture.</a:t>
            </a:r>
            <a:endParaRPr lang="fr-FR" sz="1800" dirty="0"/>
          </a:p>
        </p:txBody>
      </p:sp>
      <p:sp>
        <p:nvSpPr>
          <p:cNvPr id="24" name="Rectangle 23">
            <a:extLst>
              <a:ext uri="{FF2B5EF4-FFF2-40B4-BE49-F238E27FC236}">
                <a16:creationId xmlns:a16="http://schemas.microsoft.com/office/drawing/2014/main" id="{DF00D908-205D-4DEE-AEDF-45E2562EA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090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D090F856-755E-490E-87B2-C1F9E941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1">
            <a:extLst>
              <a:ext uri="{FF2B5EF4-FFF2-40B4-BE49-F238E27FC236}">
                <a16:creationId xmlns:a16="http://schemas.microsoft.com/office/drawing/2014/main" id="{03C4A7C6-899B-454C-94F0-2D7ADBED94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13">
            <a:extLst>
              <a:ext uri="{FF2B5EF4-FFF2-40B4-BE49-F238E27FC236}">
                <a16:creationId xmlns:a16="http://schemas.microsoft.com/office/drawing/2014/main" id="{C67797CA-4E46-4615-A090-0217E49DF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9" name="Rectangle 15">
            <a:extLst>
              <a:ext uri="{FF2B5EF4-FFF2-40B4-BE49-F238E27FC236}">
                <a16:creationId xmlns:a16="http://schemas.microsoft.com/office/drawing/2014/main" id="{49290899-7C95-4C79-ADFB-234382717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7">
            <a:extLst>
              <a:ext uri="{FF2B5EF4-FFF2-40B4-BE49-F238E27FC236}">
                <a16:creationId xmlns:a16="http://schemas.microsoft.com/office/drawing/2014/main" id="{2A3C7896-D8C7-4A52-8BC2-3E5CF7F4D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9">
            <a:extLst>
              <a:ext uri="{FF2B5EF4-FFF2-40B4-BE49-F238E27FC236}">
                <a16:creationId xmlns:a16="http://schemas.microsoft.com/office/drawing/2014/main" id="{74041F21-FDA9-4FBD-A458-6C9BEB6F6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5B0C6E4-6EE2-5C43-B28B-80D8F12E74E2}"/>
              </a:ext>
            </a:extLst>
          </p:cNvPr>
          <p:cNvSpPr>
            <a:spLocks noGrp="1"/>
          </p:cNvSpPr>
          <p:nvPr>
            <p:ph type="title"/>
          </p:nvPr>
        </p:nvSpPr>
        <p:spPr>
          <a:xfrm>
            <a:off x="959911" y="333830"/>
            <a:ext cx="3670146" cy="957941"/>
          </a:xfrm>
        </p:spPr>
        <p:txBody>
          <a:bodyPr>
            <a:normAutofit/>
          </a:bodyPr>
          <a:lstStyle/>
          <a:p>
            <a:pPr algn="l"/>
            <a:r>
              <a:rPr lang="fr-FR" i="1" dirty="0"/>
              <a:t>L’Étranger</a:t>
            </a:r>
            <a:r>
              <a:rPr lang="fr-FR" dirty="0"/>
              <a:t> (1942)</a:t>
            </a:r>
            <a:endParaRPr lang="fr-FR" i="1" dirty="0"/>
          </a:p>
        </p:txBody>
      </p:sp>
      <p:pic>
        <p:nvPicPr>
          <p:cNvPr id="5" name="Imagen 4" descr="Imagen que contiene edificio, hombre, foto, exterior&#10;&#10;&#10;&#10;Descripción generada automáticamente">
            <a:extLst>
              <a:ext uri="{FF2B5EF4-FFF2-40B4-BE49-F238E27FC236}">
                <a16:creationId xmlns:a16="http://schemas.microsoft.com/office/drawing/2014/main" id="{2B95F97D-860B-5B4C-A631-619EA52D8AF1}"/>
              </a:ext>
            </a:extLst>
          </p:cNvPr>
          <p:cNvPicPr>
            <a:picLocks noChangeAspect="1"/>
          </p:cNvPicPr>
          <p:nvPr/>
        </p:nvPicPr>
        <p:blipFill>
          <a:blip r:embed="rId5"/>
          <a:stretch>
            <a:fillRect/>
          </a:stretch>
        </p:blipFill>
        <p:spPr>
          <a:xfrm>
            <a:off x="0" y="1696163"/>
            <a:ext cx="3781046" cy="516183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2" name="TextBox 21">
            <a:extLst>
              <a:ext uri="{FF2B5EF4-FFF2-40B4-BE49-F238E27FC236}">
                <a16:creationId xmlns:a16="http://schemas.microsoft.com/office/drawing/2014/main" id="{FC72883F-682E-47B3-A146-4F0306E625C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8715"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Marcador de contenido 2">
            <a:extLst>
              <a:ext uri="{FF2B5EF4-FFF2-40B4-BE49-F238E27FC236}">
                <a16:creationId xmlns:a16="http://schemas.microsoft.com/office/drawing/2014/main" id="{09F4F987-B609-C34A-B7CB-82A58854B982}"/>
              </a:ext>
            </a:extLst>
          </p:cNvPr>
          <p:cNvSpPr>
            <a:spLocks noGrp="1"/>
          </p:cNvSpPr>
          <p:nvPr>
            <p:ph idx="1"/>
          </p:nvPr>
        </p:nvSpPr>
        <p:spPr>
          <a:xfrm>
            <a:off x="3824404" y="1010557"/>
            <a:ext cx="7561130" cy="5844725"/>
          </a:xfrm>
        </p:spPr>
        <p:txBody>
          <a:bodyPr>
            <a:normAutofit/>
          </a:bodyPr>
          <a:lstStyle/>
          <a:p>
            <a:pPr marL="0" indent="0">
              <a:lnSpc>
                <a:spcPct val="110000"/>
              </a:lnSpc>
              <a:buNone/>
            </a:pPr>
            <a:r>
              <a:rPr lang="fr-FR" sz="1700" dirty="0"/>
              <a:t>Meursault, le narrateur, est un employé de bureau à Alger. Il apprend que sa mère est morte à l’asile. Il va l’enterrer sans larmes, sous un soleil de plomb, qui lui donne envie d’en finir au plus tôt avec la cérémonie. De retour à Alger, il va se baigner et retrouve une ancienne collègue, Marie. Ils vont voir un film au cinéma. Ils deviennent amants. Meursault est invité par son voisin Raymond, qui lui raconte sa bagarre avec le frère de sa maîtresse. Quelques jours plus tard, Raymond se bat avec sa maîtresse et la police intervient. Meursault l’accompagne au commissariat pour le défendre.</a:t>
            </a:r>
            <a:br>
              <a:rPr lang="fr-FR" sz="1700" dirty="0"/>
            </a:br>
            <a:r>
              <a:rPr lang="fr-FR" sz="1700" dirty="0"/>
              <a:t>Raymond l’invite à passer un dimanche à la mer. Après le repas, les hommes se promènent sur la plage et rencontrent deux Arabes, dont le frère de la maîtresse de Raymond. Ils se battent et Raymond est blessé. Meursault calme Raymond, qui menace de tuer son agresseur avec un revolver, et le lui prend pour éviter le meurtre. Reparti seul sur la plage, il retrouve par hasard le frère, qui sort un couteau. Assommé par le poids du soleil, il se crispe sur le revolver et le coup part tout seul ; mais Meursault tire quatre autres coups sur le corps inerte. </a:t>
            </a:r>
            <a:br>
              <a:rPr lang="fr-FR" sz="1700" dirty="0"/>
            </a:br>
            <a:endParaRPr lang="fr-FR" sz="1700" dirty="0"/>
          </a:p>
        </p:txBody>
      </p:sp>
      <p:sp>
        <p:nvSpPr>
          <p:cNvPr id="33" name="Rectangle 23">
            <a:extLst>
              <a:ext uri="{FF2B5EF4-FFF2-40B4-BE49-F238E27FC236}">
                <a16:creationId xmlns:a16="http://schemas.microsoft.com/office/drawing/2014/main" id="{2A2CAD12-3CEA-435E-B598-5810C40E9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4687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90F856-755E-490E-87B2-C1F9E941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3C4A7C6-899B-454C-94F0-2D7ADBED94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C67797CA-4E46-4615-A090-0217E49DF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49290899-7C95-4C79-ADFB-234382717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3C7896-D8C7-4A52-8BC2-3E5CF7F4D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4041F21-FDA9-4FBD-A458-6C9BEB6F6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626F6BA-1568-BA46-ADEF-1732309E19A5}"/>
              </a:ext>
            </a:extLst>
          </p:cNvPr>
          <p:cNvSpPr>
            <a:spLocks noGrp="1"/>
          </p:cNvSpPr>
          <p:nvPr>
            <p:ph type="title"/>
          </p:nvPr>
        </p:nvSpPr>
        <p:spPr>
          <a:xfrm>
            <a:off x="962043" y="808056"/>
            <a:ext cx="2848258" cy="1077229"/>
          </a:xfrm>
        </p:spPr>
        <p:txBody>
          <a:bodyPr>
            <a:normAutofit/>
          </a:bodyPr>
          <a:lstStyle/>
          <a:p>
            <a:pPr algn="l"/>
            <a:r>
              <a:rPr lang="fr-FR" i="1" dirty="0"/>
              <a:t>L’Étranger</a:t>
            </a:r>
            <a:endParaRPr lang="fr-FR" i="1"/>
          </a:p>
        </p:txBody>
      </p:sp>
      <p:pic>
        <p:nvPicPr>
          <p:cNvPr id="5" name="Imagen 4" descr="Imagen que contiene edificio, hombre, foto, exterior&#10;&#10;&#10;&#10;Descripción generada automáticamente">
            <a:extLst>
              <a:ext uri="{FF2B5EF4-FFF2-40B4-BE49-F238E27FC236}">
                <a16:creationId xmlns:a16="http://schemas.microsoft.com/office/drawing/2014/main" id="{D6504152-4E95-2041-A2EE-8C9E8A435B59}"/>
              </a:ext>
            </a:extLst>
          </p:cNvPr>
          <p:cNvPicPr>
            <a:picLocks noChangeAspect="1"/>
          </p:cNvPicPr>
          <p:nvPr/>
        </p:nvPicPr>
        <p:blipFill>
          <a:blip r:embed="rId5"/>
          <a:stretch>
            <a:fillRect/>
          </a:stretch>
        </p:blipFill>
        <p:spPr>
          <a:xfrm>
            <a:off x="29255" y="1693445"/>
            <a:ext cx="3781046" cy="516183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TextBox 21">
            <a:extLst>
              <a:ext uri="{FF2B5EF4-FFF2-40B4-BE49-F238E27FC236}">
                <a16:creationId xmlns:a16="http://schemas.microsoft.com/office/drawing/2014/main" id="{FC72883F-682E-47B3-A146-4F0306E625C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8715"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Marcador de contenido 2">
            <a:extLst>
              <a:ext uri="{FF2B5EF4-FFF2-40B4-BE49-F238E27FC236}">
                <a16:creationId xmlns:a16="http://schemas.microsoft.com/office/drawing/2014/main" id="{4444533E-C1AB-A14F-BB05-5C6B3EDCA47E}"/>
              </a:ext>
            </a:extLst>
          </p:cNvPr>
          <p:cNvSpPr>
            <a:spLocks noGrp="1"/>
          </p:cNvSpPr>
          <p:nvPr>
            <p:ph idx="1"/>
          </p:nvPr>
        </p:nvSpPr>
        <p:spPr>
          <a:xfrm>
            <a:off x="3839556" y="1885284"/>
            <a:ext cx="7504523" cy="4969998"/>
          </a:xfrm>
        </p:spPr>
        <p:txBody>
          <a:bodyPr>
            <a:normAutofit fontScale="85000" lnSpcReduction="10000"/>
          </a:bodyPr>
          <a:lstStyle/>
          <a:p>
            <a:pPr marL="0" indent="0">
              <a:lnSpc>
                <a:spcPct val="110000"/>
              </a:lnSpc>
              <a:buNone/>
            </a:pPr>
            <a:r>
              <a:rPr lang="fr-FR" dirty="0"/>
              <a:t>Meursault est emprisonné. L'instruction va durer onze mois. Il ne manifeste aucun regret lorsqu’il est interrogé par le juge, aucune peine lorsque son avocat l'interroge sur les sentiments pour sa mère. Le souvenir, le sommeil et la lecture d'un vieux morceau de journal lui permettent de s’habituer à sa condition. Les visites de Marie s’espacent.</a:t>
            </a:r>
            <a:br>
              <a:rPr lang="fr-FR" dirty="0"/>
            </a:br>
            <a:r>
              <a:rPr lang="fr-FR" dirty="0"/>
              <a:t>Le procès débute avec l’été. L'interrogatoire des témoins par le procureur montre que Meursault n’a pas pleuré à l'enterrement de sa mère, qu’il est allé au cinéma avec Marie dès le lendemain et qu’il a fait un témoignage de complaisance en faveur de Raymond, qui s'avère être un souteneur. Le procureur plaide le crime crapuleux, exécuté par un homme au cœur de criminel et insensible, et réclame la tête de l’accusé. Le président, après une longue attente, annonce la condamnation à mort de l'accusé.</a:t>
            </a:r>
            <a:br>
              <a:rPr lang="fr-FR" dirty="0"/>
            </a:br>
            <a:r>
              <a:rPr lang="fr-FR" dirty="0"/>
              <a:t>Dans sa cellule, Meursault pense à son exécution. L’aumônier lui rend visite. Meursault est furieux contre ses paroles, réagit violemment et l’insulte. Après son départ, il se calme, réalise qu’il est heureux et espère, pour se sentir moins seul, que son exécution se déroulera devant une foule nombreuse et hostile.</a:t>
            </a:r>
            <a:endParaRPr lang="es-ES" dirty="0"/>
          </a:p>
          <a:p>
            <a:pPr marL="0" indent="0">
              <a:lnSpc>
                <a:spcPct val="110000"/>
              </a:lnSpc>
              <a:buNone/>
            </a:pPr>
            <a:endParaRPr lang="es-ES" sz="1100" dirty="0"/>
          </a:p>
        </p:txBody>
      </p:sp>
      <p:sp>
        <p:nvSpPr>
          <p:cNvPr id="24" name="Rectangle 23">
            <a:extLst>
              <a:ext uri="{FF2B5EF4-FFF2-40B4-BE49-F238E27FC236}">
                <a16:creationId xmlns:a16="http://schemas.microsoft.com/office/drawing/2014/main" id="{2A2CAD12-3CEA-435E-B598-5810C40E9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525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0194DD-E7AA-4546-8BDF-361575E46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1987C88-3796-4AA7-B6E5-E13660120B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3074E88B-4F67-4078-A984-B28D6F2F99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C3FAB635-2ABA-41D4-94DD-71424DA15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B61A1F-495C-4F87-891B-D872B0719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1467B5-88C3-4824-B2B9-8066ABB6D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705C4B6-D983-6F48-87CC-D9F68CEE24A1}"/>
              </a:ext>
            </a:extLst>
          </p:cNvPr>
          <p:cNvSpPr>
            <a:spLocks noGrp="1"/>
          </p:cNvSpPr>
          <p:nvPr>
            <p:ph type="title"/>
          </p:nvPr>
        </p:nvSpPr>
        <p:spPr>
          <a:xfrm>
            <a:off x="1051120" y="211858"/>
            <a:ext cx="3152990" cy="1077229"/>
          </a:xfrm>
        </p:spPr>
        <p:txBody>
          <a:bodyPr>
            <a:normAutofit/>
          </a:bodyPr>
          <a:lstStyle/>
          <a:p>
            <a:pPr algn="l"/>
            <a:r>
              <a:rPr lang="fr-FR" dirty="0"/>
              <a:t>Camus parle de </a:t>
            </a:r>
            <a:r>
              <a:rPr lang="fr-FR" i="1" dirty="0"/>
              <a:t>L’Étranger</a:t>
            </a:r>
          </a:p>
        </p:txBody>
      </p:sp>
      <p:pic>
        <p:nvPicPr>
          <p:cNvPr id="5" name="Imagen 4" descr="Imagen que contiene texto, suelo, persona, hombre&#10;&#10;&#10;&#10;Descripción generada automáticamente">
            <a:extLst>
              <a:ext uri="{FF2B5EF4-FFF2-40B4-BE49-F238E27FC236}">
                <a16:creationId xmlns:a16="http://schemas.microsoft.com/office/drawing/2014/main" id="{06068C69-AA9C-6B48-B511-A0412890A579}"/>
              </a:ext>
            </a:extLst>
          </p:cNvPr>
          <p:cNvPicPr>
            <a:picLocks noChangeAspect="1"/>
          </p:cNvPicPr>
          <p:nvPr/>
        </p:nvPicPr>
        <p:blipFill>
          <a:blip r:embed="rId5"/>
          <a:stretch>
            <a:fillRect/>
          </a:stretch>
        </p:blipFill>
        <p:spPr>
          <a:xfrm>
            <a:off x="-2132" y="1500944"/>
            <a:ext cx="3200841" cy="535705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TextBox 21">
            <a:extLst>
              <a:ext uri="{FF2B5EF4-FFF2-40B4-BE49-F238E27FC236}">
                <a16:creationId xmlns:a16="http://schemas.microsoft.com/office/drawing/2014/main" id="{333235DC-1109-4C44-8D88-7D9D703053C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7348"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Marcador de contenido 2">
            <a:extLst>
              <a:ext uri="{FF2B5EF4-FFF2-40B4-BE49-F238E27FC236}">
                <a16:creationId xmlns:a16="http://schemas.microsoft.com/office/drawing/2014/main" id="{C57695B5-05A2-3B4E-9777-573D1084029A}"/>
              </a:ext>
            </a:extLst>
          </p:cNvPr>
          <p:cNvSpPr>
            <a:spLocks noGrp="1"/>
          </p:cNvSpPr>
          <p:nvPr>
            <p:ph idx="1"/>
          </p:nvPr>
        </p:nvSpPr>
        <p:spPr>
          <a:xfrm>
            <a:off x="3242068" y="1289087"/>
            <a:ext cx="7987890" cy="5460056"/>
          </a:xfrm>
        </p:spPr>
        <p:txBody>
          <a:bodyPr>
            <a:normAutofit/>
          </a:bodyPr>
          <a:lstStyle/>
          <a:p>
            <a:pPr marL="0" indent="0">
              <a:lnSpc>
                <a:spcPct val="110000"/>
              </a:lnSpc>
              <a:buNone/>
            </a:pPr>
            <a:r>
              <a:rPr lang="fr" dirty="0"/>
              <a:t>« J'ai résumé </a:t>
            </a:r>
            <a:r>
              <a:rPr lang="fr" i="1" dirty="0"/>
              <a:t>L'Étranger</a:t>
            </a:r>
            <a:r>
              <a:rPr lang="fr" dirty="0"/>
              <a:t>, il y a longtemps, par une phrase dont je reconnais qu'elle est très paradoxale : 'Dans notre société tout homme qui ne pleure pas à l'enterrement de sa mère risque d'être condamné à mort.' Je voulais dire seulement que le héros du livre est condamné parce qu'il ne joue pas le jeu. En ce sens, il est étranger à la société ou il vit, il erre, en marge […]. Meursault ne joue pas le jeu. La réponse est simple : il refuse de mentir. »</a:t>
            </a:r>
          </a:p>
          <a:p>
            <a:pPr marL="0" indent="0">
              <a:lnSpc>
                <a:spcPct val="110000"/>
              </a:lnSpc>
              <a:buNone/>
            </a:pPr>
            <a:r>
              <a:rPr lang="fr" dirty="0"/>
              <a:t>« On ne se tromperait donc pas beaucoup en lisant dans </a:t>
            </a:r>
            <a:r>
              <a:rPr lang="fr" i="1" dirty="0"/>
              <a:t>L'Étranger </a:t>
            </a:r>
            <a:r>
              <a:rPr lang="fr" dirty="0"/>
              <a:t>l'histoire d'un homme qui, sans aucune attitude héroïque, accepte de mourir pour la vérité. […]. Loin qu’il [Meursault] soit privé de toute sensibilité, une passion profonde, parce que tenace l'anime, la passion de l'absolu et de la vérité. »</a:t>
            </a:r>
            <a:endParaRPr lang="fr-FR" dirty="0"/>
          </a:p>
        </p:txBody>
      </p:sp>
      <p:sp>
        <p:nvSpPr>
          <p:cNvPr id="24" name="Rectangle 23">
            <a:extLst>
              <a:ext uri="{FF2B5EF4-FFF2-40B4-BE49-F238E27FC236}">
                <a16:creationId xmlns:a16="http://schemas.microsoft.com/office/drawing/2014/main" id="{DF00D908-205D-4DEE-AEDF-45E2562EA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629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D090F856-755E-490E-87B2-C1F9E941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1">
            <a:extLst>
              <a:ext uri="{FF2B5EF4-FFF2-40B4-BE49-F238E27FC236}">
                <a16:creationId xmlns:a16="http://schemas.microsoft.com/office/drawing/2014/main" id="{03C4A7C6-899B-454C-94F0-2D7ADBED94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13">
            <a:extLst>
              <a:ext uri="{FF2B5EF4-FFF2-40B4-BE49-F238E27FC236}">
                <a16:creationId xmlns:a16="http://schemas.microsoft.com/office/drawing/2014/main" id="{C67797CA-4E46-4615-A090-0217E49DF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9" name="Rectangle 15">
            <a:extLst>
              <a:ext uri="{FF2B5EF4-FFF2-40B4-BE49-F238E27FC236}">
                <a16:creationId xmlns:a16="http://schemas.microsoft.com/office/drawing/2014/main" id="{49290899-7C95-4C79-ADFB-234382717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7">
            <a:extLst>
              <a:ext uri="{FF2B5EF4-FFF2-40B4-BE49-F238E27FC236}">
                <a16:creationId xmlns:a16="http://schemas.microsoft.com/office/drawing/2014/main" id="{2A3C7896-D8C7-4A52-8BC2-3E5CF7F4D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9">
            <a:extLst>
              <a:ext uri="{FF2B5EF4-FFF2-40B4-BE49-F238E27FC236}">
                <a16:creationId xmlns:a16="http://schemas.microsoft.com/office/drawing/2014/main" id="{74041F21-FDA9-4FBD-A458-6C9BEB6F6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866AB23-D07B-A44A-8A16-FB5EEF268027}"/>
              </a:ext>
            </a:extLst>
          </p:cNvPr>
          <p:cNvSpPr>
            <a:spLocks noGrp="1"/>
          </p:cNvSpPr>
          <p:nvPr>
            <p:ph type="title"/>
          </p:nvPr>
        </p:nvSpPr>
        <p:spPr>
          <a:xfrm>
            <a:off x="966307" y="0"/>
            <a:ext cx="4484536" cy="1010557"/>
          </a:xfrm>
        </p:spPr>
        <p:txBody>
          <a:bodyPr>
            <a:normAutofit/>
          </a:bodyPr>
          <a:lstStyle/>
          <a:p>
            <a:pPr algn="l"/>
            <a:r>
              <a:rPr lang="fr-FR" sz="2900" dirty="0"/>
              <a:t>Giacometti, un symbole de l’existentialisme</a:t>
            </a:r>
          </a:p>
        </p:txBody>
      </p:sp>
      <p:pic>
        <p:nvPicPr>
          <p:cNvPr id="5" name="Imagen 4">
            <a:extLst>
              <a:ext uri="{FF2B5EF4-FFF2-40B4-BE49-F238E27FC236}">
                <a16:creationId xmlns:a16="http://schemas.microsoft.com/office/drawing/2014/main" id="{DDE0E4F0-0C99-2943-9A25-A6FC97C8E576}"/>
              </a:ext>
            </a:extLst>
          </p:cNvPr>
          <p:cNvPicPr>
            <a:picLocks noChangeAspect="1"/>
          </p:cNvPicPr>
          <p:nvPr/>
        </p:nvPicPr>
        <p:blipFill>
          <a:blip r:embed="rId5"/>
          <a:stretch>
            <a:fillRect/>
          </a:stretch>
        </p:blipFill>
        <p:spPr>
          <a:xfrm>
            <a:off x="61997" y="1379889"/>
            <a:ext cx="3781046" cy="489455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2" name="TextBox 21">
            <a:extLst>
              <a:ext uri="{FF2B5EF4-FFF2-40B4-BE49-F238E27FC236}">
                <a16:creationId xmlns:a16="http://schemas.microsoft.com/office/drawing/2014/main" id="{FC72883F-682E-47B3-A146-4F0306E625C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8715"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Marcador de contenido 2">
            <a:extLst>
              <a:ext uri="{FF2B5EF4-FFF2-40B4-BE49-F238E27FC236}">
                <a16:creationId xmlns:a16="http://schemas.microsoft.com/office/drawing/2014/main" id="{F193BC58-B503-A14B-B698-DB0E644BDE20}"/>
              </a:ext>
            </a:extLst>
          </p:cNvPr>
          <p:cNvSpPr>
            <a:spLocks noGrp="1"/>
          </p:cNvSpPr>
          <p:nvPr>
            <p:ph idx="1"/>
          </p:nvPr>
        </p:nvSpPr>
        <p:spPr>
          <a:xfrm>
            <a:off x="3820140" y="1010557"/>
            <a:ext cx="7594958" cy="5844725"/>
          </a:xfrm>
        </p:spPr>
        <p:txBody>
          <a:bodyPr>
            <a:normAutofit lnSpcReduction="10000"/>
          </a:bodyPr>
          <a:lstStyle/>
          <a:p>
            <a:pPr>
              <a:lnSpc>
                <a:spcPct val="110000"/>
              </a:lnSpc>
            </a:pPr>
            <a:r>
              <a:rPr lang="fr-FR" sz="1600" dirty="0"/>
              <a:t>Alberto Giacometti (1901-1966) a été encensé par JPS comme l’artiste existentialiste par excellence.</a:t>
            </a:r>
          </a:p>
          <a:p>
            <a:pPr>
              <a:lnSpc>
                <a:spcPct val="110000"/>
              </a:lnSpc>
            </a:pPr>
            <a:r>
              <a:rPr lang="fr-FR" sz="1600" dirty="0"/>
              <a:t>Après avoir réalisé une métamorphose artistique décisive, Giacometti réalise la tête en bronze de Simone de Beauvoir. C'est alors qu'il rencontre Jean-Paul Sartre et se lie avec lui d'amitié. Après avoir passé une partie de la guerre en Suisse, il revient à Paris en 1945. Ses bustes minuscules et ses fragiles figures tournent définitivement le dos au surréalisme, mais aussi à l'abstraction qui s'affirme au lendemain de la Libération.</a:t>
            </a:r>
          </a:p>
          <a:p>
            <a:pPr>
              <a:lnSpc>
                <a:spcPct val="110000"/>
              </a:lnSpc>
            </a:pPr>
            <a:r>
              <a:rPr lang="fr-FR" sz="1600" dirty="0"/>
              <a:t>En 1948 se présente enfin à lui l'occasion d'une exposition après treize années d'invisibilité dans la galerie Pierre Matisse de New York. Il demande à Sartre d'écrire la préface de </a:t>
            </a:r>
            <a:r>
              <a:rPr lang="fr-FR" sz="1600"/>
              <a:t>son catalogue, </a:t>
            </a:r>
            <a:r>
              <a:rPr lang="fr-FR" sz="1600" dirty="0"/>
              <a:t>qui donne pour titre à son essai sur la sculpture « La Recherche de l'absolu ». Giacometti est à ses yeux l'artiste « existentialiste » par excellence. Il y soutient qu'il a accompli l'authentique « révolution », s'éloignant autant de la tradition que du modernisme, en cherchant dans la réalité l’insaisissable. Sa démarche consiste en une focalisation qui situe l'image sculptée dans un espace qui n'appartient qu'à elle .</a:t>
            </a:r>
          </a:p>
          <a:p>
            <a:pPr>
              <a:lnSpc>
                <a:spcPct val="110000"/>
              </a:lnSpc>
            </a:pPr>
            <a:r>
              <a:rPr lang="fr-FR" sz="1600" dirty="0"/>
              <a:t>La sculpture de Giacometti «</a:t>
            </a:r>
            <a:r>
              <a:rPr lang="fr-FR" sz="1600" i="1" dirty="0"/>
              <a:t>L'homme qui marche I</a:t>
            </a:r>
            <a:r>
              <a:rPr lang="fr-FR" sz="1600" dirty="0"/>
              <a:t>» a été vendue en 2010 chez Sotheby's pour 74,2 millions d'euros, ce qui fait d'elle la sculpture la plus chère du monde.</a:t>
            </a:r>
          </a:p>
          <a:p>
            <a:pPr marL="0" indent="0">
              <a:lnSpc>
                <a:spcPct val="110000"/>
              </a:lnSpc>
              <a:buNone/>
            </a:pPr>
            <a:endParaRPr lang="fr-FR" sz="900" dirty="0"/>
          </a:p>
        </p:txBody>
      </p:sp>
      <p:sp>
        <p:nvSpPr>
          <p:cNvPr id="33" name="Rectangle 23">
            <a:extLst>
              <a:ext uri="{FF2B5EF4-FFF2-40B4-BE49-F238E27FC236}">
                <a16:creationId xmlns:a16="http://schemas.microsoft.com/office/drawing/2014/main" id="{2A2CAD12-3CEA-435E-B598-5810C40E9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492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9E3E2DC-AC9B-4C7B-AC05-7C5C56939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64E24504-592F-4CDF-88D7-B64642426E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3" name="Picture 32">
            <a:extLst>
              <a:ext uri="{FF2B5EF4-FFF2-40B4-BE49-F238E27FC236}">
                <a16:creationId xmlns:a16="http://schemas.microsoft.com/office/drawing/2014/main" id="{B96DEEAF-4A7C-4ACA-9EC8-3D166DDA2D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5" name="Rectangle 34">
            <a:extLst>
              <a:ext uri="{FF2B5EF4-FFF2-40B4-BE49-F238E27FC236}">
                <a16:creationId xmlns:a16="http://schemas.microsoft.com/office/drawing/2014/main" id="{CB84845E-9103-45E6-9F1A-936F3690D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C8B682A-E977-4D99-A0C9-F92965B07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E4E8AF2-F1E8-45A9-BF04-9CE0CA2D1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1B51A53-D84B-7E43-8E05-D7B8458709CB}"/>
              </a:ext>
            </a:extLst>
          </p:cNvPr>
          <p:cNvSpPr>
            <a:spLocks noGrp="1"/>
          </p:cNvSpPr>
          <p:nvPr>
            <p:ph type="title"/>
          </p:nvPr>
        </p:nvSpPr>
        <p:spPr>
          <a:xfrm>
            <a:off x="1051120" y="184024"/>
            <a:ext cx="4935463" cy="1035031"/>
          </a:xfrm>
        </p:spPr>
        <p:txBody>
          <a:bodyPr>
            <a:noAutofit/>
          </a:bodyPr>
          <a:lstStyle/>
          <a:p>
            <a:pPr algn="l"/>
            <a:r>
              <a:rPr lang="fr-FR" sz="2400" dirty="0"/>
              <a:t>Pascal, Kierkegaard et Nietzsche:</a:t>
            </a:r>
            <a:br>
              <a:rPr lang="fr-FR" sz="2400" dirty="0"/>
            </a:br>
            <a:r>
              <a:rPr lang="fr-FR" sz="2400" dirty="0"/>
              <a:t>les premiers existentialistes</a:t>
            </a:r>
          </a:p>
        </p:txBody>
      </p:sp>
      <p:pic>
        <p:nvPicPr>
          <p:cNvPr id="5" name="Imagen 4" descr="Imagen que contiene escultura, edificio, pared, sentado&#10;&#10;&#10;&#10;Descripción generada automáticamente">
            <a:extLst>
              <a:ext uri="{FF2B5EF4-FFF2-40B4-BE49-F238E27FC236}">
                <a16:creationId xmlns:a16="http://schemas.microsoft.com/office/drawing/2014/main" id="{8CCC0D8B-E789-BA4C-8D5E-2821DB10A64B}"/>
              </a:ext>
            </a:extLst>
          </p:cNvPr>
          <p:cNvPicPr>
            <a:picLocks noChangeAspect="1"/>
          </p:cNvPicPr>
          <p:nvPr/>
        </p:nvPicPr>
        <p:blipFill rotWithShape="1">
          <a:blip r:embed="rId5"/>
          <a:srcRect l="2190" r="10573" b="4"/>
          <a:stretch/>
        </p:blipFill>
        <p:spPr>
          <a:xfrm>
            <a:off x="984901" y="1394928"/>
            <a:ext cx="3657834" cy="538296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1" name="TextBox 40">
            <a:extLst>
              <a:ext uri="{FF2B5EF4-FFF2-40B4-BE49-F238E27FC236}">
                <a16:creationId xmlns:a16="http://schemas.microsoft.com/office/drawing/2014/main" id="{EA9C4BF5-B0F5-4F55-AF76-2914EB571C9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8715"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Marcador de contenido 2">
            <a:extLst>
              <a:ext uri="{FF2B5EF4-FFF2-40B4-BE49-F238E27FC236}">
                <a16:creationId xmlns:a16="http://schemas.microsoft.com/office/drawing/2014/main" id="{363C740C-F868-1248-8249-769E3341E418}"/>
              </a:ext>
            </a:extLst>
          </p:cNvPr>
          <p:cNvSpPr>
            <a:spLocks noGrp="1"/>
          </p:cNvSpPr>
          <p:nvPr>
            <p:ph idx="1"/>
          </p:nvPr>
        </p:nvSpPr>
        <p:spPr>
          <a:xfrm>
            <a:off x="4686094" y="184025"/>
            <a:ext cx="6498373" cy="6516814"/>
          </a:xfrm>
        </p:spPr>
        <p:txBody>
          <a:bodyPr>
            <a:noAutofit/>
          </a:bodyPr>
          <a:lstStyle/>
          <a:p>
            <a:pPr>
              <a:lnSpc>
                <a:spcPct val="110000"/>
              </a:lnSpc>
            </a:pPr>
            <a:r>
              <a:rPr lang="fr-FR" sz="1800" dirty="0"/>
              <a:t>Pascal: </a:t>
            </a:r>
            <a:r>
              <a:rPr lang="fr-FR" sz="1800" i="1" dirty="0"/>
              <a:t>Pensées</a:t>
            </a:r>
            <a:r>
              <a:rPr lang="fr-FR" sz="1800" dirty="0"/>
              <a:t> contre Descartes: la philosophie rationaliste ne peut expliquer Dieu, ni le monde ni l’homme.</a:t>
            </a:r>
          </a:p>
          <a:p>
            <a:pPr>
              <a:lnSpc>
                <a:spcPct val="110000"/>
              </a:lnSpc>
            </a:pPr>
            <a:r>
              <a:rPr lang="fr-FR" sz="1800" dirty="0"/>
              <a:t>« Il s'agit de trouver une vérité qui en soit une pour moi, de trouver l'idée pour laquelle je veux vivre et mourir » (</a:t>
            </a:r>
            <a:r>
              <a:rPr lang="fr-FR" sz="1800" dirty="0" err="1"/>
              <a:t>Sören</a:t>
            </a:r>
            <a:r>
              <a:rPr lang="fr-FR" sz="1800" dirty="0"/>
              <a:t> Kierkegaard, 1813-1855, </a:t>
            </a:r>
            <a:r>
              <a:rPr lang="fr-FR" sz="1800" i="1" dirty="0"/>
              <a:t>Journal</a:t>
            </a:r>
            <a:r>
              <a:rPr lang="fr-FR" sz="1800" dirty="0"/>
              <a:t>)</a:t>
            </a:r>
          </a:p>
          <a:p>
            <a:pPr>
              <a:lnSpc>
                <a:spcPct val="110000"/>
              </a:lnSpc>
            </a:pPr>
            <a:r>
              <a:rPr lang="fr-FR" sz="1800" dirty="0"/>
              <a:t>L’homme ne peut trouver le sens de sa vie qu’à travers la découverte de sa propre et unique voie </a:t>
            </a:r>
            <a:r>
              <a:rPr lang="fr-FR" sz="1800" i="1" dirty="0"/>
              <a:t>vs </a:t>
            </a:r>
            <a:r>
              <a:rPr lang="fr-FR" sz="1800" dirty="0"/>
              <a:t>philosophes classiques: bases objectives, rationnelles et universelles pour les décisions morales.</a:t>
            </a:r>
          </a:p>
          <a:p>
            <a:pPr>
              <a:lnSpc>
                <a:spcPct val="110000"/>
              </a:lnSpc>
            </a:pPr>
            <a:r>
              <a:rPr lang="fr-FR" sz="1800" dirty="0"/>
              <a:t>Nietzsche, dans la voie de Kierkegaard: « Il incombe à l’individu seul de décider de la valeur morale de ses actes ». (</a:t>
            </a:r>
            <a:r>
              <a:rPr lang="fr-FR" sz="1800" i="1" dirty="0"/>
              <a:t>Par delà le bien et le mal</a:t>
            </a:r>
            <a:r>
              <a:rPr lang="fr-FR" sz="1800" dirty="0"/>
              <a:t>, 1886)</a:t>
            </a:r>
          </a:p>
        </p:txBody>
      </p:sp>
      <p:sp>
        <p:nvSpPr>
          <p:cNvPr id="43" name="Rectangle 42">
            <a:extLst>
              <a:ext uri="{FF2B5EF4-FFF2-40B4-BE49-F238E27FC236}">
                <a16:creationId xmlns:a16="http://schemas.microsoft.com/office/drawing/2014/main" id="{3B989B51-C4C2-4EB3-8F1C-79CF2870F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794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0194DD-E7AA-4546-8BDF-361575E46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1987C88-3796-4AA7-B6E5-E13660120B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3074E88B-4F67-4078-A984-B28D6F2F99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C3FAB635-2ABA-41D4-94DD-71424DA15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B61A1F-495C-4F87-891B-D872B0719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1467B5-88C3-4824-B2B9-8066ABB6D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1D4117-A080-494B-8730-367159B28396}"/>
              </a:ext>
            </a:extLst>
          </p:cNvPr>
          <p:cNvSpPr>
            <a:spLocks noGrp="1"/>
          </p:cNvSpPr>
          <p:nvPr>
            <p:ph type="title"/>
          </p:nvPr>
        </p:nvSpPr>
        <p:spPr>
          <a:xfrm>
            <a:off x="1051121" y="2814638"/>
            <a:ext cx="4603874" cy="1843087"/>
          </a:xfrm>
        </p:spPr>
        <p:txBody>
          <a:bodyPr>
            <a:normAutofit/>
          </a:bodyPr>
          <a:lstStyle/>
          <a:p>
            <a:pPr algn="l"/>
            <a:r>
              <a:rPr lang="fr-FR" dirty="0"/>
              <a:t>Les 7 principes de l’existentialisme</a:t>
            </a:r>
          </a:p>
        </p:txBody>
      </p:sp>
      <p:pic>
        <p:nvPicPr>
          <p:cNvPr id="5" name="Imagen 4">
            <a:extLst>
              <a:ext uri="{FF2B5EF4-FFF2-40B4-BE49-F238E27FC236}">
                <a16:creationId xmlns:a16="http://schemas.microsoft.com/office/drawing/2014/main" id="{1B75A6B8-ECAC-4046-BEBE-3A18C68054D2}"/>
              </a:ext>
            </a:extLst>
          </p:cNvPr>
          <p:cNvPicPr>
            <a:picLocks noChangeAspect="1"/>
          </p:cNvPicPr>
          <p:nvPr/>
        </p:nvPicPr>
        <p:blipFill>
          <a:blip r:embed="rId5"/>
          <a:stretch>
            <a:fillRect/>
          </a:stretch>
        </p:blipFill>
        <p:spPr>
          <a:xfrm>
            <a:off x="-239991" y="4328932"/>
            <a:ext cx="6031899" cy="274626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TextBox 21">
            <a:extLst>
              <a:ext uri="{FF2B5EF4-FFF2-40B4-BE49-F238E27FC236}">
                <a16:creationId xmlns:a16="http://schemas.microsoft.com/office/drawing/2014/main" id="{333235DC-1109-4C44-8D88-7D9D703053C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7348"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Marcador de contenido 2">
            <a:extLst>
              <a:ext uri="{FF2B5EF4-FFF2-40B4-BE49-F238E27FC236}">
                <a16:creationId xmlns:a16="http://schemas.microsoft.com/office/drawing/2014/main" id="{ED7EBC1F-3212-8449-96B2-B937455C36F0}"/>
              </a:ext>
            </a:extLst>
          </p:cNvPr>
          <p:cNvSpPr>
            <a:spLocks noGrp="1"/>
          </p:cNvSpPr>
          <p:nvPr>
            <p:ph idx="1"/>
          </p:nvPr>
        </p:nvSpPr>
        <p:spPr>
          <a:xfrm>
            <a:off x="5888227" y="0"/>
            <a:ext cx="5455852" cy="6804914"/>
          </a:xfrm>
        </p:spPr>
        <p:txBody>
          <a:bodyPr>
            <a:noAutofit/>
          </a:bodyPr>
          <a:lstStyle/>
          <a:p>
            <a:pPr marL="457200" indent="-457200">
              <a:lnSpc>
                <a:spcPct val="110000"/>
              </a:lnSpc>
              <a:buFont typeface="+mj-lt"/>
              <a:buAutoNum type="arabicPeriod"/>
            </a:pPr>
            <a:r>
              <a:rPr lang="fr-FR" sz="1900" dirty="0"/>
              <a:t>L’existence précède l’essence: « je pense, donc je suis ».</a:t>
            </a:r>
          </a:p>
          <a:p>
            <a:pPr marL="457200" indent="-457200">
              <a:lnSpc>
                <a:spcPct val="110000"/>
              </a:lnSpc>
              <a:buFont typeface="+mj-lt"/>
              <a:buAutoNum type="arabicPeriod"/>
            </a:pPr>
            <a:r>
              <a:rPr lang="fr-FR" sz="1900" dirty="0"/>
              <a:t>La vie est ici sur terre (pas d’Ailleurs, d’Au-delà).</a:t>
            </a:r>
          </a:p>
          <a:p>
            <a:pPr marL="457200" indent="-457200">
              <a:lnSpc>
                <a:spcPct val="110000"/>
              </a:lnSpc>
              <a:buFont typeface="+mj-lt"/>
              <a:buAutoNum type="arabicPeriod"/>
            </a:pPr>
            <a:r>
              <a:rPr lang="fr-FR" sz="1900" dirty="0"/>
              <a:t>Je définis ma propre moralité (je suis libre de juger ce qui est bon, ce qui est mauvais).</a:t>
            </a:r>
          </a:p>
          <a:p>
            <a:pPr marL="457200" indent="-457200">
              <a:lnSpc>
                <a:spcPct val="110000"/>
              </a:lnSpc>
              <a:buFont typeface="+mj-lt"/>
              <a:buAutoNum type="arabicPeriod"/>
            </a:pPr>
            <a:r>
              <a:rPr lang="fr-FR" sz="1900" dirty="0"/>
              <a:t>Mes interactions avec les autres sont la seule source de valeur et de moralité.</a:t>
            </a:r>
          </a:p>
          <a:p>
            <a:pPr marL="457200" indent="-457200">
              <a:lnSpc>
                <a:spcPct val="110000"/>
              </a:lnSpc>
              <a:buFont typeface="+mj-lt"/>
              <a:buAutoNum type="arabicPeriod"/>
            </a:pPr>
            <a:r>
              <a:rPr lang="fr-FR" sz="1900" dirty="0"/>
              <a:t>Mes actions ont des conséquences sur le monde (positives ou négatives) et je suis responsable de créer un monde bon.</a:t>
            </a:r>
          </a:p>
          <a:p>
            <a:pPr marL="457200" indent="-457200">
              <a:lnSpc>
                <a:spcPct val="110000"/>
              </a:lnSpc>
              <a:buFont typeface="+mj-lt"/>
              <a:buAutoNum type="arabicPeriod"/>
            </a:pPr>
            <a:r>
              <a:rPr lang="fr-FR" sz="1900" dirty="0"/>
              <a:t>La vie est absurde. Le monde / l’homme n’a pas de raison d’exister.</a:t>
            </a:r>
          </a:p>
          <a:p>
            <a:pPr marL="457200" indent="-457200">
              <a:lnSpc>
                <a:spcPct val="110000"/>
              </a:lnSpc>
              <a:buFont typeface="+mj-lt"/>
              <a:buAutoNum type="arabicPeriod"/>
            </a:pPr>
            <a:r>
              <a:rPr lang="fr-FR" sz="1900" dirty="0"/>
              <a:t>La nausée (l’angoisse) est la conséquence de l’insatisfaction perpétuelle de l’homme car il n’arrive pas à créer ce monde bon, ni à se construire comme il veut.</a:t>
            </a:r>
          </a:p>
        </p:txBody>
      </p:sp>
      <p:sp>
        <p:nvSpPr>
          <p:cNvPr id="24" name="Rectangle 23">
            <a:extLst>
              <a:ext uri="{FF2B5EF4-FFF2-40B4-BE49-F238E27FC236}">
                <a16:creationId xmlns:a16="http://schemas.microsoft.com/office/drawing/2014/main" id="{DF00D908-205D-4DEE-AEDF-45E2562EA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3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E3E2DC-AC9B-4C7B-AC05-7C5C56939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4E24504-592F-4CDF-88D7-B64642426E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B96DEEAF-4A7C-4ACA-9EC8-3D166DDA2D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CB84845E-9103-45E6-9F1A-936F3690D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C8B682A-E977-4D99-A0C9-F92965B07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E4E8AF2-F1E8-45A9-BF04-9CE0CA2D1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E9A1E4A-3D79-5249-90EB-2DEA9F367C33}"/>
              </a:ext>
            </a:extLst>
          </p:cNvPr>
          <p:cNvSpPr>
            <a:spLocks noGrp="1"/>
          </p:cNvSpPr>
          <p:nvPr>
            <p:ph type="title"/>
          </p:nvPr>
        </p:nvSpPr>
        <p:spPr>
          <a:xfrm>
            <a:off x="6404351" y="214314"/>
            <a:ext cx="4939728" cy="1032464"/>
          </a:xfrm>
        </p:spPr>
        <p:txBody>
          <a:bodyPr>
            <a:normAutofit/>
          </a:bodyPr>
          <a:lstStyle/>
          <a:p>
            <a:pPr algn="l"/>
            <a:r>
              <a:rPr lang="fr-FR" dirty="0"/>
              <a:t>L’existentialisme et la subjectivité </a:t>
            </a:r>
          </a:p>
        </p:txBody>
      </p:sp>
      <p:pic>
        <p:nvPicPr>
          <p:cNvPr id="5" name="Imagen 4" descr="Imagen que contiene exterior, árbol, carretera, camino&#10;&#10;&#10;&#10;Descripción generada automáticamente">
            <a:extLst>
              <a:ext uri="{FF2B5EF4-FFF2-40B4-BE49-F238E27FC236}">
                <a16:creationId xmlns:a16="http://schemas.microsoft.com/office/drawing/2014/main" id="{E50745AB-B525-0549-9356-78836FEA37C4}"/>
              </a:ext>
            </a:extLst>
          </p:cNvPr>
          <p:cNvPicPr>
            <a:picLocks noChangeAspect="1"/>
          </p:cNvPicPr>
          <p:nvPr/>
        </p:nvPicPr>
        <p:blipFill rotWithShape="1">
          <a:blip r:embed="rId5"/>
          <a:srcRect l="24033" r="40972"/>
          <a:stretch/>
        </p:blipFill>
        <p:spPr>
          <a:xfrm>
            <a:off x="966306" y="1736204"/>
            <a:ext cx="2936758" cy="467617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TextBox 21">
            <a:extLst>
              <a:ext uri="{FF2B5EF4-FFF2-40B4-BE49-F238E27FC236}">
                <a16:creationId xmlns:a16="http://schemas.microsoft.com/office/drawing/2014/main" id="{EA9C4BF5-B0F5-4F55-AF76-2914EB571C9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8715"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Marcador de contenido 2">
            <a:extLst>
              <a:ext uri="{FF2B5EF4-FFF2-40B4-BE49-F238E27FC236}">
                <a16:creationId xmlns:a16="http://schemas.microsoft.com/office/drawing/2014/main" id="{74B1A48A-ABA6-1C4F-843E-D8B858E283B7}"/>
              </a:ext>
            </a:extLst>
          </p:cNvPr>
          <p:cNvSpPr>
            <a:spLocks noGrp="1"/>
          </p:cNvSpPr>
          <p:nvPr>
            <p:ph idx="1"/>
          </p:nvPr>
        </p:nvSpPr>
        <p:spPr>
          <a:xfrm>
            <a:off x="3887098" y="1246778"/>
            <a:ext cx="7541795" cy="5611222"/>
          </a:xfrm>
        </p:spPr>
        <p:txBody>
          <a:bodyPr>
            <a:normAutofit/>
          </a:bodyPr>
          <a:lstStyle/>
          <a:p>
            <a:pPr>
              <a:lnSpc>
                <a:spcPct val="110000"/>
              </a:lnSpc>
            </a:pPr>
            <a:r>
              <a:rPr lang="fr-FR" dirty="0"/>
              <a:t>L’engagement personnel et passionné dans la recherche de la vérité et du bien.</a:t>
            </a:r>
          </a:p>
          <a:p>
            <a:pPr>
              <a:lnSpc>
                <a:spcPct val="110000"/>
              </a:lnSpc>
            </a:pPr>
            <a:r>
              <a:rPr lang="fr-FR" dirty="0"/>
              <a:t>Non aux systèmes ‘objectifs’ de pensée: contre le système, le dialogue, l’aphorisme, la parabole comme formes littéraires d’expression de la pensée.</a:t>
            </a:r>
          </a:p>
          <a:p>
            <a:pPr>
              <a:lnSpc>
                <a:spcPct val="110000"/>
              </a:lnSpc>
            </a:pPr>
            <a:r>
              <a:rPr lang="fr-FR" dirty="0"/>
              <a:t>L’existentialisme ne rejette pas la Raison mais elle ne sert pas à résoudre les énigmes  sur l’existence de l’homme.</a:t>
            </a:r>
          </a:p>
          <a:p>
            <a:pPr>
              <a:lnSpc>
                <a:spcPct val="110000"/>
              </a:lnSpc>
            </a:pPr>
            <a:r>
              <a:rPr lang="fr-FR" dirty="0"/>
              <a:t>Le choix: l’être humain est le seul être vivant (vs animaux, plantes) à pouvoir choisir (même le refus du choix est un choix)</a:t>
            </a:r>
          </a:p>
        </p:txBody>
      </p:sp>
      <p:sp>
        <p:nvSpPr>
          <p:cNvPr id="24" name="Rectangle 23">
            <a:extLst>
              <a:ext uri="{FF2B5EF4-FFF2-40B4-BE49-F238E27FC236}">
                <a16:creationId xmlns:a16="http://schemas.microsoft.com/office/drawing/2014/main" id="{3B989B51-C4C2-4EB3-8F1C-79CF2870F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707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90F856-755E-490E-87B2-C1F9E941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3C4A7C6-899B-454C-94F0-2D7ADBED94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C67797CA-4E46-4615-A090-0217E49DF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49290899-7C95-4C79-ADFB-234382717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3C7896-D8C7-4A52-8BC2-3E5CF7F4D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4041F21-FDA9-4FBD-A458-6C9BEB6F6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2E8288B-2457-0349-A60E-4AD0D9C599D5}"/>
              </a:ext>
            </a:extLst>
          </p:cNvPr>
          <p:cNvSpPr>
            <a:spLocks noGrp="1"/>
          </p:cNvSpPr>
          <p:nvPr>
            <p:ph type="title"/>
          </p:nvPr>
        </p:nvSpPr>
        <p:spPr>
          <a:xfrm>
            <a:off x="6404351" y="117690"/>
            <a:ext cx="4780116" cy="892867"/>
          </a:xfrm>
        </p:spPr>
        <p:txBody>
          <a:bodyPr>
            <a:normAutofit fontScale="90000"/>
          </a:bodyPr>
          <a:lstStyle/>
          <a:p>
            <a:pPr algn="l"/>
            <a:r>
              <a:rPr lang="fr-FR" sz="3100" dirty="0"/>
              <a:t>L’existentialisme et l’angoisse / la nausée</a:t>
            </a:r>
          </a:p>
        </p:txBody>
      </p:sp>
      <p:pic>
        <p:nvPicPr>
          <p:cNvPr id="5" name="Imagen 4" descr="Imagen que contiene texto, libro&#10;&#10;&#10;&#10;Descripción generada automáticamente">
            <a:extLst>
              <a:ext uri="{FF2B5EF4-FFF2-40B4-BE49-F238E27FC236}">
                <a16:creationId xmlns:a16="http://schemas.microsoft.com/office/drawing/2014/main" id="{6C43F78E-B7BC-FB4A-99CA-A79BC1C59A29}"/>
              </a:ext>
            </a:extLst>
          </p:cNvPr>
          <p:cNvPicPr>
            <a:picLocks noChangeAspect="1"/>
          </p:cNvPicPr>
          <p:nvPr/>
        </p:nvPicPr>
        <p:blipFill>
          <a:blip r:embed="rId5"/>
          <a:stretch>
            <a:fillRect/>
          </a:stretch>
        </p:blipFill>
        <p:spPr>
          <a:xfrm>
            <a:off x="1005401" y="1782957"/>
            <a:ext cx="2744693" cy="451801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TextBox 21">
            <a:extLst>
              <a:ext uri="{FF2B5EF4-FFF2-40B4-BE49-F238E27FC236}">
                <a16:creationId xmlns:a16="http://schemas.microsoft.com/office/drawing/2014/main" id="{FC72883F-682E-47B3-A146-4F0306E625C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8715"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Marcador de contenido 2">
            <a:extLst>
              <a:ext uri="{FF2B5EF4-FFF2-40B4-BE49-F238E27FC236}">
                <a16:creationId xmlns:a16="http://schemas.microsoft.com/office/drawing/2014/main" id="{1CFB50FA-C0EE-1545-AA9F-9D5520095A48}"/>
              </a:ext>
            </a:extLst>
          </p:cNvPr>
          <p:cNvSpPr>
            <a:spLocks noGrp="1"/>
          </p:cNvSpPr>
          <p:nvPr>
            <p:ph idx="1"/>
          </p:nvPr>
        </p:nvSpPr>
        <p:spPr>
          <a:xfrm>
            <a:off x="3751160" y="1343025"/>
            <a:ext cx="7478797" cy="5243777"/>
          </a:xfrm>
        </p:spPr>
        <p:txBody>
          <a:bodyPr>
            <a:normAutofit fontScale="85000" lnSpcReduction="20000"/>
          </a:bodyPr>
          <a:lstStyle/>
          <a:p>
            <a:pPr>
              <a:lnSpc>
                <a:spcPct val="110000"/>
              </a:lnSpc>
            </a:pPr>
            <a:r>
              <a:rPr lang="fr-FR" sz="2100" dirty="0"/>
              <a:t>L’homme éprouve un sentiment d’angoisse non seulement face à des situations concrètes qui lui provoquent une peur concrète, mais aussi face à sa propre existence, à sa présence dans le monde, à sa vie (dénouée de sens, de but).</a:t>
            </a:r>
          </a:p>
          <a:p>
            <a:pPr>
              <a:lnSpc>
                <a:spcPct val="110000"/>
              </a:lnSpc>
            </a:pPr>
            <a:r>
              <a:rPr lang="fr-FR" sz="2100" dirty="0"/>
              <a:t>Le sentiment d’angoisse surgit au moment où on prend conscience de notre liberté d’agir.</a:t>
            </a:r>
          </a:p>
          <a:p>
            <a:pPr>
              <a:lnSpc>
                <a:spcPct val="110000"/>
              </a:lnSpc>
            </a:pPr>
            <a:r>
              <a:rPr lang="fr-FR" sz="2100" dirty="0"/>
              <a:t>La sensation de nausée naît quand l’individu prend conscience de la contingence de l’univers.</a:t>
            </a:r>
            <a:endParaRPr lang="fr-FR" sz="1900" dirty="0"/>
          </a:p>
          <a:p>
            <a:pPr marL="0" indent="0" algn="just">
              <a:lnSpc>
                <a:spcPct val="110000"/>
              </a:lnSpc>
              <a:buNone/>
            </a:pPr>
            <a:r>
              <a:rPr lang="fr" sz="2100" i="1" dirty="0"/>
              <a:t>Donc j'étais tout à l'heure au Jardin public. La racine du marronnier s'enfonçait dans la terre, juste au-dessous de mon banc. Je ne me rappelais plus que c'était une racine. Les mots s'étaient évanouis et, avec eux, la signification des choses, leurs modes d'emploi, les faibles repères que les hommes ont tracés à leur surface. J'étais assis, un peu voûté, la tête basse, seul en face de cette masse noire et noueuse entièrement brute et qui me faisait peur. Et puis j'ai eu cette illumination. Ça m'a coupé le souffle. Jamais, avant ces derniers jours, je n'avais pressenti ce que voulait dire "exister". </a:t>
            </a:r>
            <a:r>
              <a:rPr lang="fr" sz="2100" dirty="0"/>
              <a:t>JPS,</a:t>
            </a:r>
            <a:r>
              <a:rPr lang="fr" sz="2100" i="1" dirty="0"/>
              <a:t> La nausée.</a:t>
            </a:r>
            <a:endParaRPr lang="fr-FR" sz="2100" i="1" dirty="0"/>
          </a:p>
        </p:txBody>
      </p:sp>
      <p:sp>
        <p:nvSpPr>
          <p:cNvPr id="24" name="Rectangle 23">
            <a:extLst>
              <a:ext uri="{FF2B5EF4-FFF2-40B4-BE49-F238E27FC236}">
                <a16:creationId xmlns:a16="http://schemas.microsoft.com/office/drawing/2014/main" id="{2A2CAD12-3CEA-435E-B598-5810C40E9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26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90F856-755E-490E-87B2-C1F9E941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3C4A7C6-899B-454C-94F0-2D7ADBED94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C67797CA-4E46-4615-A090-0217E49DF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49290899-7C95-4C79-ADFB-234382717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3C7896-D8C7-4A52-8BC2-3E5CF7F4D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4041F21-FDA9-4FBD-A458-6C9BEB6F6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41ADD8E-6CE5-FE42-8E7D-7C77330B02AC}"/>
              </a:ext>
            </a:extLst>
          </p:cNvPr>
          <p:cNvSpPr>
            <a:spLocks noGrp="1"/>
          </p:cNvSpPr>
          <p:nvPr>
            <p:ph type="title"/>
          </p:nvPr>
        </p:nvSpPr>
        <p:spPr>
          <a:xfrm>
            <a:off x="6404351" y="808056"/>
            <a:ext cx="4168377" cy="1077229"/>
          </a:xfrm>
        </p:spPr>
        <p:txBody>
          <a:bodyPr>
            <a:normAutofit/>
          </a:bodyPr>
          <a:lstStyle/>
          <a:p>
            <a:pPr algn="l"/>
            <a:r>
              <a:rPr lang="fr-FR" dirty="0"/>
              <a:t>Les thèmes existentialistes</a:t>
            </a:r>
            <a:endParaRPr lang="fr-FR"/>
          </a:p>
        </p:txBody>
      </p:sp>
      <p:pic>
        <p:nvPicPr>
          <p:cNvPr id="5" name="Imagen 4">
            <a:extLst>
              <a:ext uri="{FF2B5EF4-FFF2-40B4-BE49-F238E27FC236}">
                <a16:creationId xmlns:a16="http://schemas.microsoft.com/office/drawing/2014/main" id="{7C956C32-54E8-D24E-B053-98D80AC75864}"/>
              </a:ext>
            </a:extLst>
          </p:cNvPr>
          <p:cNvPicPr>
            <a:picLocks noChangeAspect="1"/>
          </p:cNvPicPr>
          <p:nvPr/>
        </p:nvPicPr>
        <p:blipFill>
          <a:blip r:embed="rId5"/>
          <a:stretch>
            <a:fillRect/>
          </a:stretch>
        </p:blipFill>
        <p:spPr>
          <a:xfrm>
            <a:off x="1015590" y="187379"/>
            <a:ext cx="4068881" cy="638746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TextBox 21">
            <a:extLst>
              <a:ext uri="{FF2B5EF4-FFF2-40B4-BE49-F238E27FC236}">
                <a16:creationId xmlns:a16="http://schemas.microsoft.com/office/drawing/2014/main" id="{FC72883F-682E-47B3-A146-4F0306E625C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8715"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Marcador de contenido 2">
            <a:extLst>
              <a:ext uri="{FF2B5EF4-FFF2-40B4-BE49-F238E27FC236}">
                <a16:creationId xmlns:a16="http://schemas.microsoft.com/office/drawing/2014/main" id="{C1D77DED-DED6-6140-8BA5-C6465F41D456}"/>
              </a:ext>
            </a:extLst>
          </p:cNvPr>
          <p:cNvSpPr>
            <a:spLocks noGrp="1"/>
          </p:cNvSpPr>
          <p:nvPr>
            <p:ph idx="1"/>
          </p:nvPr>
        </p:nvSpPr>
        <p:spPr>
          <a:xfrm>
            <a:off x="5472114" y="2052115"/>
            <a:ext cx="5757844" cy="4591573"/>
          </a:xfrm>
        </p:spPr>
        <p:txBody>
          <a:bodyPr>
            <a:normAutofit lnSpcReduction="10000"/>
          </a:bodyPr>
          <a:lstStyle/>
          <a:p>
            <a:pPr marL="0" indent="0">
              <a:lnSpc>
                <a:spcPct val="110000"/>
              </a:lnSpc>
              <a:buNone/>
            </a:pPr>
            <a:endParaRPr lang="fr-FR" sz="1500" dirty="0"/>
          </a:p>
          <a:p>
            <a:pPr marL="0" indent="0">
              <a:lnSpc>
                <a:spcPct val="110000"/>
              </a:lnSpc>
              <a:buNone/>
            </a:pPr>
            <a:endParaRPr lang="fr-FR" sz="1500" dirty="0"/>
          </a:p>
          <a:p>
            <a:pPr marL="0" indent="0">
              <a:lnSpc>
                <a:spcPct val="100000"/>
              </a:lnSpc>
              <a:buNone/>
            </a:pPr>
            <a:r>
              <a:rPr lang="fr-FR" sz="1800" dirty="0"/>
              <a:t>Les 7 thèmes que l’existentialisme a développés sont :</a:t>
            </a:r>
          </a:p>
          <a:p>
            <a:pPr marL="457200" indent="-457200">
              <a:lnSpc>
                <a:spcPct val="100000"/>
              </a:lnSpc>
              <a:buFont typeface="+mj-lt"/>
              <a:buAutoNum type="arabicPeriod"/>
            </a:pPr>
            <a:r>
              <a:rPr lang="fr-FR" sz="1800" dirty="0"/>
              <a:t>La peur</a:t>
            </a:r>
          </a:p>
          <a:p>
            <a:pPr marL="457200" indent="-457200">
              <a:lnSpc>
                <a:spcPct val="100000"/>
              </a:lnSpc>
              <a:buFont typeface="+mj-lt"/>
              <a:buAutoNum type="arabicPeriod"/>
            </a:pPr>
            <a:r>
              <a:rPr lang="fr-FR" sz="1800" dirty="0"/>
              <a:t>L’ennui</a:t>
            </a:r>
          </a:p>
          <a:p>
            <a:pPr marL="457200" indent="-457200">
              <a:lnSpc>
                <a:spcPct val="100000"/>
              </a:lnSpc>
              <a:buFont typeface="+mj-lt"/>
              <a:buAutoNum type="arabicPeriod"/>
            </a:pPr>
            <a:r>
              <a:rPr lang="fr-FR" sz="1800" dirty="0"/>
              <a:t>L’aliénation</a:t>
            </a:r>
          </a:p>
          <a:p>
            <a:pPr marL="457200" indent="-457200">
              <a:lnSpc>
                <a:spcPct val="100000"/>
              </a:lnSpc>
              <a:buFont typeface="+mj-lt"/>
              <a:buAutoNum type="arabicPeriod"/>
            </a:pPr>
            <a:r>
              <a:rPr lang="fr-FR" sz="1800" dirty="0"/>
              <a:t>L’absurde</a:t>
            </a:r>
          </a:p>
          <a:p>
            <a:pPr marL="457200" indent="-457200">
              <a:lnSpc>
                <a:spcPct val="100000"/>
              </a:lnSpc>
              <a:buFont typeface="+mj-lt"/>
              <a:buAutoNum type="arabicPeriod"/>
            </a:pPr>
            <a:r>
              <a:rPr lang="fr-FR" sz="1800" dirty="0"/>
              <a:t>La liberté</a:t>
            </a:r>
          </a:p>
          <a:p>
            <a:pPr marL="457200" indent="-457200">
              <a:lnSpc>
                <a:spcPct val="100000"/>
              </a:lnSpc>
              <a:buFont typeface="+mj-lt"/>
              <a:buAutoNum type="arabicPeriod"/>
            </a:pPr>
            <a:r>
              <a:rPr lang="fr-FR" sz="1800" dirty="0"/>
              <a:t>L’engagement</a:t>
            </a:r>
          </a:p>
          <a:p>
            <a:pPr marL="457200" indent="-457200">
              <a:lnSpc>
                <a:spcPct val="100000"/>
              </a:lnSpc>
              <a:buFont typeface="+mj-lt"/>
              <a:buAutoNum type="arabicPeriod"/>
            </a:pPr>
            <a:r>
              <a:rPr lang="fr-FR" sz="1800" dirty="0"/>
              <a:t>Le néant</a:t>
            </a:r>
          </a:p>
          <a:p>
            <a:pPr marL="457200" indent="-457200">
              <a:lnSpc>
                <a:spcPct val="100000"/>
              </a:lnSpc>
              <a:buFont typeface="+mj-lt"/>
              <a:buAutoNum type="arabicPeriod"/>
            </a:pPr>
            <a:endParaRPr lang="fr-FR" sz="1800" dirty="0"/>
          </a:p>
          <a:p>
            <a:pPr marL="0" indent="0">
              <a:lnSpc>
                <a:spcPct val="110000"/>
              </a:lnSpc>
              <a:buNone/>
            </a:pPr>
            <a:endParaRPr lang="fr-FR" sz="1500" dirty="0"/>
          </a:p>
          <a:p>
            <a:pPr lvl="1">
              <a:lnSpc>
                <a:spcPct val="110000"/>
              </a:lnSpc>
            </a:pPr>
            <a:endParaRPr lang="fr-FR" sz="1500" dirty="0"/>
          </a:p>
        </p:txBody>
      </p:sp>
      <p:sp>
        <p:nvSpPr>
          <p:cNvPr id="24" name="Rectangle 23">
            <a:extLst>
              <a:ext uri="{FF2B5EF4-FFF2-40B4-BE49-F238E27FC236}">
                <a16:creationId xmlns:a16="http://schemas.microsoft.com/office/drawing/2014/main" id="{2A2CAD12-3CEA-435E-B598-5810C40E9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100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90F856-755E-490E-87B2-C1F9E941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3C4A7C6-899B-454C-94F0-2D7ADBED94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C67797CA-4E46-4615-A090-0217E49DF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49290899-7C95-4C79-ADFB-234382717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3C7896-D8C7-4A52-8BC2-3E5CF7F4D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4041F21-FDA9-4FBD-A458-6C9BEB6F6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E8AB786-3311-7847-8D9E-BEEFDEC1E7DF}"/>
              </a:ext>
            </a:extLst>
          </p:cNvPr>
          <p:cNvSpPr>
            <a:spLocks noGrp="1"/>
          </p:cNvSpPr>
          <p:nvPr>
            <p:ph type="title"/>
          </p:nvPr>
        </p:nvSpPr>
        <p:spPr>
          <a:xfrm>
            <a:off x="1005402" y="102610"/>
            <a:ext cx="3880924" cy="538615"/>
          </a:xfrm>
        </p:spPr>
        <p:txBody>
          <a:bodyPr>
            <a:normAutofit fontScale="90000"/>
          </a:bodyPr>
          <a:lstStyle/>
          <a:p>
            <a:pPr algn="l"/>
            <a:r>
              <a:rPr lang="fr-FR" dirty="0"/>
              <a:t>L’absurde</a:t>
            </a:r>
          </a:p>
        </p:txBody>
      </p:sp>
      <p:pic>
        <p:nvPicPr>
          <p:cNvPr id="5" name="Imagen 4" descr="Imagen que contiene captura de pantalla, texto&#10;&#10;&#10;&#10;Descripción generada automáticamente">
            <a:extLst>
              <a:ext uri="{FF2B5EF4-FFF2-40B4-BE49-F238E27FC236}">
                <a16:creationId xmlns:a16="http://schemas.microsoft.com/office/drawing/2014/main" id="{6571F2BC-B580-3844-A122-C35802B3ACF0}"/>
              </a:ext>
            </a:extLst>
          </p:cNvPr>
          <p:cNvPicPr>
            <a:picLocks noChangeAspect="1"/>
          </p:cNvPicPr>
          <p:nvPr/>
        </p:nvPicPr>
        <p:blipFill>
          <a:blip r:embed="rId5"/>
          <a:stretch>
            <a:fillRect/>
          </a:stretch>
        </p:blipFill>
        <p:spPr>
          <a:xfrm>
            <a:off x="-2132" y="641225"/>
            <a:ext cx="6404125" cy="6216775"/>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TextBox 21">
            <a:extLst>
              <a:ext uri="{FF2B5EF4-FFF2-40B4-BE49-F238E27FC236}">
                <a16:creationId xmlns:a16="http://schemas.microsoft.com/office/drawing/2014/main" id="{FC72883F-682E-47B3-A146-4F0306E625C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8715"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Marcador de contenido 2">
            <a:extLst>
              <a:ext uri="{FF2B5EF4-FFF2-40B4-BE49-F238E27FC236}">
                <a16:creationId xmlns:a16="http://schemas.microsoft.com/office/drawing/2014/main" id="{5D994D72-9816-2544-8523-049015057B5A}"/>
              </a:ext>
            </a:extLst>
          </p:cNvPr>
          <p:cNvSpPr>
            <a:spLocks noGrp="1"/>
          </p:cNvSpPr>
          <p:nvPr>
            <p:ph idx="1"/>
          </p:nvPr>
        </p:nvSpPr>
        <p:spPr>
          <a:xfrm>
            <a:off x="6404351" y="-2717"/>
            <a:ext cx="4939728" cy="6858000"/>
          </a:xfrm>
        </p:spPr>
        <p:txBody>
          <a:bodyPr>
            <a:normAutofit lnSpcReduction="10000"/>
          </a:bodyPr>
          <a:lstStyle/>
          <a:p>
            <a:pPr>
              <a:lnSpc>
                <a:spcPct val="110000"/>
              </a:lnSpc>
            </a:pPr>
            <a:endParaRPr lang="fr-FR" sz="1800" dirty="0"/>
          </a:p>
          <a:p>
            <a:pPr>
              <a:lnSpc>
                <a:spcPct val="110000"/>
              </a:lnSpc>
            </a:pPr>
            <a:endParaRPr lang="fr-FR" sz="1800" dirty="0"/>
          </a:p>
          <a:p>
            <a:pPr>
              <a:lnSpc>
                <a:spcPct val="110000"/>
              </a:lnSpc>
            </a:pPr>
            <a:r>
              <a:rPr lang="fr-FR" sz="1900" dirty="0"/>
              <a:t>Étymologie latine: </a:t>
            </a:r>
            <a:r>
              <a:rPr lang="fr-FR" sz="1900" i="1" dirty="0" err="1"/>
              <a:t>Absurdus</a:t>
            </a:r>
            <a:r>
              <a:rPr lang="fr-FR" sz="1900" i="1" dirty="0"/>
              <a:t> =</a:t>
            </a:r>
            <a:r>
              <a:rPr lang="fr-FR" sz="1900" dirty="0"/>
              <a:t> « dissonant », qui sonne mal.</a:t>
            </a:r>
          </a:p>
          <a:p>
            <a:pPr>
              <a:lnSpc>
                <a:spcPct val="110000"/>
              </a:lnSpc>
            </a:pPr>
            <a:r>
              <a:rPr lang="fr-FR" sz="1900" dirty="0"/>
              <a:t>Dictionnaire de l’Académie: « Qui est contraire à la raison ».</a:t>
            </a:r>
          </a:p>
          <a:p>
            <a:pPr>
              <a:lnSpc>
                <a:spcPct val="110000"/>
              </a:lnSpc>
            </a:pPr>
            <a:r>
              <a:rPr lang="fr-FR" sz="1900" dirty="0"/>
              <a:t>« L’absurde naît de cette confrontation entre l’appel humain et le silence déraisonnable du monde » (A. Camus, </a:t>
            </a:r>
            <a:r>
              <a:rPr lang="fr-FR" sz="1900" i="1" dirty="0"/>
              <a:t>Le Mythe de Sisyphe</a:t>
            </a:r>
            <a:r>
              <a:rPr lang="fr-FR" sz="1900" dirty="0"/>
              <a:t>, 1942).</a:t>
            </a:r>
          </a:p>
          <a:p>
            <a:pPr>
              <a:lnSpc>
                <a:spcPct val="110000"/>
              </a:lnSpc>
            </a:pPr>
            <a:r>
              <a:rPr lang="fr" sz="1900" dirty="0"/>
              <a:t>« Je disais que le monde est absurde et j’allais trop vite. Ce monde en lui-même n’est pas raisonnable, c’est tout ce qu’on peut en dire. Mais ce qui est absurde, c’est la confrontation de cet irrationnel et de ce désir éperdu de clarté dont l’appel résonne au plus profond de l’homme. » </a:t>
            </a:r>
            <a:r>
              <a:rPr lang="fr-FR" sz="1900" dirty="0"/>
              <a:t>(A. Camus, </a:t>
            </a:r>
            <a:r>
              <a:rPr lang="fr-FR" sz="1900" i="1" dirty="0"/>
              <a:t>Le Mythe de Sisyphe</a:t>
            </a:r>
            <a:r>
              <a:rPr lang="fr-FR" sz="1900" dirty="0"/>
              <a:t>).</a:t>
            </a:r>
          </a:p>
          <a:p>
            <a:pPr>
              <a:lnSpc>
                <a:spcPct val="110000"/>
              </a:lnSpc>
            </a:pPr>
            <a:endParaRPr lang="fr-FR" sz="1100" dirty="0"/>
          </a:p>
        </p:txBody>
      </p:sp>
      <p:sp>
        <p:nvSpPr>
          <p:cNvPr id="24" name="Rectangle 23">
            <a:extLst>
              <a:ext uri="{FF2B5EF4-FFF2-40B4-BE49-F238E27FC236}">
                <a16:creationId xmlns:a16="http://schemas.microsoft.com/office/drawing/2014/main" id="{2A2CAD12-3CEA-435E-B598-5810C40E9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938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0194DD-E7AA-4546-8BDF-361575E46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1987C88-3796-4AA7-B6E5-E13660120B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3074E88B-4F67-4078-A984-B28D6F2F99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C3FAB635-2ABA-41D4-94DD-71424DA15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B61A1F-495C-4F87-891B-D872B0719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1467B5-88C3-4824-B2B9-8066ABB6D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CBED6B4-E2DC-1147-8504-09BBBF6D9296}"/>
              </a:ext>
            </a:extLst>
          </p:cNvPr>
          <p:cNvSpPr>
            <a:spLocks noGrp="1"/>
          </p:cNvSpPr>
          <p:nvPr>
            <p:ph type="title"/>
          </p:nvPr>
        </p:nvSpPr>
        <p:spPr>
          <a:xfrm>
            <a:off x="1162367" y="808056"/>
            <a:ext cx="4392850" cy="1077229"/>
          </a:xfrm>
        </p:spPr>
        <p:txBody>
          <a:bodyPr>
            <a:normAutofit/>
          </a:bodyPr>
          <a:lstStyle/>
          <a:p>
            <a:pPr algn="l"/>
            <a:r>
              <a:rPr lang="fr-FR" sz="3100" dirty="0"/>
              <a:t>Réactions face à l’absurde de l’existence</a:t>
            </a:r>
          </a:p>
        </p:txBody>
      </p:sp>
      <p:pic>
        <p:nvPicPr>
          <p:cNvPr id="5" name="Imagen 4" descr="Imagen que contiene persona, hombre, pared, interior&#10;&#10;&#10;&#10;Descripción generada automáticamente">
            <a:extLst>
              <a:ext uri="{FF2B5EF4-FFF2-40B4-BE49-F238E27FC236}">
                <a16:creationId xmlns:a16="http://schemas.microsoft.com/office/drawing/2014/main" id="{E0D264E0-DDEF-AB45-8BAA-0B1AB423D49A}"/>
              </a:ext>
            </a:extLst>
          </p:cNvPr>
          <p:cNvPicPr>
            <a:picLocks noChangeAspect="1"/>
          </p:cNvPicPr>
          <p:nvPr/>
        </p:nvPicPr>
        <p:blipFill>
          <a:blip r:embed="rId5"/>
          <a:stretch>
            <a:fillRect/>
          </a:stretch>
        </p:blipFill>
        <p:spPr>
          <a:xfrm>
            <a:off x="513531" y="2854621"/>
            <a:ext cx="4868872" cy="304304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TextBox 21">
            <a:extLst>
              <a:ext uri="{FF2B5EF4-FFF2-40B4-BE49-F238E27FC236}">
                <a16:creationId xmlns:a16="http://schemas.microsoft.com/office/drawing/2014/main" id="{333235DC-1109-4C44-8D88-7D9D703053C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7348"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Marcador de contenido 2">
            <a:extLst>
              <a:ext uri="{FF2B5EF4-FFF2-40B4-BE49-F238E27FC236}">
                <a16:creationId xmlns:a16="http://schemas.microsoft.com/office/drawing/2014/main" id="{7143A1D1-0594-414F-89B4-7D3CA13EB2AF}"/>
              </a:ext>
            </a:extLst>
          </p:cNvPr>
          <p:cNvSpPr>
            <a:spLocks noGrp="1"/>
          </p:cNvSpPr>
          <p:nvPr>
            <p:ph idx="1"/>
          </p:nvPr>
        </p:nvSpPr>
        <p:spPr>
          <a:xfrm>
            <a:off x="5972984" y="128588"/>
            <a:ext cx="5256973" cy="6726694"/>
          </a:xfrm>
        </p:spPr>
        <p:txBody>
          <a:bodyPr>
            <a:normAutofit/>
          </a:bodyPr>
          <a:lstStyle/>
          <a:p>
            <a:pPr marL="0" indent="0">
              <a:lnSpc>
                <a:spcPct val="110000"/>
              </a:lnSpc>
              <a:buNone/>
            </a:pPr>
            <a:r>
              <a:rPr lang="fr-FR" sz="2400" dirty="0"/>
              <a:t>Réactions en faux:</a:t>
            </a:r>
          </a:p>
          <a:p>
            <a:pPr>
              <a:lnSpc>
                <a:spcPct val="110000"/>
              </a:lnSpc>
            </a:pPr>
            <a:r>
              <a:rPr lang="fr-FR" sz="2400" dirty="0"/>
              <a:t>Les religions ou autres irrationalités</a:t>
            </a:r>
          </a:p>
          <a:p>
            <a:pPr>
              <a:lnSpc>
                <a:spcPct val="110000"/>
              </a:lnSpc>
            </a:pPr>
            <a:r>
              <a:rPr lang="fr-FR" sz="2400" dirty="0"/>
              <a:t>Le suicide</a:t>
            </a:r>
          </a:p>
          <a:p>
            <a:pPr marL="0" indent="0">
              <a:lnSpc>
                <a:spcPct val="110000"/>
              </a:lnSpc>
              <a:buNone/>
            </a:pPr>
            <a:r>
              <a:rPr lang="fr-FR" sz="2400" dirty="0"/>
              <a:t>Réactions en positif:</a:t>
            </a:r>
          </a:p>
          <a:p>
            <a:pPr>
              <a:lnSpc>
                <a:spcPct val="110000"/>
              </a:lnSpc>
            </a:pPr>
            <a:r>
              <a:rPr lang="fr-FR" sz="2400" dirty="0"/>
              <a:t>La révolte (accepter le non-sens de la vie sans le fuir)</a:t>
            </a:r>
          </a:p>
          <a:p>
            <a:pPr>
              <a:lnSpc>
                <a:spcPct val="110000"/>
              </a:lnSpc>
            </a:pPr>
            <a:r>
              <a:rPr lang="fr-FR" sz="2400" dirty="0"/>
              <a:t>La liberté (nous sommes libres parce que nous cessons de croire qu’il y a un but à notre existence)</a:t>
            </a:r>
          </a:p>
          <a:p>
            <a:pPr>
              <a:lnSpc>
                <a:spcPct val="110000"/>
              </a:lnSpc>
            </a:pPr>
            <a:r>
              <a:rPr lang="fr-FR" sz="2400" dirty="0"/>
              <a:t>La passion (il faut vivre avec passion chaque expérience)</a:t>
            </a:r>
          </a:p>
        </p:txBody>
      </p:sp>
      <p:sp>
        <p:nvSpPr>
          <p:cNvPr id="24" name="Rectangle 23">
            <a:extLst>
              <a:ext uri="{FF2B5EF4-FFF2-40B4-BE49-F238E27FC236}">
                <a16:creationId xmlns:a16="http://schemas.microsoft.com/office/drawing/2014/main" id="{DF00D908-205D-4DEE-AEDF-45E2562EA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8515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C2D1F"/>
      </a:dk2>
      <a:lt2>
        <a:srgbClr val="FAF2C5"/>
      </a:lt2>
      <a:accent1>
        <a:srgbClr val="EA9736"/>
      </a:accent1>
      <a:accent2>
        <a:srgbClr val="EACF56"/>
      </a:accent2>
      <a:accent3>
        <a:srgbClr val="77D4D6"/>
      </a:accent3>
      <a:accent4>
        <a:srgbClr val="54AFDC"/>
      </a:accent4>
      <a:accent5>
        <a:srgbClr val="88C363"/>
      </a:accent5>
      <a:accent6>
        <a:srgbClr val="D9D899"/>
      </a:accent6>
      <a:hlink>
        <a:srgbClr val="A7A574"/>
      </a:hlink>
      <a:folHlink>
        <a:srgbClr val="8B887A"/>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9B359FC9-1E88-4883-B31D-CCECAE2A7B38}"/>
    </a:ext>
  </a:extLst>
</a:theme>
</file>

<file path=docProps/app.xml><?xml version="1.0" encoding="utf-8"?>
<Properties xmlns="http://schemas.openxmlformats.org/officeDocument/2006/extended-properties" xmlns:vt="http://schemas.openxmlformats.org/officeDocument/2006/docPropsVTypes">
  <TotalTime>480</TotalTime>
  <Words>2037</Words>
  <Application>Microsoft Macintosh PowerPoint</Application>
  <PresentationFormat>Panorámica</PresentationFormat>
  <Paragraphs>180</Paragraphs>
  <Slides>27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MS Shell Dlg 2</vt:lpstr>
      <vt:lpstr>Wingdings</vt:lpstr>
      <vt:lpstr>Wingdings 3</vt:lpstr>
      <vt:lpstr>Madison</vt:lpstr>
      <vt:lpstr>L’existentialisme</vt:lpstr>
      <vt:lpstr>Courant philosophique et littéraire français: « L’existentialisme est un humanisme » (JPS)</vt:lpstr>
      <vt:lpstr>Pascal, Kierkegaard et Nietzsche: les premiers existentialistes</vt:lpstr>
      <vt:lpstr>Les 7 principes de l’existentialisme</vt:lpstr>
      <vt:lpstr>L’existentialisme et la subjectivité </vt:lpstr>
      <vt:lpstr>L’existentialisme et l’angoisse / la nausée</vt:lpstr>
      <vt:lpstr>Les thèmes existentialistes</vt:lpstr>
      <vt:lpstr>L’absurde</vt:lpstr>
      <vt:lpstr>Réactions face à l’absurde de l’existence</vt:lpstr>
      <vt:lpstr>Heidegger, l’inspirateur allemand des existentialistes</vt:lpstr>
      <vt:lpstr>Existentialisme et littérature</vt:lpstr>
      <vt:lpstr>Jean-Paul Sartre, le chantre de l’existentialisme français</vt:lpstr>
      <vt:lpstr>Sartre dramaturge</vt:lpstr>
      <vt:lpstr>Le théâtre sartrien Les mains sales</vt:lpstr>
      <vt:lpstr>Le diable et le bon dieu</vt:lpstr>
      <vt:lpstr>Huis clos </vt:lpstr>
      <vt:lpstr>Simone de Beauvoir, féministe (1908-1986)</vt:lpstr>
      <vt:lpstr>Le ‘choix’ d’une vie </vt:lpstr>
      <vt:lpstr>Le choix d’une vocation: l’écriture</vt:lpstr>
      <vt:lpstr>Son engagement féministe: Le deuxième sexe</vt:lpstr>
      <vt:lpstr>Albert Camus, la conscience d’un siècle (1913-1960)</vt:lpstr>
      <vt:lpstr>Camus l’engagé</vt:lpstr>
      <vt:lpstr>Camus et l’existentialisme</vt:lpstr>
      <vt:lpstr>L’Étranger (1942)</vt:lpstr>
      <vt:lpstr>L’Étranger</vt:lpstr>
      <vt:lpstr>Camus parle de L’Étranger</vt:lpstr>
      <vt:lpstr>Giacometti, un symbole de l’existentialisme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L’existentialisme</dc:title>
  <dc:creator>LYDIA VÁZQUEZ JIMÉNEZ</dc:creator>
  <cp:lastModifiedBy>LYDIA VÁZQUEZ JIMÉNEZ</cp:lastModifiedBy>
  <cp:revision>2</cp:revision>
  <dcterms:created xsi:type="dcterms:W3CDTF">2019-02-24T11:55:12Z</dcterms:created>
  <dcterms:modified xsi:type="dcterms:W3CDTF">2019-02-24T19:56:06Z</dcterms:modified>
</cp:coreProperties>
</file>