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59" r:id="rId9"/>
    <p:sldId id="258" r:id="rId10"/>
    <p:sldId id="260" r:id="rId11"/>
    <p:sldId id="261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20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45DA2-6029-4F5A-BB8A-A852BEB35CF2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CB49C-38D0-4E31-8500-FD62422B663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84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Hau Clanchy 18-26an dago.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Zaila da zehaztea zer den lan “on” bat, baina badira irakasleak ikaslearengadik gauza batzuk espero ditu alderdi hauen inguruan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r>
              <a:rPr lang="es-ES" smtClean="0"/>
              <a:t>Idatzizko iturrien erabilera. Hemen bilatu EHU-ko liburutegian adibidez gaia: euskara (lengua) historia (http://millennium.ehu.es/search~S1*spi?/deuskara+%28lengua%29+historia/deuskara+lengua+historia/1%2C1%2C108%2CB/exact&amp;FF=deuskara+lengua+historia&amp;1%2C-1%2C/indexsort=-)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EF46CC-3E5C-43F2-9C2D-CD742ED4DAFA}" type="slidenum">
              <a:rPr lang="es-ES" smtClean="0"/>
              <a:pPr/>
              <a:t>8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26179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Idatzizko iturrien erabilera. Hemen bilatu EHU-ko liburutegian adibidez gaia: euskara (lengua) historia 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Lan asko daudela ikusteko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(http://millennium.ehu.es/search~S1*spi?/deuskara+%28lengua%29+historia/deuskara+lengua+historia/1%2C1%2C108%2CB/exact&amp;FF=deuskara+lengua+historia&amp;1%2C-1%2C/indexsort=-)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r>
              <a:rPr lang="es-ES" smtClean="0"/>
              <a:t>Idatzizko iturrien erabilera. Hemen bilatu EHU-ko liburutegian adibidez gaia: euskara (lengua) historia (http://millennium.ehu.es/search~S1*spi?/deuskara+%28lengua%29+historia/deuskara+lengua+historia/1%2C1%2C108%2CB/exact&amp;FF=deuskara+lengua+historia&amp;1%2C-1%2C/indexsort=-)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1924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60F48B66-462E-4331-B354-A5BCF191F5B4}" type="slidenum">
              <a:rPr lang="es-ES" sz="1300"/>
              <a:pPr algn="r"/>
              <a:t>9</a:t>
            </a:fld>
            <a:endParaRPr lang="es-ES" sz="1300"/>
          </a:p>
        </p:txBody>
      </p:sp>
    </p:spTree>
    <p:extLst>
      <p:ext uri="{BB962C8B-B14F-4D97-AF65-F5344CB8AC3E}">
        <p14:creationId xmlns:p14="http://schemas.microsoft.com/office/powerpoint/2010/main" val="134606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Argumentazioarena asko aldatuko da inplikazio-mailaren arabera. Hau lanaren araberakoa izango da. 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2948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70AAB6F1-7942-4C39-B8A2-4A35DCB179E2}" type="slidenum">
              <a:rPr lang="es-ES" sz="1300"/>
              <a:pPr algn="r"/>
              <a:t>10</a:t>
            </a:fld>
            <a:endParaRPr lang="es-ES" sz="1300"/>
          </a:p>
        </p:txBody>
      </p:sp>
    </p:spTree>
    <p:extLst>
      <p:ext uri="{BB962C8B-B14F-4D97-AF65-F5344CB8AC3E}">
        <p14:creationId xmlns:p14="http://schemas.microsoft.com/office/powerpoint/2010/main" val="61203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03275" lvl="1" indent="-307975" eaLnBrk="1" hangingPunct="1"/>
            <a:r>
              <a:rPr lang="es-ES" smtClean="0"/>
              <a:t>Lanak zuzena eta egokia izan behar du (forma)</a:t>
            </a:r>
          </a:p>
          <a:p>
            <a:pPr marL="803275" lvl="1" indent="-307975" eaLnBrk="1" hangingPunct="1"/>
            <a:r>
              <a:rPr lang="es-ES" smtClean="0"/>
              <a:t>	- Zuzentasuna: gramatikan, ortografian, ortotipografian, formatuan. </a:t>
            </a:r>
          </a:p>
          <a:p>
            <a:pPr marL="803275" lvl="1" indent="-307975" eaLnBrk="1" hangingPunct="1"/>
            <a:r>
              <a:rPr lang="es-ES" smtClean="0"/>
              <a:t>	- Zuzentasuna: aipu eta erreferentzia bibliografikoetan.</a:t>
            </a:r>
          </a:p>
          <a:p>
            <a:pPr marL="803275" lvl="1" indent="-307975" eaLnBrk="1" hangingPunct="1"/>
            <a:r>
              <a:rPr lang="es-ES" smtClean="0"/>
              <a:t>	- Lanarentzat egokia den estiloa. 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3972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E72FCB5-DEC0-48CB-AFA8-327F2E726260}" type="slidenum">
              <a:rPr lang="es-ES" sz="1300"/>
              <a:pPr algn="r"/>
              <a:t>11</a:t>
            </a:fld>
            <a:endParaRPr lang="es-ES" sz="1300"/>
          </a:p>
        </p:txBody>
      </p:sp>
    </p:spTree>
    <p:extLst>
      <p:ext uri="{BB962C8B-B14F-4D97-AF65-F5344CB8AC3E}">
        <p14:creationId xmlns:p14="http://schemas.microsoft.com/office/powerpoint/2010/main" val="255086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05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05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2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5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45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9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15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56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5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22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6149-78A6-47C9-B37D-41487D0E9D79}" type="datetimeFigureOut">
              <a:rPr lang="es-ES" smtClean="0"/>
              <a:t>18/04/05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B0EF-96DD-4012-BB7F-5F5980D743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1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millennium.ehu.es/search~S1*spi?/deuskara+(lengua)+historia/deuskara+lengua+historia/1,1,108,B/exact&amp;FF=deuskara+lengua+historia&amp;1,-1,/indexsort=-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TESTU AKADEMIKOEN IDAZKETA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Ariane </a:t>
            </a:r>
            <a:r>
              <a:rPr lang="es-ES" dirty="0" err="1" smtClean="0"/>
              <a:t>Ensunza</a:t>
            </a:r>
            <a:r>
              <a:rPr lang="es-ES" dirty="0" smtClean="0"/>
              <a:t> </a:t>
            </a:r>
            <a:r>
              <a:rPr lang="es-ES" dirty="0" err="1" smtClean="0"/>
              <a:t>Aldamizetxebarria</a:t>
            </a:r>
            <a:endParaRPr lang="es-ES" dirty="0" smtClean="0"/>
          </a:p>
          <a:p>
            <a:r>
              <a:rPr lang="es-ES" dirty="0" err="1" smtClean="0"/>
              <a:t>Ahozko</a:t>
            </a:r>
            <a:r>
              <a:rPr lang="es-ES" dirty="0" smtClean="0"/>
              <a:t> eta </a:t>
            </a:r>
            <a:r>
              <a:rPr lang="es-ES" dirty="0" err="1" smtClean="0"/>
              <a:t>Idatzizko</a:t>
            </a:r>
            <a:r>
              <a:rPr lang="es-ES" dirty="0" smtClean="0"/>
              <a:t> </a:t>
            </a:r>
            <a:r>
              <a:rPr lang="es-ES" dirty="0" err="1" smtClean="0"/>
              <a:t>adierazpena</a:t>
            </a:r>
            <a:r>
              <a:rPr lang="es-ES" dirty="0" smtClean="0"/>
              <a:t> II, 2017-2018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15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 idx="4294967295"/>
          </p:nvPr>
        </p:nvSpPr>
        <p:spPr>
          <a:xfrm>
            <a:off x="338549" y="240197"/>
            <a:ext cx="10515600" cy="1325563"/>
          </a:xfrm>
        </p:spPr>
        <p:txBody>
          <a:bodyPr>
            <a:normAutofit/>
          </a:bodyPr>
          <a:lstStyle/>
          <a:p>
            <a:pPr marL="914400" lvl="1" indent="-457200"/>
            <a:r>
              <a:rPr lang="es-ES" sz="2800" dirty="0" smtClean="0">
                <a:solidFill>
                  <a:srgbClr val="000000"/>
                </a:solidFill>
              </a:rPr>
              <a:t>3. </a:t>
            </a:r>
            <a:r>
              <a:rPr lang="es-ES" sz="2800" dirty="0" err="1" smtClean="0">
                <a:solidFill>
                  <a:srgbClr val="000000"/>
                </a:solidFill>
              </a:rPr>
              <a:t>Argumentazio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edo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hausnarketa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55299" name="2 Marcador de contenido"/>
          <p:cNvSpPr>
            <a:spLocks noGrp="1"/>
          </p:cNvSpPr>
          <p:nvPr>
            <p:ph idx="4294967295"/>
          </p:nvPr>
        </p:nvSpPr>
        <p:spPr>
          <a:xfrm>
            <a:off x="0" y="1396215"/>
            <a:ext cx="11637954" cy="5085105"/>
          </a:xfrm>
        </p:spPr>
        <p:txBody>
          <a:bodyPr>
            <a:normAutofit/>
          </a:bodyPr>
          <a:lstStyle/>
          <a:p>
            <a:pPr marL="1314450" lvl="2" indent="-457200" algn="just">
              <a:buNone/>
            </a:pPr>
            <a:endParaRPr lang="es-ES" sz="2400" dirty="0">
              <a:solidFill>
                <a:srgbClr val="000000"/>
              </a:solidFill>
            </a:endParaRPr>
          </a:p>
          <a:p>
            <a:pPr marL="914400" lvl="1" indent="-457200" algn="just">
              <a:buNone/>
            </a:pPr>
            <a:r>
              <a:rPr lang="es-ES" dirty="0">
                <a:solidFill>
                  <a:srgbClr val="000000"/>
                </a:solidFill>
              </a:rPr>
              <a:t>	</a:t>
            </a:r>
            <a:r>
              <a:rPr lang="es-ES" dirty="0" err="1">
                <a:solidFill>
                  <a:srgbClr val="000000"/>
                </a:solidFill>
              </a:rPr>
              <a:t>Gaia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lantzeko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garrantzitsuak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diren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alderdiak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aukeratu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behar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dira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Ideia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nagusiak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modu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logikoan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koherentean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aurkeztea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ideien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arteko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harremanak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argi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utziz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ideia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multzoak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amaierako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ondorioetara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bideratuz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Zure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argumentazioa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indartuko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duten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adibide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aipu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frogak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ematea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garatutako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ideia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nagusia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argitzeko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edo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zabaltzeko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Erabilitako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materialean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ez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dauden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ikuspuntuak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aintzat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hartzea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A7D1-6EEB-470F-B6FB-870DD68E1E6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93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 idx="4294967295"/>
          </p:nvPr>
        </p:nvSpPr>
        <p:spPr>
          <a:xfrm>
            <a:off x="463462" y="365125"/>
            <a:ext cx="10515600" cy="1325563"/>
          </a:xfrm>
        </p:spPr>
        <p:txBody>
          <a:bodyPr>
            <a:normAutofit/>
          </a:bodyPr>
          <a:lstStyle/>
          <a:p>
            <a:pPr marL="914400" lvl="1" indent="-457200"/>
            <a:r>
              <a:rPr lang="es-ES" sz="2800" dirty="0" smtClean="0">
                <a:solidFill>
                  <a:srgbClr val="000000"/>
                </a:solidFill>
              </a:rPr>
              <a:t>4. </a:t>
            </a:r>
            <a:r>
              <a:rPr lang="es-ES" sz="2800" dirty="0" err="1" smtClean="0">
                <a:solidFill>
                  <a:srgbClr val="000000"/>
                </a:solidFill>
              </a:rPr>
              <a:t>Aurkezpena</a:t>
            </a:r>
            <a:r>
              <a:rPr lang="es-ES" sz="2800" dirty="0" smtClean="0">
                <a:solidFill>
                  <a:srgbClr val="000000"/>
                </a:solidFill>
              </a:rPr>
              <a:t> (forma)  </a:t>
            </a:r>
          </a:p>
        </p:txBody>
      </p:sp>
      <p:sp>
        <p:nvSpPr>
          <p:cNvPr id="56323" name="2 Marcador de contenido"/>
          <p:cNvSpPr>
            <a:spLocks noGrp="1"/>
          </p:cNvSpPr>
          <p:nvPr>
            <p:ph idx="4294967295"/>
          </p:nvPr>
        </p:nvSpPr>
        <p:spPr>
          <a:xfrm>
            <a:off x="419044" y="1250466"/>
            <a:ext cx="10815284" cy="5303371"/>
          </a:xfrm>
        </p:spPr>
        <p:txBody>
          <a:bodyPr/>
          <a:lstStyle/>
          <a:p>
            <a:pPr marL="1314450" lvl="2" indent="-457200" algn="just">
              <a:buNone/>
            </a:pPr>
            <a:endParaRPr lang="es-ES" dirty="0" smtClean="0">
              <a:solidFill>
                <a:srgbClr val="000000"/>
              </a:solidFill>
            </a:endParaRPr>
          </a:p>
          <a:p>
            <a:pPr marL="914400" lvl="1" indent="-457200" algn="just"/>
            <a:r>
              <a:rPr lang="es-ES" dirty="0" err="1" smtClean="0">
                <a:solidFill>
                  <a:srgbClr val="000000"/>
                </a:solidFill>
              </a:rPr>
              <a:t>Idazkera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akademikoaren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tonu</a:t>
            </a:r>
            <a:r>
              <a:rPr lang="es-ES" dirty="0">
                <a:solidFill>
                  <a:srgbClr val="000000"/>
                </a:solidFill>
              </a:rPr>
              <a:t> eta estilo </a:t>
            </a:r>
            <a:r>
              <a:rPr lang="es-ES" dirty="0" err="1">
                <a:solidFill>
                  <a:srgbClr val="000000"/>
                </a:solidFill>
              </a:rPr>
              <a:t>orokorra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erabiltzea</a:t>
            </a:r>
            <a:r>
              <a:rPr lang="es-ES" dirty="0">
                <a:solidFill>
                  <a:srgbClr val="000000"/>
                </a:solidFill>
              </a:rPr>
              <a:t>: </a:t>
            </a:r>
            <a:r>
              <a:rPr lang="es-ES" dirty="0" err="1">
                <a:solidFill>
                  <a:srgbClr val="000000"/>
                </a:solidFill>
              </a:rPr>
              <a:t>objetiboa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inpertsonala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etab</a:t>
            </a:r>
            <a:r>
              <a:rPr lang="es-ES" dirty="0">
                <a:solidFill>
                  <a:srgbClr val="000000"/>
                </a:solidFill>
              </a:rPr>
              <a:t>. </a:t>
            </a: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Terminologia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espezifikoa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erabiltzea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modu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zuzenean</a:t>
            </a:r>
            <a:endParaRPr lang="es-ES" dirty="0">
              <a:solidFill>
                <a:srgbClr val="000000"/>
              </a:solidFill>
            </a:endParaRP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Aipuak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zuzen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adieraztea</a:t>
            </a:r>
            <a:endParaRPr lang="es-ES" dirty="0">
              <a:solidFill>
                <a:srgbClr val="000000"/>
              </a:solidFill>
            </a:endParaRP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Diziplina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horretako</a:t>
            </a:r>
            <a:r>
              <a:rPr lang="es-ES" dirty="0">
                <a:solidFill>
                  <a:srgbClr val="000000"/>
                </a:solidFill>
              </a:rPr>
              <a:t> (</a:t>
            </a:r>
            <a:r>
              <a:rPr lang="es-ES" dirty="0" err="1">
                <a:solidFill>
                  <a:srgbClr val="000000"/>
                </a:solidFill>
              </a:rPr>
              <a:t>eskatutako</a:t>
            </a:r>
            <a:r>
              <a:rPr lang="es-ES" dirty="0">
                <a:solidFill>
                  <a:srgbClr val="000000"/>
                </a:solidFill>
              </a:rPr>
              <a:t>) </a:t>
            </a:r>
            <a:r>
              <a:rPr lang="es-ES" dirty="0" err="1">
                <a:solidFill>
                  <a:srgbClr val="000000"/>
                </a:solidFill>
              </a:rPr>
              <a:t>erreferentzia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bibliografikoen</a:t>
            </a:r>
            <a:r>
              <a:rPr lang="es-ES" dirty="0">
                <a:solidFill>
                  <a:srgbClr val="000000"/>
                </a:solidFill>
              </a:rPr>
              <a:t> sistema </a:t>
            </a:r>
            <a:r>
              <a:rPr lang="es-ES" dirty="0" err="1">
                <a:solidFill>
                  <a:srgbClr val="000000"/>
                </a:solidFill>
              </a:rPr>
              <a:t>jarraitzea</a:t>
            </a:r>
            <a:endParaRPr lang="es-ES" dirty="0">
              <a:solidFill>
                <a:srgbClr val="000000"/>
              </a:solidFill>
            </a:endParaRP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Grafiko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irudi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edota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zenbakizko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datuak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zehazki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modu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zuzen</a:t>
            </a:r>
            <a:r>
              <a:rPr lang="es-ES" dirty="0">
                <a:solidFill>
                  <a:srgbClr val="000000"/>
                </a:solidFill>
              </a:rPr>
              <a:t> batean </a:t>
            </a:r>
            <a:r>
              <a:rPr lang="es-ES" dirty="0" err="1">
                <a:solidFill>
                  <a:srgbClr val="000000"/>
                </a:solidFill>
              </a:rPr>
              <a:t>adieraztea</a:t>
            </a:r>
            <a:endParaRPr lang="es-ES" dirty="0">
              <a:solidFill>
                <a:srgbClr val="000000"/>
              </a:solidFill>
            </a:endParaRP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Arretaz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zuzentzea</a:t>
            </a:r>
            <a:r>
              <a:rPr lang="es-ES" dirty="0">
                <a:solidFill>
                  <a:srgbClr val="000000"/>
                </a:solidFill>
              </a:rPr>
              <a:t>: </a:t>
            </a:r>
            <a:r>
              <a:rPr lang="es-ES" dirty="0" err="1">
                <a:solidFill>
                  <a:srgbClr val="000000"/>
                </a:solidFill>
              </a:rPr>
              <a:t>gramatika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ortografia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puntuazioa</a:t>
            </a:r>
            <a:r>
              <a:rPr lang="es-ES" dirty="0">
                <a:solidFill>
                  <a:srgbClr val="000000"/>
                </a:solidFill>
              </a:rPr>
              <a:t>. </a:t>
            </a:r>
          </a:p>
          <a:p>
            <a:pPr marL="914400" lvl="1" indent="-457200" algn="just"/>
            <a:r>
              <a:rPr lang="es-ES" dirty="0" err="1">
                <a:solidFill>
                  <a:srgbClr val="000000"/>
                </a:solidFill>
              </a:rPr>
              <a:t>Formatu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egokia</a:t>
            </a:r>
            <a:r>
              <a:rPr lang="es-ES" dirty="0">
                <a:solidFill>
                  <a:srgbClr val="000000"/>
                </a:solidFill>
              </a:rPr>
              <a:t>: </a:t>
            </a:r>
            <a:r>
              <a:rPr lang="es-ES" dirty="0" err="1">
                <a:solidFill>
                  <a:srgbClr val="000000"/>
                </a:solidFill>
              </a:rPr>
              <a:t>izenburu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azpiizenburuen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mailaketa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justifikazioa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parrafoen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banaketa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etab</a:t>
            </a:r>
            <a:r>
              <a:rPr lang="es-ES" dirty="0">
                <a:solidFill>
                  <a:srgbClr val="000000"/>
                </a:solidFill>
              </a:rPr>
              <a:t>.</a:t>
            </a:r>
            <a:r>
              <a:rPr lang="es-ES" sz="3600" dirty="0"/>
              <a:t> 	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A7D1-6EEB-470F-B6FB-870DD68E1E60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4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0" hangingPunct="0"/>
            <a:r>
              <a:rPr lang="fr-FR" sz="3200" b="1" dirty="0" smtClean="0"/>
              <a:t>OHARRAK. </a:t>
            </a:r>
            <a:r>
              <a:rPr lang="fr-FR" sz="3200" dirty="0" err="1" smtClean="0"/>
              <a:t>Honako</a:t>
            </a:r>
            <a:r>
              <a:rPr lang="fr-FR" sz="3200" dirty="0" smtClean="0"/>
              <a:t> </a:t>
            </a:r>
            <a:r>
              <a:rPr lang="fr-FR" sz="3200" dirty="0" err="1"/>
              <a:t>edizio</a:t>
            </a:r>
            <a:r>
              <a:rPr lang="fr-FR" sz="3200" dirty="0"/>
              <a:t> </a:t>
            </a:r>
            <a:r>
              <a:rPr lang="fr-FR" sz="3200" dirty="0" err="1"/>
              <a:t>baldintza</a:t>
            </a:r>
            <a:r>
              <a:rPr lang="fr-FR" sz="3200" dirty="0"/>
              <a:t> </a:t>
            </a:r>
            <a:r>
              <a:rPr lang="fr-FR" sz="3200" dirty="0" err="1"/>
              <a:t>hauek</a:t>
            </a:r>
            <a:r>
              <a:rPr lang="fr-FR" sz="3200" dirty="0"/>
              <a:t> </a:t>
            </a:r>
            <a:r>
              <a:rPr lang="fr-FR" sz="3200" dirty="0" err="1"/>
              <a:t>betetzen</a:t>
            </a:r>
            <a:r>
              <a:rPr lang="fr-FR" sz="3200" dirty="0"/>
              <a:t> </a:t>
            </a:r>
            <a:r>
              <a:rPr lang="fr-FR" sz="3200" dirty="0" err="1"/>
              <a:t>ez</a:t>
            </a:r>
            <a:r>
              <a:rPr lang="fr-FR" sz="3200" dirty="0"/>
              <a:t> </a:t>
            </a:r>
            <a:r>
              <a:rPr lang="fr-FR" sz="3200" dirty="0" err="1"/>
              <a:t>dituzten</a:t>
            </a:r>
            <a:r>
              <a:rPr lang="fr-FR" sz="3200" dirty="0"/>
              <a:t> </a:t>
            </a:r>
            <a:r>
              <a:rPr lang="fr-FR" sz="3200" dirty="0" err="1"/>
              <a:t>lanak</a:t>
            </a:r>
            <a:r>
              <a:rPr lang="fr-FR" sz="3200" dirty="0"/>
              <a:t> </a:t>
            </a:r>
            <a:r>
              <a:rPr lang="fr-FR" sz="3200" b="1" u="sng" dirty="0" err="1"/>
              <a:t>ez</a:t>
            </a:r>
            <a:r>
              <a:rPr lang="fr-FR" sz="3200" b="1" u="sng" dirty="0"/>
              <a:t> dira </a:t>
            </a:r>
            <a:r>
              <a:rPr lang="fr-FR" sz="3200" b="1" u="sng" dirty="0" err="1"/>
              <a:t>jasoko</a:t>
            </a:r>
            <a:r>
              <a:rPr lang="fr-FR" sz="3200" b="1" dirty="0"/>
              <a:t>:</a:t>
            </a:r>
            <a:r>
              <a:rPr lang="es-ES_tradnl" sz="3200" dirty="0"/>
              <a:t/>
            </a:r>
            <a:br>
              <a:rPr lang="es-ES_tradnl" sz="3200" dirty="0"/>
            </a:b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2926" y="1488174"/>
            <a:ext cx="10770874" cy="5369826"/>
          </a:xfrm>
        </p:spPr>
        <p:txBody>
          <a:bodyPr>
            <a:normAutofit fontScale="92500" lnSpcReduction="20000"/>
          </a:bodyPr>
          <a:lstStyle/>
          <a:p>
            <a:pPr eaLnBrk="0" hangingPunct="0"/>
            <a:r>
              <a:rPr lang="es-ES" b="1" dirty="0"/>
              <a:t>LANAREN LUZERA</a:t>
            </a:r>
            <a:r>
              <a:rPr lang="es-ES" b="1" dirty="0" smtClean="0"/>
              <a:t>:</a:t>
            </a:r>
            <a:r>
              <a:rPr lang="es-ES_tradnl" dirty="0"/>
              <a:t> </a:t>
            </a:r>
            <a:r>
              <a:rPr lang="es-ES" dirty="0" smtClean="0"/>
              <a:t>800</a:t>
            </a:r>
            <a:r>
              <a:rPr lang="es-ES" dirty="0"/>
              <a:t>-1.000 </a:t>
            </a:r>
            <a:r>
              <a:rPr lang="es-ES" dirty="0" err="1"/>
              <a:t>hitz</a:t>
            </a:r>
            <a:r>
              <a:rPr lang="es-ES" dirty="0"/>
              <a:t> </a:t>
            </a:r>
            <a:r>
              <a:rPr lang="es-ES" dirty="0" err="1"/>
              <a:t>gehienez</a:t>
            </a:r>
            <a:r>
              <a:rPr lang="es-ES" dirty="0"/>
              <a:t>, 3 </a:t>
            </a:r>
            <a:r>
              <a:rPr lang="es-ES" dirty="0" err="1"/>
              <a:t>orrialde</a:t>
            </a:r>
            <a:r>
              <a:rPr lang="es-ES" dirty="0"/>
              <a:t> (</a:t>
            </a:r>
            <a:r>
              <a:rPr lang="es-ES" dirty="0" err="1"/>
              <a:t>erreferentzia</a:t>
            </a:r>
            <a:r>
              <a:rPr lang="es-ES" dirty="0"/>
              <a:t> </a:t>
            </a:r>
            <a:r>
              <a:rPr lang="es-ES" dirty="0" err="1"/>
              <a:t>bibliografikoak</a:t>
            </a:r>
            <a:r>
              <a:rPr lang="es-ES" dirty="0"/>
              <a:t> </a:t>
            </a:r>
            <a:r>
              <a:rPr lang="es-ES" dirty="0" err="1"/>
              <a:t>barne</a:t>
            </a:r>
            <a:r>
              <a:rPr lang="es-ES" dirty="0"/>
              <a:t>)</a:t>
            </a:r>
            <a:r>
              <a:rPr lang="es-ES" dirty="0" smtClean="0"/>
              <a:t>.</a:t>
            </a:r>
          </a:p>
          <a:p>
            <a:pPr eaLnBrk="0" hangingPunct="0"/>
            <a:r>
              <a:rPr lang="es-ES" b="1" dirty="0"/>
              <a:t>FORMATUA, TIPOGRAFIA ETA </a:t>
            </a:r>
            <a:r>
              <a:rPr lang="es-ES" b="1" dirty="0" smtClean="0"/>
              <a:t>EDIZIOA (</a:t>
            </a:r>
            <a:r>
              <a:rPr lang="es-ES" dirty="0" err="1" smtClean="0"/>
              <a:t>GRALerako</a:t>
            </a:r>
            <a:r>
              <a:rPr lang="es-ES" dirty="0" smtClean="0"/>
              <a:t> </a:t>
            </a:r>
            <a:r>
              <a:rPr lang="es-ES" dirty="0" err="1" smtClean="0"/>
              <a:t>proposatzen</a:t>
            </a:r>
            <a:r>
              <a:rPr lang="es-ES" dirty="0" smtClean="0"/>
              <a:t> </a:t>
            </a:r>
            <a:r>
              <a:rPr lang="es-ES" dirty="0" err="1" smtClean="0"/>
              <a:t>direnak</a:t>
            </a:r>
            <a:r>
              <a:rPr lang="es-ES" dirty="0" smtClean="0"/>
              <a:t>) </a:t>
            </a:r>
          </a:p>
          <a:p>
            <a:pPr eaLnBrk="0" hangingPunct="0">
              <a:buFontTx/>
              <a:buChar char="-"/>
            </a:pPr>
            <a:r>
              <a:rPr lang="es-ES" dirty="0" err="1" smtClean="0"/>
              <a:t>Iturri</a:t>
            </a:r>
            <a:r>
              <a:rPr lang="es-ES" dirty="0" smtClean="0"/>
              <a:t> </a:t>
            </a:r>
            <a:r>
              <a:rPr lang="es-ES" dirty="0"/>
              <a:t>mota eta </a:t>
            </a:r>
            <a:r>
              <a:rPr lang="es-ES" dirty="0" err="1"/>
              <a:t>tamaina</a:t>
            </a:r>
            <a:r>
              <a:rPr lang="es-ES" dirty="0"/>
              <a:t>: Times New </a:t>
            </a:r>
            <a:r>
              <a:rPr lang="es-ES" dirty="0" err="1"/>
              <a:t>Roman</a:t>
            </a:r>
            <a:r>
              <a:rPr lang="es-ES" dirty="0"/>
              <a:t> (12) </a:t>
            </a:r>
            <a:endParaRPr lang="es-ES" dirty="0" smtClean="0"/>
          </a:p>
          <a:p>
            <a:pPr eaLnBrk="0" hangingPunct="0">
              <a:buFontTx/>
              <a:buChar char="-"/>
            </a:pPr>
            <a:r>
              <a:rPr lang="es-ES" dirty="0" err="1" smtClean="0"/>
              <a:t>Lerroartea</a:t>
            </a:r>
            <a:r>
              <a:rPr lang="es-ES" dirty="0"/>
              <a:t>: </a:t>
            </a:r>
            <a:r>
              <a:rPr lang="es-ES" dirty="0" smtClean="0"/>
              <a:t>1,5</a:t>
            </a:r>
            <a:endParaRPr lang="es-ES_tradnl" dirty="0"/>
          </a:p>
          <a:p>
            <a:pPr eaLnBrk="0" hangingPunct="0">
              <a:buFontTx/>
              <a:buChar char="-"/>
            </a:pPr>
            <a:r>
              <a:rPr lang="es-ES" dirty="0" err="1" smtClean="0"/>
              <a:t>Marjinak</a:t>
            </a:r>
            <a:r>
              <a:rPr lang="es-ES" dirty="0"/>
              <a:t>: </a:t>
            </a:r>
            <a:r>
              <a:rPr lang="es-ES" dirty="0" err="1"/>
              <a:t>goikoa</a:t>
            </a:r>
            <a:r>
              <a:rPr lang="es-ES" dirty="0"/>
              <a:t>, </a:t>
            </a:r>
            <a:r>
              <a:rPr lang="es-ES" dirty="0" err="1"/>
              <a:t>behekoa</a:t>
            </a:r>
            <a:r>
              <a:rPr lang="es-ES" dirty="0"/>
              <a:t> eta </a:t>
            </a:r>
            <a:r>
              <a:rPr lang="es-ES" dirty="0" err="1"/>
              <a:t>eskuinekoa</a:t>
            </a:r>
            <a:r>
              <a:rPr lang="es-ES" dirty="0"/>
              <a:t>, 2,5 cm; </a:t>
            </a:r>
            <a:r>
              <a:rPr lang="es-ES" dirty="0" err="1"/>
              <a:t>ezkerrekoa</a:t>
            </a:r>
            <a:r>
              <a:rPr lang="es-ES" dirty="0"/>
              <a:t>, </a:t>
            </a:r>
            <a:r>
              <a:rPr lang="es-ES" dirty="0" err="1"/>
              <a:t>berriz</a:t>
            </a:r>
            <a:r>
              <a:rPr lang="es-ES" dirty="0"/>
              <a:t>, 3,5 cm </a:t>
            </a:r>
            <a:endParaRPr lang="es-ES" dirty="0" smtClean="0"/>
          </a:p>
          <a:p>
            <a:pPr eaLnBrk="0" hangingPunct="0">
              <a:buFontTx/>
              <a:buChar char="-"/>
            </a:pPr>
            <a:r>
              <a:rPr lang="es-ES" dirty="0" err="1" smtClean="0"/>
              <a:t>Eskuinean</a:t>
            </a:r>
            <a:r>
              <a:rPr lang="es-ES" dirty="0" smtClean="0"/>
              <a:t> </a:t>
            </a:r>
            <a:r>
              <a:rPr lang="es-ES" dirty="0"/>
              <a:t>eta </a:t>
            </a:r>
            <a:r>
              <a:rPr lang="es-ES" dirty="0" err="1"/>
              <a:t>ezkerrean</a:t>
            </a:r>
            <a:r>
              <a:rPr lang="es-ES" dirty="0"/>
              <a:t> </a:t>
            </a:r>
            <a:r>
              <a:rPr lang="es-ES" dirty="0" err="1"/>
              <a:t>justifikatutako</a:t>
            </a:r>
            <a:r>
              <a:rPr lang="es-ES" dirty="0"/>
              <a:t> </a:t>
            </a:r>
            <a:r>
              <a:rPr lang="es-ES" dirty="0" err="1" smtClean="0"/>
              <a:t>testua</a:t>
            </a:r>
            <a:endParaRPr lang="es-ES_tradnl" dirty="0"/>
          </a:p>
          <a:p>
            <a:pPr eaLnBrk="0" hangingPunct="0">
              <a:buFontTx/>
              <a:buChar char="-"/>
            </a:pPr>
            <a:r>
              <a:rPr lang="es-ES" dirty="0" err="1" smtClean="0"/>
              <a:t>Orrialdeak</a:t>
            </a:r>
            <a:r>
              <a:rPr lang="es-ES" dirty="0" smtClean="0"/>
              <a:t>  </a:t>
            </a:r>
            <a:r>
              <a:rPr lang="es-ES" dirty="0" err="1"/>
              <a:t>hurrenez</a:t>
            </a:r>
            <a:r>
              <a:rPr lang="es-ES" dirty="0"/>
              <a:t>  </a:t>
            </a:r>
            <a:r>
              <a:rPr lang="es-ES" dirty="0" err="1"/>
              <a:t>hurren</a:t>
            </a:r>
            <a:r>
              <a:rPr lang="es-ES" dirty="0"/>
              <a:t>  </a:t>
            </a:r>
            <a:r>
              <a:rPr lang="es-ES" dirty="0" err="1"/>
              <a:t>zenbatuko</a:t>
            </a:r>
            <a:r>
              <a:rPr lang="es-ES" dirty="0"/>
              <a:t>  </a:t>
            </a:r>
            <a:r>
              <a:rPr lang="es-ES" dirty="0" err="1"/>
              <a:t>dira</a:t>
            </a:r>
            <a:r>
              <a:rPr lang="es-ES" dirty="0"/>
              <a:t>,  </a:t>
            </a:r>
            <a:r>
              <a:rPr lang="es-ES" dirty="0" err="1"/>
              <a:t>orrialdearen</a:t>
            </a:r>
            <a:r>
              <a:rPr lang="es-ES" dirty="0"/>
              <a:t>  </a:t>
            </a:r>
            <a:r>
              <a:rPr lang="es-ES" dirty="0" err="1"/>
              <a:t>eskuineko</a:t>
            </a:r>
            <a:r>
              <a:rPr lang="es-ES" dirty="0"/>
              <a:t>  </a:t>
            </a:r>
            <a:r>
              <a:rPr lang="es-ES" dirty="0" err="1" smtClean="0"/>
              <a:t>beheko</a:t>
            </a:r>
            <a:r>
              <a:rPr lang="es-ES" dirty="0" smtClean="0"/>
              <a:t> </a:t>
            </a:r>
            <a:r>
              <a:rPr lang="es-ES" dirty="0" err="1" smtClean="0"/>
              <a:t>aldean</a:t>
            </a:r>
            <a:endParaRPr lang="es-ES_tradnl" dirty="0"/>
          </a:p>
          <a:p>
            <a:pPr eaLnBrk="0" hangingPunct="0">
              <a:buFontTx/>
              <a:buChar char="-"/>
            </a:pPr>
            <a:r>
              <a:rPr lang="en-US" dirty="0" err="1" smtClean="0"/>
              <a:t>Oinaldeko</a:t>
            </a:r>
            <a:r>
              <a:rPr lang="en-US" dirty="0" smtClean="0"/>
              <a:t>  </a:t>
            </a:r>
            <a:r>
              <a:rPr lang="en-US" dirty="0" err="1"/>
              <a:t>oharrak</a:t>
            </a:r>
            <a:r>
              <a:rPr lang="en-US" dirty="0"/>
              <a:t>;  </a:t>
            </a:r>
            <a:r>
              <a:rPr lang="en-US" dirty="0" err="1"/>
              <a:t>zenbaki</a:t>
            </a:r>
            <a:r>
              <a:rPr lang="en-US" dirty="0"/>
              <a:t>  </a:t>
            </a:r>
            <a:r>
              <a:rPr lang="en-US" dirty="0" err="1"/>
              <a:t>arabiarrekin</a:t>
            </a:r>
            <a:r>
              <a:rPr lang="en-US" dirty="0"/>
              <a:t>  eta  Times  New  Roman  (10)  </a:t>
            </a:r>
            <a:r>
              <a:rPr lang="en-US" dirty="0" err="1"/>
              <a:t>letra</a:t>
            </a:r>
            <a:r>
              <a:rPr lang="en-US" dirty="0" smtClean="0"/>
              <a:t>-</a:t>
            </a:r>
            <a:r>
              <a:rPr lang="es-ES" dirty="0" err="1" smtClean="0"/>
              <a:t>motarekin</a:t>
            </a:r>
            <a:endParaRPr lang="es-ES_tradnl" dirty="0"/>
          </a:p>
          <a:p>
            <a:r>
              <a:rPr lang="es-ES" dirty="0" err="1" smtClean="0"/>
              <a:t>Lanaren</a:t>
            </a:r>
            <a:r>
              <a:rPr lang="es-ES" dirty="0" smtClean="0"/>
              <a:t>  </a:t>
            </a:r>
            <a:r>
              <a:rPr lang="es-ES" dirty="0" err="1"/>
              <a:t>goialdean</a:t>
            </a:r>
            <a:r>
              <a:rPr lang="es-ES" dirty="0"/>
              <a:t>  </a:t>
            </a:r>
            <a:r>
              <a:rPr lang="es-ES" dirty="0" err="1"/>
              <a:t>eskuinean</a:t>
            </a:r>
            <a:r>
              <a:rPr lang="es-ES" dirty="0"/>
              <a:t>,  </a:t>
            </a:r>
            <a:r>
              <a:rPr lang="es-ES" dirty="0" err="1"/>
              <a:t>ikasle</a:t>
            </a:r>
            <a:r>
              <a:rPr lang="es-ES" dirty="0"/>
              <a:t>(</a:t>
            </a:r>
            <a:r>
              <a:rPr lang="es-ES" dirty="0" err="1"/>
              <a:t>ar</a:t>
            </a:r>
            <a:r>
              <a:rPr lang="es-ES" dirty="0"/>
              <a:t>)en  </a:t>
            </a:r>
            <a:r>
              <a:rPr lang="es-ES" dirty="0" err="1"/>
              <a:t>izen-abizenak</a:t>
            </a:r>
            <a:r>
              <a:rPr lang="es-ES" dirty="0"/>
              <a:t>  eta  </a:t>
            </a:r>
            <a:r>
              <a:rPr lang="es-ES" dirty="0" err="1"/>
              <a:t>azpian</a:t>
            </a:r>
            <a:r>
              <a:rPr lang="es-ES" dirty="0"/>
              <a:t>,  </a:t>
            </a:r>
            <a:r>
              <a:rPr lang="es-ES" dirty="0" err="1"/>
              <a:t>erdian</a:t>
            </a:r>
            <a:r>
              <a:rPr lang="es-ES" dirty="0"/>
              <a:t> </a:t>
            </a:r>
            <a:r>
              <a:rPr lang="es-ES" dirty="0" err="1"/>
              <a:t>justifikatuta</a:t>
            </a:r>
            <a:r>
              <a:rPr lang="es-ES" dirty="0"/>
              <a:t>, </a:t>
            </a:r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izenburua</a:t>
            </a:r>
            <a:r>
              <a:rPr lang="es-ES" dirty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r>
              <a:rPr lang="es-ES_tradnl" dirty="0" err="1" smtClean="0"/>
              <a:t>Erreferentzia</a:t>
            </a:r>
            <a:r>
              <a:rPr lang="es-ES_tradnl" dirty="0" smtClean="0"/>
              <a:t> </a:t>
            </a:r>
            <a:r>
              <a:rPr lang="es-ES_tradnl" dirty="0" err="1" smtClean="0"/>
              <a:t>bibliografikoak</a:t>
            </a:r>
            <a:r>
              <a:rPr lang="es-ES_tradnl" dirty="0" smtClean="0"/>
              <a:t> APA </a:t>
            </a:r>
            <a:r>
              <a:rPr lang="es-ES_tradnl" dirty="0" err="1" smtClean="0"/>
              <a:t>estiloan</a:t>
            </a:r>
            <a:r>
              <a:rPr lang="es-ES_tradnl" smtClean="0"/>
              <a:t>.</a:t>
            </a:r>
            <a:endParaRPr lang="es-ES_tradnl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920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Egitekoa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Azalpenezko</a:t>
            </a:r>
            <a:r>
              <a:rPr lang="es-ES" dirty="0" smtClean="0"/>
              <a:t> </a:t>
            </a:r>
            <a:r>
              <a:rPr lang="es-ES" dirty="0" err="1" smtClean="0"/>
              <a:t>testu</a:t>
            </a:r>
            <a:r>
              <a:rPr lang="es-ES" dirty="0" smtClean="0"/>
              <a:t> </a:t>
            </a:r>
            <a:r>
              <a:rPr lang="es-ES" dirty="0" err="1" smtClean="0"/>
              <a:t>akademiko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idaztea</a:t>
            </a:r>
            <a:r>
              <a:rPr lang="es-ES" dirty="0" smtClean="0"/>
              <a:t>.</a:t>
            </a:r>
            <a:r>
              <a:rPr lang="es-ES" dirty="0" smtClean="0">
                <a:sym typeface="Wingdings"/>
              </a:rPr>
              <a:t> APIRILAK </a:t>
            </a:r>
            <a:r>
              <a:rPr lang="es-ES" dirty="0" smtClean="0">
                <a:sym typeface="Wingdings"/>
              </a:rPr>
              <a:t>9-16</a:t>
            </a:r>
            <a:endParaRPr lang="es-ES" dirty="0" smtClean="0"/>
          </a:p>
          <a:p>
            <a:r>
              <a:rPr lang="es-ES" dirty="0" err="1" smtClean="0"/>
              <a:t>Ahozko</a:t>
            </a:r>
            <a:r>
              <a:rPr lang="es-ES" dirty="0" smtClean="0"/>
              <a:t> </a:t>
            </a:r>
            <a:r>
              <a:rPr lang="es-ES" dirty="0" err="1" smtClean="0"/>
              <a:t>azalpen</a:t>
            </a:r>
            <a:r>
              <a:rPr lang="es-ES" dirty="0" smtClean="0"/>
              <a:t> </a:t>
            </a:r>
            <a:r>
              <a:rPr lang="es-ES" dirty="0" err="1" smtClean="0"/>
              <a:t>testu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egitea</a:t>
            </a:r>
            <a:r>
              <a:rPr lang="es-ES" dirty="0" smtClean="0"/>
              <a:t> (</a:t>
            </a:r>
            <a:r>
              <a:rPr lang="es-ES" dirty="0" err="1" smtClean="0"/>
              <a:t>bideoz</a:t>
            </a:r>
            <a:r>
              <a:rPr lang="es-ES" dirty="0" smtClean="0"/>
              <a:t> </a:t>
            </a:r>
            <a:r>
              <a:rPr lang="es-ES" dirty="0" err="1" smtClean="0"/>
              <a:t>grabatu</a:t>
            </a:r>
            <a:r>
              <a:rPr lang="es-ES" dirty="0" smtClean="0"/>
              <a:t>)</a:t>
            </a:r>
            <a:r>
              <a:rPr lang="es-ES" dirty="0" smtClean="0">
                <a:sym typeface="Wingdings"/>
              </a:rPr>
              <a:t> ASTE SANTUAN</a:t>
            </a:r>
          </a:p>
          <a:p>
            <a:pPr lvl="1"/>
            <a:r>
              <a:rPr lang="es-ES" dirty="0" smtClean="0">
                <a:sym typeface="Wingdings"/>
              </a:rPr>
              <a:t>1 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 smtClean="0">
                <a:sym typeface="Wingdings"/>
              </a:rPr>
              <a:t>Apirilaren</a:t>
            </a:r>
            <a:r>
              <a:rPr lang="es-ES" dirty="0" smtClean="0">
                <a:sym typeface="Wingdings"/>
              </a:rPr>
              <a:t> 18rako (</a:t>
            </a:r>
            <a:r>
              <a:rPr lang="es-ES" dirty="0" err="1" smtClean="0">
                <a:sym typeface="Wingdings"/>
              </a:rPr>
              <a:t>dagokion</a:t>
            </a:r>
            <a:r>
              <a:rPr lang="es-ES" dirty="0" smtClean="0">
                <a:sym typeface="Wingdings"/>
              </a:rPr>
              <a:t> datan, </a:t>
            </a:r>
            <a:r>
              <a:rPr lang="es-ES" dirty="0" err="1" smtClean="0">
                <a:sym typeface="Wingdings"/>
              </a:rPr>
              <a:t>ohiko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deialdirako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ezinbestekoa</a:t>
            </a:r>
            <a:r>
              <a:rPr lang="es-ES" dirty="0" smtClean="0">
                <a:sym typeface="Wingdings"/>
              </a:rPr>
              <a:t>)</a:t>
            </a:r>
          </a:p>
          <a:p>
            <a:pPr lvl="1"/>
            <a:r>
              <a:rPr lang="es-ES" dirty="0" smtClean="0">
                <a:sym typeface="Wingdings"/>
              </a:rPr>
              <a:t>2 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 smtClean="0">
                <a:sym typeface="Wingdings" panose="05000000000000000000" pitchFamily="2" charset="2"/>
              </a:rPr>
              <a:t>Maiatzaren</a:t>
            </a:r>
            <a:r>
              <a:rPr lang="es-ES" dirty="0" smtClean="0">
                <a:sym typeface="Wingdings" panose="05000000000000000000" pitchFamily="2" charset="2"/>
              </a:rPr>
              <a:t> 14rako (</a:t>
            </a:r>
            <a:r>
              <a:rPr lang="es-ES" dirty="0" err="1" smtClean="0">
                <a:sym typeface="Wingdings" panose="05000000000000000000" pitchFamily="2" charset="2"/>
              </a:rPr>
              <a:t>notarako</a:t>
            </a:r>
            <a:r>
              <a:rPr lang="es-ES" dirty="0" smtClean="0">
                <a:sym typeface="Wingdings" panose="05000000000000000000" pitchFamily="2" charset="2"/>
              </a:rPr>
              <a:t>)</a:t>
            </a:r>
            <a:endParaRPr lang="es-ES" dirty="0" smtClean="0"/>
          </a:p>
          <a:p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i="1" dirty="0" err="1"/>
              <a:t>H</a:t>
            </a:r>
            <a:r>
              <a:rPr lang="es-ES" i="1" dirty="0" err="1" smtClean="0"/>
              <a:t>aurren</a:t>
            </a:r>
            <a:r>
              <a:rPr lang="es-ES" i="1" dirty="0" smtClean="0"/>
              <a:t> </a:t>
            </a:r>
            <a:r>
              <a:rPr lang="es-ES" i="1" dirty="0" err="1" smtClean="0"/>
              <a:t>hizkuntza</a:t>
            </a:r>
            <a:r>
              <a:rPr lang="es-ES" i="1" dirty="0" smtClean="0"/>
              <a:t> </a:t>
            </a:r>
            <a:r>
              <a:rPr lang="es-ES" i="1" dirty="0" err="1" smtClean="0"/>
              <a:t>garapena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BF823-730B-4A17-B7C5-AA0B29874FC2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3" name="Multiplicación 2"/>
          <p:cNvSpPr/>
          <p:nvPr/>
        </p:nvSpPr>
        <p:spPr>
          <a:xfrm>
            <a:off x="8993714" y="2248695"/>
            <a:ext cx="1394858" cy="707923"/>
          </a:xfrm>
          <a:prstGeom prst="mathMultiply">
            <a:avLst/>
          </a:prstGeom>
          <a:solidFill>
            <a:srgbClr val="FF0000">
              <a:alpha val="5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56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468"/>
          </a:xfrm>
        </p:spPr>
        <p:txBody>
          <a:bodyPr>
            <a:normAutofit/>
          </a:bodyPr>
          <a:lstStyle/>
          <a:p>
            <a:r>
              <a:rPr lang="es-ES" dirty="0" err="1" smtClean="0"/>
              <a:t>Irakurgaiak</a:t>
            </a:r>
            <a:r>
              <a:rPr lang="es-ES" dirty="0" smtClean="0"/>
              <a:t> (I)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69120"/>
            <a:ext cx="10515600" cy="5278055"/>
          </a:xfrm>
        </p:spPr>
        <p:txBody>
          <a:bodyPr>
            <a:normAutofit/>
          </a:bodyPr>
          <a:lstStyle/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Dokumentu</a:t>
            </a:r>
            <a:r>
              <a:rPr lang="es-ES" sz="2600" b="1" dirty="0"/>
              <a:t> </a:t>
            </a:r>
            <a:r>
              <a:rPr lang="es-ES" sz="2600" b="1" dirty="0">
                <a:solidFill>
                  <a:srgbClr val="000000"/>
                </a:solidFill>
              </a:rPr>
              <a:t>mota</a:t>
            </a:r>
            <a:r>
              <a:rPr lang="es-ES" sz="2600" dirty="0"/>
              <a:t>: </a:t>
            </a:r>
            <a:r>
              <a:rPr lang="es-ES" sz="2600" dirty="0" err="1"/>
              <a:t>Liburu-</a:t>
            </a:r>
            <a:r>
              <a:rPr lang="es-ES" sz="2600" dirty="0" err="1" smtClean="0"/>
              <a:t>kapitulua</a:t>
            </a:r>
            <a:r>
              <a:rPr lang="es-ES" sz="2600" dirty="0" smtClean="0"/>
              <a:t>. </a:t>
            </a:r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Izenburua</a:t>
            </a:r>
            <a:r>
              <a:rPr lang="es-ES" sz="2600" dirty="0"/>
              <a:t>: “El desarrollo de la pragmática</a:t>
            </a:r>
            <a:r>
              <a:rPr lang="es-ES" sz="2600" dirty="0" smtClean="0"/>
              <a:t>”</a:t>
            </a:r>
            <a:endParaRPr lang="es-ES_tradnl" sz="2600" dirty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Egilea</a:t>
            </a:r>
            <a:r>
              <a:rPr lang="es-ES" sz="2600" dirty="0"/>
              <a:t>: Serra, M., Serrat, E., Bel, A. &amp; </a:t>
            </a:r>
            <a:r>
              <a:rPr lang="es-ES" sz="2600" dirty="0" err="1"/>
              <a:t>Aparici</a:t>
            </a:r>
            <a:r>
              <a:rPr lang="es-ES" sz="2600" dirty="0"/>
              <a:t>, M. </a:t>
            </a:r>
            <a:endParaRPr lang="es-ES" sz="2600" dirty="0" smtClean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Liburuaren</a:t>
            </a:r>
            <a:r>
              <a:rPr lang="es-ES" sz="2600" b="1" dirty="0" smtClean="0"/>
              <a:t> </a:t>
            </a:r>
            <a:r>
              <a:rPr lang="es-ES" sz="2600" b="1" dirty="0" err="1"/>
              <a:t>izenburua</a:t>
            </a:r>
            <a:r>
              <a:rPr lang="es-ES" sz="2600" dirty="0"/>
              <a:t>: </a:t>
            </a:r>
            <a:r>
              <a:rPr lang="es-ES" sz="2600" i="1" dirty="0"/>
              <a:t>La adquisición del </a:t>
            </a:r>
            <a:r>
              <a:rPr lang="es-ES" sz="2600" i="1" dirty="0" smtClean="0"/>
              <a:t>lenguaje</a:t>
            </a:r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Urtea</a:t>
            </a:r>
            <a:r>
              <a:rPr lang="es-ES" sz="2600" dirty="0"/>
              <a:t>: 2000</a:t>
            </a:r>
            <a:endParaRPr lang="es-ES_tradnl" sz="2600" dirty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Argitaletxea</a:t>
            </a:r>
            <a:r>
              <a:rPr lang="es-ES" sz="2600" dirty="0"/>
              <a:t>: </a:t>
            </a:r>
            <a:r>
              <a:rPr lang="es-ES" sz="2600" dirty="0" smtClean="0"/>
              <a:t>Ariel</a:t>
            </a:r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Argitalpen</a:t>
            </a:r>
            <a:r>
              <a:rPr lang="es-ES" sz="2600" b="1" dirty="0" err="1"/>
              <a:t>-lekua</a:t>
            </a:r>
            <a:r>
              <a:rPr lang="es-ES" sz="2600" dirty="0"/>
              <a:t>: Barcelona </a:t>
            </a:r>
            <a:endParaRPr lang="es-ES" sz="2600" dirty="0" smtClean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Orrialdeak</a:t>
            </a:r>
            <a:r>
              <a:rPr lang="es-ES" sz="2600" dirty="0" smtClean="0"/>
              <a:t>: 517-531</a:t>
            </a:r>
            <a:endParaRPr lang="es-ES_tradnl" sz="2400" dirty="0" smtClean="0"/>
          </a:p>
          <a:p>
            <a:pPr marL="0" indent="0" eaLnBrk="0" hangingPunct="0">
              <a:buNone/>
            </a:pPr>
            <a:r>
              <a:rPr lang="es-ES" sz="2000" dirty="0" smtClean="0"/>
              <a:t>(</a:t>
            </a:r>
            <a:r>
              <a:rPr lang="es-ES" sz="2000" dirty="0"/>
              <a:t>OHARRA: </a:t>
            </a:r>
            <a:r>
              <a:rPr lang="es-ES" sz="2000" dirty="0" err="1"/>
              <a:t>kapituluaren</a:t>
            </a:r>
            <a:r>
              <a:rPr lang="es-ES" sz="2000" dirty="0"/>
              <a:t> 4. </a:t>
            </a:r>
            <a:r>
              <a:rPr lang="es-ES" sz="2000" dirty="0" err="1"/>
              <a:t>puntua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landu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, “El discurso conectado: la narración oral”; </a:t>
            </a:r>
            <a:r>
              <a:rPr lang="es-ES" sz="2000" u="sng" dirty="0" err="1"/>
              <a:t>kopistegian</a:t>
            </a:r>
            <a:r>
              <a:rPr lang="es-ES" sz="2000" u="sng" dirty="0"/>
              <a:t> </a:t>
            </a:r>
            <a:r>
              <a:rPr lang="es-ES" sz="2000" u="sng" dirty="0" err="1"/>
              <a:t>dago</a:t>
            </a:r>
            <a:r>
              <a:rPr lang="es-ES" sz="2000" dirty="0"/>
              <a:t>)</a:t>
            </a: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632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783"/>
          </a:xfrm>
        </p:spPr>
        <p:txBody>
          <a:bodyPr/>
          <a:lstStyle/>
          <a:p>
            <a:r>
              <a:rPr lang="es-ES" dirty="0" err="1"/>
              <a:t>Irakurgaiak</a:t>
            </a:r>
            <a:r>
              <a:rPr lang="es-ES" dirty="0"/>
              <a:t> (</a:t>
            </a:r>
            <a:r>
              <a:rPr lang="es-ES" dirty="0" smtClean="0"/>
              <a:t>II)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49278"/>
            <a:ext cx="10515600" cy="5119318"/>
          </a:xfrm>
        </p:spPr>
        <p:txBody>
          <a:bodyPr>
            <a:normAutofit fontScale="25000" lnSpcReduction="20000"/>
          </a:bodyPr>
          <a:lstStyle/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/>
              <a:t>Dokumentu</a:t>
            </a:r>
            <a:r>
              <a:rPr lang="es-ES" sz="9600" b="1" dirty="0"/>
              <a:t> mota</a:t>
            </a:r>
            <a:r>
              <a:rPr lang="es-ES" sz="9600" dirty="0"/>
              <a:t>: </a:t>
            </a:r>
            <a:r>
              <a:rPr lang="es-ES" sz="9600" dirty="0" err="1"/>
              <a:t>Liburu-kapitulua</a:t>
            </a:r>
            <a:endParaRPr lang="es-ES_tradnl" sz="9600" dirty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/>
              <a:t>Izenburua</a:t>
            </a:r>
            <a:r>
              <a:rPr lang="es-ES" sz="9600" dirty="0" smtClean="0"/>
              <a:t>: “</a:t>
            </a:r>
            <a:r>
              <a:rPr lang="es-ES" sz="9600" dirty="0" err="1" smtClean="0"/>
              <a:t>Fonologiaren</a:t>
            </a:r>
            <a:r>
              <a:rPr lang="es-ES" sz="9600" dirty="0" smtClean="0"/>
              <a:t>, </a:t>
            </a:r>
            <a:r>
              <a:rPr lang="es-ES" sz="9600" dirty="0" err="1" smtClean="0"/>
              <a:t>lexikoaren</a:t>
            </a:r>
            <a:r>
              <a:rPr lang="es-ES" sz="9600" dirty="0" smtClean="0"/>
              <a:t>, </a:t>
            </a:r>
            <a:r>
              <a:rPr lang="es-ES" sz="9600" dirty="0" err="1" smtClean="0"/>
              <a:t>morfologiaren</a:t>
            </a:r>
            <a:r>
              <a:rPr lang="es-ES" sz="9600" dirty="0" smtClean="0"/>
              <a:t> eta </a:t>
            </a:r>
            <a:r>
              <a:rPr lang="es-ES" sz="9600" dirty="0" err="1" smtClean="0"/>
              <a:t>sintaxiaren</a:t>
            </a:r>
            <a:r>
              <a:rPr lang="es-ES" sz="9600" dirty="0" smtClean="0"/>
              <a:t> </a:t>
            </a:r>
            <a:r>
              <a:rPr lang="es-ES" sz="9600" dirty="0" err="1" smtClean="0"/>
              <a:t>garapena</a:t>
            </a:r>
            <a:r>
              <a:rPr lang="es-ES" sz="9600" dirty="0" smtClean="0"/>
              <a:t> </a:t>
            </a:r>
            <a:r>
              <a:rPr lang="es-ES" sz="9600" dirty="0" err="1" smtClean="0"/>
              <a:t>haur</a:t>
            </a:r>
            <a:r>
              <a:rPr lang="es-ES" sz="9600" dirty="0" smtClean="0"/>
              <a:t> </a:t>
            </a:r>
            <a:r>
              <a:rPr lang="es-ES" sz="9600" dirty="0" err="1" smtClean="0"/>
              <a:t>euskaldunengan</a:t>
            </a:r>
            <a:r>
              <a:rPr lang="es-ES" sz="9600" dirty="0" smtClean="0"/>
              <a:t>”</a:t>
            </a:r>
            <a:r>
              <a:rPr lang="es-ES" sz="9600" dirty="0"/>
              <a:t>	</a:t>
            </a:r>
            <a:endParaRPr lang="es-ES" sz="9600" dirty="0" smtClean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 smtClean="0"/>
              <a:t>Egilea</a:t>
            </a:r>
            <a:r>
              <a:rPr lang="es-ES" sz="9600" dirty="0"/>
              <a:t>: Andoni </a:t>
            </a:r>
            <a:r>
              <a:rPr lang="es-ES" sz="9600" dirty="0" err="1"/>
              <a:t>Barreña</a:t>
            </a:r>
            <a:endParaRPr lang="es-ES_tradnl" sz="9600" dirty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/>
              <a:t>Liburuaren</a:t>
            </a:r>
            <a:r>
              <a:rPr lang="es-ES" sz="9600" b="1" dirty="0"/>
              <a:t> </a:t>
            </a:r>
            <a:r>
              <a:rPr lang="es-ES" sz="9600" b="1" dirty="0" err="1"/>
              <a:t>izenburua</a:t>
            </a:r>
            <a:r>
              <a:rPr lang="es-ES" sz="9600" dirty="0"/>
              <a:t>: </a:t>
            </a:r>
            <a:r>
              <a:rPr lang="es-ES" sz="9600" i="1" dirty="0" err="1"/>
              <a:t>Hizkuntzaz</a:t>
            </a:r>
            <a:r>
              <a:rPr lang="es-ES" sz="9600" i="1" dirty="0"/>
              <a:t> </a:t>
            </a:r>
            <a:r>
              <a:rPr lang="es-ES" sz="9600" i="1" dirty="0" err="1"/>
              <a:t>jabetzen</a:t>
            </a:r>
            <a:r>
              <a:rPr lang="es-ES" sz="9600" i="1" dirty="0"/>
              <a:t> 0-6, XVI. </a:t>
            </a:r>
            <a:r>
              <a:rPr lang="es-ES" sz="9600" i="1" dirty="0" err="1"/>
              <a:t>jardunaldiak</a:t>
            </a:r>
            <a:r>
              <a:rPr lang="es-ES" sz="9600" dirty="0"/>
              <a:t>. </a:t>
            </a:r>
            <a:endParaRPr lang="es-ES" sz="9600" dirty="0" smtClean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 smtClean="0"/>
              <a:t>Liburuaren</a:t>
            </a:r>
            <a:r>
              <a:rPr lang="es-ES" sz="9600" b="1" dirty="0" smtClean="0"/>
              <a:t> </a:t>
            </a:r>
            <a:r>
              <a:rPr lang="es-ES" sz="9600" b="1" dirty="0" err="1"/>
              <a:t>egilea</a:t>
            </a:r>
            <a:r>
              <a:rPr lang="es-ES" sz="9600" dirty="0"/>
              <a:t>: </a:t>
            </a:r>
            <a:r>
              <a:rPr lang="es-ES" sz="9600" dirty="0" err="1"/>
              <a:t>Askoren</a:t>
            </a:r>
            <a:r>
              <a:rPr lang="es-ES" sz="9600" dirty="0"/>
              <a:t> </a:t>
            </a:r>
            <a:r>
              <a:rPr lang="es-ES" sz="9600" dirty="0" err="1"/>
              <a:t>artean</a:t>
            </a:r>
            <a:endParaRPr lang="es-ES_tradnl" sz="9600" dirty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 smtClean="0"/>
              <a:t>Urtea</a:t>
            </a:r>
            <a:r>
              <a:rPr lang="es-ES" sz="9600" dirty="0"/>
              <a:t>: 2012</a:t>
            </a:r>
            <a:endParaRPr lang="es-ES_tradnl" sz="9600" dirty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/>
              <a:t>Argitaletxea</a:t>
            </a:r>
            <a:r>
              <a:rPr lang="es-ES" sz="9600" dirty="0"/>
              <a:t>: </a:t>
            </a:r>
            <a:r>
              <a:rPr lang="es-ES" sz="9600" dirty="0" err="1"/>
              <a:t>Mendebalde</a:t>
            </a:r>
            <a:r>
              <a:rPr lang="es-ES" sz="9600" dirty="0"/>
              <a:t> </a:t>
            </a:r>
            <a:r>
              <a:rPr lang="es-ES" sz="9600" dirty="0" err="1"/>
              <a:t>Kultura</a:t>
            </a:r>
            <a:r>
              <a:rPr lang="es-ES" sz="9600" dirty="0"/>
              <a:t> </a:t>
            </a:r>
            <a:r>
              <a:rPr lang="es-ES" sz="9600" dirty="0" err="1" smtClean="0"/>
              <a:t>Alkartea</a:t>
            </a:r>
            <a:endParaRPr lang="es-ES" sz="9600" dirty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 smtClean="0"/>
              <a:t>Argitalpen</a:t>
            </a:r>
            <a:r>
              <a:rPr lang="es-ES" sz="9600" b="1" dirty="0" err="1"/>
              <a:t>-lekua</a:t>
            </a:r>
            <a:r>
              <a:rPr lang="es-ES" sz="9600" dirty="0"/>
              <a:t>: </a:t>
            </a:r>
            <a:r>
              <a:rPr lang="es-ES" sz="9600" dirty="0" err="1" smtClean="0"/>
              <a:t>Bilboc</a:t>
            </a:r>
            <a:endParaRPr lang="es-ES" sz="9600" dirty="0" smtClean="0"/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s-ES" sz="9600" b="1" dirty="0" err="1"/>
              <a:t>Orrialdeak</a:t>
            </a:r>
            <a:r>
              <a:rPr lang="es-ES" sz="9600" dirty="0"/>
              <a:t>: 67-</a:t>
            </a:r>
            <a:r>
              <a:rPr lang="es-ES" sz="9600" dirty="0" smtClean="0"/>
              <a:t>108</a:t>
            </a:r>
            <a:endParaRPr lang="es-ES" sz="9600" dirty="0"/>
          </a:p>
          <a:p>
            <a:pPr marL="0" indent="0" eaLnBrk="0" hangingPunct="0">
              <a:lnSpc>
                <a:spcPct val="120000"/>
              </a:lnSpc>
              <a:buNone/>
            </a:pPr>
            <a:endParaRPr lang="es-ES_tradnl" sz="1500" dirty="0"/>
          </a:p>
          <a:p>
            <a:pPr marL="0" indent="0" eaLnBrk="0" hangingPunct="0">
              <a:buNone/>
            </a:pPr>
            <a:r>
              <a:rPr lang="es-ES" sz="8000" dirty="0"/>
              <a:t>(OHARRA: </a:t>
            </a:r>
            <a:r>
              <a:rPr lang="es-ES" sz="8000" u="sng" dirty="0" err="1"/>
              <a:t>kopistegian</a:t>
            </a:r>
            <a:r>
              <a:rPr lang="es-ES" sz="8000" u="sng" dirty="0"/>
              <a:t> </a:t>
            </a:r>
            <a:r>
              <a:rPr lang="es-ES" sz="8000" u="sng" dirty="0" err="1"/>
              <a:t>dago</a:t>
            </a:r>
            <a:r>
              <a:rPr lang="es-ES" sz="8000" dirty="0" smtClean="0"/>
              <a:t>)</a:t>
            </a:r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184905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Irakurgaiak</a:t>
            </a:r>
            <a:r>
              <a:rPr lang="es-ES" dirty="0"/>
              <a:t> (</a:t>
            </a:r>
            <a:r>
              <a:rPr lang="es-ES" dirty="0" smtClean="0"/>
              <a:t>III)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7385"/>
            <a:ext cx="10515600" cy="4589578"/>
          </a:xfrm>
        </p:spPr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Dokumentu</a:t>
            </a:r>
            <a:r>
              <a:rPr lang="es-ES" sz="2600" b="1" dirty="0"/>
              <a:t> mota</a:t>
            </a:r>
            <a:r>
              <a:rPr lang="es-ES" sz="2600" dirty="0"/>
              <a:t>: </a:t>
            </a:r>
            <a:r>
              <a:rPr lang="es-ES" sz="2600" dirty="0" err="1"/>
              <a:t>Aldizkari-artikulua</a:t>
            </a:r>
            <a:endParaRPr lang="es-ES_tradnl" sz="2600" dirty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Izenburua</a:t>
            </a:r>
            <a:r>
              <a:rPr lang="es-ES" sz="2600" dirty="0"/>
              <a:t>: “</a:t>
            </a:r>
            <a:r>
              <a:rPr lang="es-ES" sz="2600" dirty="0" err="1"/>
              <a:t>Bost</a:t>
            </a:r>
            <a:r>
              <a:rPr lang="es-ES" sz="2600" dirty="0"/>
              <a:t> </a:t>
            </a:r>
            <a:r>
              <a:rPr lang="es-ES" sz="2600" dirty="0" err="1"/>
              <a:t>urteko</a:t>
            </a:r>
            <a:r>
              <a:rPr lang="es-ES" sz="2600" dirty="0"/>
              <a:t> </a:t>
            </a:r>
            <a:r>
              <a:rPr lang="es-ES" sz="2600" dirty="0" err="1"/>
              <a:t>haur</a:t>
            </a:r>
            <a:r>
              <a:rPr lang="es-ES" sz="2600" dirty="0"/>
              <a:t> </a:t>
            </a:r>
            <a:r>
              <a:rPr lang="es-ES" sz="2600" dirty="0" err="1"/>
              <a:t>elebidunen</a:t>
            </a:r>
            <a:r>
              <a:rPr lang="es-ES" sz="2600" dirty="0"/>
              <a:t> </a:t>
            </a:r>
            <a:r>
              <a:rPr lang="es-ES" sz="2600" dirty="0" err="1"/>
              <a:t>euskarazko</a:t>
            </a:r>
            <a:r>
              <a:rPr lang="es-ES" sz="2600" dirty="0"/>
              <a:t> </a:t>
            </a:r>
            <a:r>
              <a:rPr lang="es-ES" sz="2600" dirty="0" err="1"/>
              <a:t>ipuin-kontaketak</a:t>
            </a:r>
            <a:r>
              <a:rPr lang="es-ES" sz="2600" dirty="0" smtClean="0"/>
              <a:t>”</a:t>
            </a:r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Egileak</a:t>
            </a:r>
            <a:r>
              <a:rPr lang="es-ES" sz="2600" dirty="0"/>
              <a:t>: </a:t>
            </a:r>
            <a:r>
              <a:rPr lang="es-ES" sz="2600" dirty="0" err="1"/>
              <a:t>Idiazabal</a:t>
            </a:r>
            <a:r>
              <a:rPr lang="es-ES" sz="2600" dirty="0"/>
              <a:t>, I.; </a:t>
            </a:r>
            <a:r>
              <a:rPr lang="es-ES" sz="2600" dirty="0" err="1"/>
              <a:t>Beloki</a:t>
            </a:r>
            <a:r>
              <a:rPr lang="es-ES" sz="2600" dirty="0"/>
              <a:t>, L.; </a:t>
            </a:r>
            <a:r>
              <a:rPr lang="es-ES" sz="2600" dirty="0" err="1"/>
              <a:t>Manterola</a:t>
            </a:r>
            <a:r>
              <a:rPr lang="es-ES" sz="2600" dirty="0"/>
              <a:t>, I. </a:t>
            </a:r>
            <a:endParaRPr lang="es-ES" sz="2600" dirty="0" smtClean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Argitarapen</a:t>
            </a:r>
            <a:r>
              <a:rPr lang="es-ES" sz="2600" b="1" dirty="0"/>
              <a:t> </a:t>
            </a:r>
            <a:r>
              <a:rPr lang="es-ES" sz="2600" b="1" dirty="0" err="1"/>
              <a:t>urtea</a:t>
            </a:r>
            <a:r>
              <a:rPr lang="es-ES" sz="2600" dirty="0"/>
              <a:t>: </a:t>
            </a:r>
            <a:r>
              <a:rPr lang="es-ES" sz="2600" dirty="0" smtClean="0"/>
              <a:t>2005</a:t>
            </a:r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Aldizkaria</a:t>
            </a:r>
            <a:r>
              <a:rPr lang="es-ES" sz="2600" dirty="0"/>
              <a:t>: </a:t>
            </a:r>
            <a:r>
              <a:rPr lang="es-ES" sz="2600" i="1" dirty="0" err="1"/>
              <a:t>Bat</a:t>
            </a:r>
            <a:r>
              <a:rPr lang="es-ES" sz="2600" i="1" dirty="0"/>
              <a:t> </a:t>
            </a:r>
            <a:r>
              <a:rPr lang="es-ES" sz="2600" i="1" dirty="0" err="1"/>
              <a:t>Soziolinguistika</a:t>
            </a:r>
            <a:r>
              <a:rPr lang="es-ES" sz="2600" i="1" dirty="0"/>
              <a:t> </a:t>
            </a:r>
            <a:r>
              <a:rPr lang="es-ES" sz="2600" i="1" dirty="0" err="1"/>
              <a:t>Aldizkaria</a:t>
            </a:r>
            <a:r>
              <a:rPr lang="es-ES" sz="2600" i="1" dirty="0"/>
              <a:t> </a:t>
            </a:r>
            <a:endParaRPr lang="es-ES" sz="2600" i="1" dirty="0" smtClean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 smtClean="0"/>
              <a:t>Zenbakia</a:t>
            </a:r>
            <a:r>
              <a:rPr lang="es-ES" sz="2600" dirty="0" smtClean="0"/>
              <a:t>: 56</a:t>
            </a:r>
            <a:endParaRPr lang="es-ES_tradnl" sz="2600" dirty="0"/>
          </a:p>
          <a:p>
            <a:pPr marL="0" indent="0" eaLnBrk="0" hangingPunc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2600" b="1" dirty="0" err="1"/>
              <a:t>Orrialdeak</a:t>
            </a:r>
            <a:r>
              <a:rPr lang="es-ES" sz="2600" dirty="0"/>
              <a:t>: 79-96.</a:t>
            </a:r>
            <a:endParaRPr lang="es-ES_tradnl" sz="2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703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929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 err="1" smtClean="0"/>
              <a:t>Gutxieneko</a:t>
            </a:r>
            <a:r>
              <a:rPr lang="es-ES" sz="4000" dirty="0" smtClean="0"/>
              <a:t> </a:t>
            </a:r>
            <a:r>
              <a:rPr lang="es-ES" sz="4000" dirty="0" err="1" smtClean="0"/>
              <a:t>baldintzak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/>
              <a:t>Izenburua</a:t>
            </a:r>
            <a:r>
              <a:rPr lang="es-ES" dirty="0"/>
              <a:t> </a:t>
            </a:r>
            <a:r>
              <a:rPr lang="es-ES" dirty="0" err="1"/>
              <a:t>egokia</a:t>
            </a:r>
            <a:r>
              <a:rPr lang="es-ES" dirty="0"/>
              <a:t> eta </a:t>
            </a:r>
            <a:r>
              <a:rPr lang="es-ES" dirty="0" err="1" smtClean="0"/>
              <a:t>lanarekiko</a:t>
            </a:r>
            <a:r>
              <a:rPr lang="es-ES" dirty="0" smtClean="0"/>
              <a:t> </a:t>
            </a:r>
            <a:r>
              <a:rPr lang="es-ES" dirty="0" err="1"/>
              <a:t>koherentea</a:t>
            </a:r>
            <a:r>
              <a:rPr lang="es-ES" dirty="0"/>
              <a:t> </a:t>
            </a:r>
            <a:r>
              <a:rPr lang="es-ES" dirty="0" err="1" smtClean="0"/>
              <a:t>izatea</a:t>
            </a:r>
            <a:r>
              <a:rPr lang="es-ES" dirty="0" smtClean="0"/>
              <a:t>.</a:t>
            </a:r>
          </a:p>
          <a:p>
            <a:pPr lvl="0" eaLnBrk="0" hangingPunct="0"/>
            <a:r>
              <a:rPr lang="es-ES" dirty="0" err="1"/>
              <a:t>Sarrera</a:t>
            </a:r>
            <a:r>
              <a:rPr lang="es-ES" dirty="0"/>
              <a:t> </a:t>
            </a:r>
            <a:r>
              <a:rPr lang="es-ES" dirty="0" err="1" smtClean="0"/>
              <a:t>atalean</a:t>
            </a:r>
            <a:r>
              <a:rPr lang="es-ES" dirty="0" smtClean="0"/>
              <a:t>.</a:t>
            </a:r>
          </a:p>
          <a:p>
            <a:pPr lvl="1" eaLnBrk="0" hangingPunct="0"/>
            <a:r>
              <a:rPr lang="es-ES" i="1" dirty="0" err="1"/>
              <a:t>Zer</a:t>
            </a:r>
            <a:r>
              <a:rPr lang="es-ES" i="1" dirty="0"/>
              <a:t>, </a:t>
            </a:r>
            <a:r>
              <a:rPr lang="es-ES" i="1" dirty="0" err="1"/>
              <a:t>zergatik</a:t>
            </a:r>
            <a:r>
              <a:rPr lang="es-ES" i="1" dirty="0"/>
              <a:t> </a:t>
            </a:r>
            <a:r>
              <a:rPr lang="es-ES" dirty="0"/>
              <a:t>eta </a:t>
            </a:r>
            <a:r>
              <a:rPr lang="es-ES" i="1" dirty="0" err="1"/>
              <a:t>zertarako</a:t>
            </a:r>
            <a:r>
              <a:rPr lang="es-ES" i="1" dirty="0"/>
              <a:t> </a:t>
            </a:r>
            <a:r>
              <a:rPr lang="es-ES" dirty="0" err="1"/>
              <a:t>galderak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/>
              <a:t>adieraztea</a:t>
            </a:r>
            <a:r>
              <a:rPr lang="es-ES" dirty="0"/>
              <a:t>, </a:t>
            </a:r>
            <a:r>
              <a:rPr lang="es-ES" dirty="0" err="1"/>
              <a:t>irakurleak</a:t>
            </a:r>
            <a:r>
              <a:rPr lang="es-ES" dirty="0"/>
              <a:t> </a:t>
            </a:r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abiapuntua</a:t>
            </a:r>
            <a:r>
              <a:rPr lang="es-ES" dirty="0"/>
              <a:t> eta </a:t>
            </a:r>
            <a:r>
              <a:rPr lang="es-ES" dirty="0" err="1"/>
              <a:t>nondik</a:t>
            </a:r>
            <a:r>
              <a:rPr lang="es-ES" dirty="0"/>
              <a:t> </a:t>
            </a:r>
            <a:r>
              <a:rPr lang="es-ES" dirty="0" err="1"/>
              <a:t>norakoa</a:t>
            </a:r>
            <a:r>
              <a:rPr lang="es-ES" dirty="0"/>
              <a:t> </a:t>
            </a:r>
            <a:r>
              <a:rPr lang="es-ES" dirty="0" err="1"/>
              <a:t>ulertzeko</a:t>
            </a:r>
            <a:r>
              <a:rPr lang="es-ES" dirty="0"/>
              <a:t> </a:t>
            </a:r>
            <a:r>
              <a:rPr lang="es-ES" dirty="0" err="1"/>
              <a:t>moduan</a:t>
            </a:r>
            <a:r>
              <a:rPr lang="es-ES" dirty="0"/>
              <a:t>.</a:t>
            </a:r>
            <a:endParaRPr lang="es-ES_tradnl" dirty="0"/>
          </a:p>
          <a:p>
            <a:pPr lvl="1" eaLnBrk="0" hangingPunct="0"/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antolaketaren</a:t>
            </a:r>
            <a:r>
              <a:rPr lang="es-ES" dirty="0"/>
              <a:t> </a:t>
            </a:r>
            <a:r>
              <a:rPr lang="es-ES" dirty="0" err="1"/>
              <a:t>berri</a:t>
            </a:r>
            <a:r>
              <a:rPr lang="es-ES" dirty="0"/>
              <a:t> </a:t>
            </a:r>
            <a:r>
              <a:rPr lang="es-ES" dirty="0" err="1"/>
              <a:t>ematea</a:t>
            </a:r>
            <a:r>
              <a:rPr lang="es-ES" dirty="0"/>
              <a:t>.</a:t>
            </a:r>
            <a:r>
              <a:rPr lang="es-ES_tradnl" dirty="0"/>
              <a:t> </a:t>
            </a:r>
            <a:endParaRPr lang="es-ES" dirty="0" smtClean="0"/>
          </a:p>
          <a:p>
            <a:pPr eaLnBrk="0" hangingPunct="0"/>
            <a:r>
              <a:rPr lang="es-ES" dirty="0" err="1"/>
              <a:t>Irakurlearengan</a:t>
            </a:r>
            <a:r>
              <a:rPr lang="es-ES" dirty="0"/>
              <a:t>  </a:t>
            </a:r>
            <a:r>
              <a:rPr lang="es-ES" dirty="0" err="1"/>
              <a:t>gaiarekiko</a:t>
            </a:r>
            <a:r>
              <a:rPr lang="es-ES" dirty="0"/>
              <a:t> </a:t>
            </a:r>
            <a:r>
              <a:rPr lang="es-ES" dirty="0" smtClean="0"/>
              <a:t>interesa </a:t>
            </a:r>
            <a:r>
              <a:rPr lang="es-ES" dirty="0" err="1" smtClean="0"/>
              <a:t>suspertzea</a:t>
            </a:r>
            <a:r>
              <a:rPr lang="es-ES" dirty="0" smtClean="0"/>
              <a:t>.</a:t>
            </a:r>
            <a:r>
              <a:rPr lang="es-ES_tradnl" dirty="0" smtClean="0"/>
              <a:t> </a:t>
            </a:r>
          </a:p>
          <a:p>
            <a:pPr eaLnBrk="0" hangingPunct="0"/>
            <a:r>
              <a:rPr lang="es-ES" dirty="0" err="1" smtClean="0"/>
              <a:t>Azalpen-sekuentziaren</a:t>
            </a:r>
            <a:r>
              <a:rPr lang="es-ES" dirty="0" smtClean="0"/>
              <a:t> </a:t>
            </a:r>
            <a:r>
              <a:rPr lang="es-ES" dirty="0" err="1" smtClean="0"/>
              <a:t>barne-egiturako</a:t>
            </a:r>
            <a:r>
              <a:rPr lang="es-ES" dirty="0" smtClean="0"/>
              <a:t> </a:t>
            </a:r>
            <a:r>
              <a:rPr lang="es-ES" dirty="0" err="1" smtClean="0"/>
              <a:t>eskeman</a:t>
            </a:r>
            <a:r>
              <a:rPr lang="es-ES" dirty="0" smtClean="0"/>
              <a:t> </a:t>
            </a:r>
            <a:r>
              <a:rPr lang="es-ES" dirty="0" err="1" smtClean="0"/>
              <a:t>hiru</a:t>
            </a:r>
            <a:r>
              <a:rPr lang="es-ES" dirty="0" smtClean="0"/>
              <a:t> </a:t>
            </a:r>
            <a:r>
              <a:rPr lang="es-ES" dirty="0" err="1" smtClean="0"/>
              <a:t>faseak</a:t>
            </a:r>
            <a:r>
              <a:rPr lang="es-ES" dirty="0" smtClean="0"/>
              <a:t> </a:t>
            </a:r>
            <a:r>
              <a:rPr lang="es-ES" dirty="0" err="1" smtClean="0"/>
              <a:t>kontuan</a:t>
            </a:r>
            <a:r>
              <a:rPr lang="es-ES" dirty="0" smtClean="0"/>
              <a:t> </a:t>
            </a:r>
            <a:r>
              <a:rPr lang="es-ES" dirty="0" err="1" smtClean="0"/>
              <a:t>hartzea</a:t>
            </a:r>
            <a:r>
              <a:rPr lang="es-ES" dirty="0" smtClean="0"/>
              <a:t>: </a:t>
            </a:r>
            <a:r>
              <a:rPr lang="es-ES" dirty="0" err="1"/>
              <a:t>arazo</a:t>
            </a:r>
            <a:r>
              <a:rPr lang="es-ES" dirty="0"/>
              <a:t> </a:t>
            </a:r>
            <a:r>
              <a:rPr lang="es-ES" dirty="0" err="1"/>
              <a:t>gunea</a:t>
            </a:r>
            <a:r>
              <a:rPr lang="es-ES" dirty="0"/>
              <a:t>, </a:t>
            </a:r>
            <a:r>
              <a:rPr lang="es-ES" dirty="0" err="1"/>
              <a:t>azalpen</a:t>
            </a:r>
            <a:r>
              <a:rPr lang="es-ES" dirty="0"/>
              <a:t> </a:t>
            </a:r>
            <a:r>
              <a:rPr lang="es-ES" dirty="0" err="1"/>
              <a:t>gunea</a:t>
            </a:r>
            <a:r>
              <a:rPr lang="es-ES" dirty="0"/>
              <a:t> eta </a:t>
            </a:r>
            <a:r>
              <a:rPr lang="es-ES" dirty="0" err="1"/>
              <a:t>konklusio</a:t>
            </a:r>
            <a:r>
              <a:rPr lang="es-ES" dirty="0"/>
              <a:t> </a:t>
            </a:r>
            <a:r>
              <a:rPr lang="es-ES" dirty="0" err="1" smtClean="0"/>
              <a:t>gunea</a:t>
            </a:r>
            <a:r>
              <a:rPr lang="es-ES" dirty="0" smtClean="0"/>
              <a:t>.</a:t>
            </a:r>
          </a:p>
          <a:p>
            <a:pPr eaLnBrk="0" hangingPunct="0"/>
            <a:r>
              <a:rPr lang="es-ES" dirty="0" err="1" smtClean="0"/>
              <a:t>Definizio</a:t>
            </a:r>
            <a:r>
              <a:rPr lang="es-ES" dirty="0" smtClean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 smtClean="0"/>
              <a:t>erabiltzea</a:t>
            </a:r>
            <a:r>
              <a:rPr lang="es-ES" dirty="0" smtClean="0"/>
              <a:t> </a:t>
            </a:r>
            <a:r>
              <a:rPr lang="es-ES" dirty="0" err="1" smtClean="0"/>
              <a:t>azalpen</a:t>
            </a:r>
            <a:r>
              <a:rPr lang="es-ES" dirty="0" err="1"/>
              <a:t>-bidea</a:t>
            </a:r>
            <a:r>
              <a:rPr lang="es-ES" dirty="0"/>
              <a:t> </a:t>
            </a:r>
            <a:r>
              <a:rPr lang="es-ES" dirty="0" err="1"/>
              <a:t>argitzeko</a:t>
            </a:r>
            <a:r>
              <a:rPr lang="es-ES" dirty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pPr eaLnBrk="0" hangingPunct="0"/>
            <a:r>
              <a:rPr lang="es-ES" dirty="0" err="1"/>
              <a:t>Gairatze</a:t>
            </a:r>
            <a:r>
              <a:rPr lang="es-ES" dirty="0"/>
              <a:t> </a:t>
            </a:r>
            <a:r>
              <a:rPr lang="es-ES" dirty="0" err="1"/>
              <a:t>baliabideen</a:t>
            </a:r>
            <a:r>
              <a:rPr lang="es-ES" dirty="0"/>
              <a:t> </a:t>
            </a:r>
            <a:r>
              <a:rPr lang="es-ES" dirty="0" err="1"/>
              <a:t>bitartez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 smtClean="0"/>
              <a:t>adieraztea</a:t>
            </a:r>
            <a:r>
              <a:rPr lang="es-ES" dirty="0" smtClean="0"/>
              <a:t> </a:t>
            </a:r>
            <a:r>
              <a:rPr lang="es-ES" dirty="0" err="1" smtClean="0"/>
              <a:t>zein</a:t>
            </a:r>
            <a:r>
              <a:rPr lang="es-ES" dirty="0" smtClean="0"/>
              <a:t> </a:t>
            </a:r>
            <a:r>
              <a:rPr lang="es-ES" dirty="0" err="1"/>
              <a:t>gai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azpi-gai</a:t>
            </a:r>
            <a:r>
              <a:rPr lang="es-ES" dirty="0"/>
              <a:t> </a:t>
            </a:r>
            <a:r>
              <a:rPr lang="es-ES" dirty="0" err="1"/>
              <a:t>ari</a:t>
            </a:r>
            <a:r>
              <a:rPr lang="es-ES" dirty="0"/>
              <a:t> </a:t>
            </a:r>
            <a:r>
              <a:rPr lang="es-ES" dirty="0" smtClean="0"/>
              <a:t>den </a:t>
            </a:r>
            <a:r>
              <a:rPr lang="es-ES" dirty="0" err="1" smtClean="0"/>
              <a:t>jorratzen</a:t>
            </a:r>
            <a:r>
              <a:rPr lang="es-ES" dirty="0" smtClean="0"/>
              <a:t> </a:t>
            </a:r>
            <a:r>
              <a:rPr lang="es-ES" dirty="0" err="1"/>
              <a:t>aldian</a:t>
            </a:r>
            <a:r>
              <a:rPr lang="es-ES" dirty="0"/>
              <a:t> </a:t>
            </a:r>
            <a:r>
              <a:rPr lang="es-ES" dirty="0" err="1"/>
              <a:t>aldian</a:t>
            </a:r>
            <a:r>
              <a:rPr lang="es-ES" dirty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pPr eaLnBrk="0" hangingPunct="0"/>
            <a:r>
              <a:rPr lang="es-ES" dirty="0" err="1" smtClean="0"/>
              <a:t>Ondorio</a:t>
            </a:r>
            <a:r>
              <a:rPr lang="es-ES" dirty="0" smtClean="0"/>
              <a:t> </a:t>
            </a:r>
            <a:r>
              <a:rPr lang="es-ES" dirty="0" err="1"/>
              <a:t>atala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 smtClean="0"/>
              <a:t>berezitea</a:t>
            </a:r>
            <a:r>
              <a:rPr lang="es-ES" dirty="0" smtClean="0"/>
              <a:t> </a:t>
            </a:r>
            <a:r>
              <a:rPr lang="es-ES" dirty="0"/>
              <a:t>eta </a:t>
            </a:r>
            <a:r>
              <a:rPr lang="es-ES" dirty="0" err="1" smtClean="0"/>
              <a:t>osatzea</a:t>
            </a:r>
            <a:r>
              <a:rPr lang="es-ES" dirty="0" smtClean="0"/>
              <a:t>.</a:t>
            </a:r>
            <a:r>
              <a:rPr lang="es-ES_tradnl" dirty="0" smtClean="0"/>
              <a:t> </a:t>
            </a:r>
            <a:endParaRPr lang="es-ES_tradnl" dirty="0"/>
          </a:p>
          <a:p>
            <a:pPr lvl="0" eaLnBrk="0" hangingPunct="0"/>
            <a:r>
              <a:rPr lang="es-ES" dirty="0" err="1" smtClean="0"/>
              <a:t>Iritzi</a:t>
            </a:r>
            <a:r>
              <a:rPr lang="es-ES" dirty="0" smtClean="0"/>
              <a:t> </a:t>
            </a:r>
            <a:r>
              <a:rPr lang="es-ES" dirty="0" err="1" smtClean="0"/>
              <a:t>koherentea</a:t>
            </a:r>
            <a:r>
              <a:rPr lang="es-ES" dirty="0" smtClean="0"/>
              <a:t> </a:t>
            </a:r>
            <a:r>
              <a:rPr lang="es-ES" dirty="0" err="1" smtClean="0"/>
              <a:t>ematea</a:t>
            </a:r>
            <a:r>
              <a:rPr lang="es-ES" dirty="0" smtClean="0"/>
              <a:t> </a:t>
            </a:r>
            <a:r>
              <a:rPr lang="es-ES" dirty="0" err="1" smtClean="0"/>
              <a:t>gaiari</a:t>
            </a:r>
            <a:r>
              <a:rPr lang="es-ES" dirty="0" smtClean="0"/>
              <a:t> </a:t>
            </a:r>
            <a:r>
              <a:rPr lang="es-ES" dirty="0" err="1"/>
              <a:t>buruz</a:t>
            </a:r>
            <a:r>
              <a:rPr lang="es-ES" dirty="0"/>
              <a:t> </a:t>
            </a:r>
            <a:r>
              <a:rPr lang="es-ES" dirty="0" err="1" smtClean="0"/>
              <a:t>egindako</a:t>
            </a:r>
            <a:r>
              <a:rPr lang="es-ES" dirty="0" smtClean="0"/>
              <a:t> </a:t>
            </a:r>
            <a:r>
              <a:rPr lang="es-ES" dirty="0" err="1" smtClean="0"/>
              <a:t>azalpenaren</a:t>
            </a:r>
            <a:r>
              <a:rPr lang="es-ES" dirty="0" smtClean="0"/>
              <a:t> </a:t>
            </a:r>
            <a:r>
              <a:rPr lang="es-ES" dirty="0" err="1"/>
              <a:t>ibilbide</a:t>
            </a:r>
            <a:r>
              <a:rPr lang="es-ES" dirty="0"/>
              <a:t> eta </a:t>
            </a:r>
            <a:r>
              <a:rPr lang="es-ES" dirty="0" err="1" smtClean="0"/>
              <a:t>arrazoiketarekiko</a:t>
            </a:r>
            <a:r>
              <a:rPr lang="es-ES" dirty="0" smtClean="0"/>
              <a:t>.</a:t>
            </a:r>
          </a:p>
          <a:p>
            <a:pPr lvl="0" eaLnBrk="0" hangingPunct="0"/>
            <a:r>
              <a:rPr lang="es-ES" dirty="0" smtClean="0"/>
              <a:t> </a:t>
            </a:r>
            <a:r>
              <a:rPr lang="es-ES" dirty="0" err="1"/>
              <a:t>Iritzia</a:t>
            </a:r>
            <a:r>
              <a:rPr lang="es-ES" dirty="0"/>
              <a:t> </a:t>
            </a:r>
            <a:r>
              <a:rPr lang="es-ES" dirty="0" err="1" smtClean="0"/>
              <a:t>modalizatzea</a:t>
            </a:r>
            <a:r>
              <a:rPr lang="es-ES" dirty="0" smtClean="0"/>
              <a:t> </a:t>
            </a:r>
            <a:r>
              <a:rPr lang="es-ES" dirty="0" err="1" smtClean="0"/>
              <a:t>testu</a:t>
            </a:r>
            <a:r>
              <a:rPr lang="es-ES" dirty="0" smtClean="0"/>
              <a:t> </a:t>
            </a:r>
            <a:r>
              <a:rPr lang="es-ES" dirty="0" err="1"/>
              <a:t>akademiko</a:t>
            </a:r>
            <a:r>
              <a:rPr lang="es-ES" dirty="0"/>
              <a:t> </a:t>
            </a:r>
            <a:r>
              <a:rPr lang="es-ES" dirty="0" err="1"/>
              <a:t>zientifikoetako</a:t>
            </a:r>
            <a:r>
              <a:rPr lang="es-ES" dirty="0"/>
              <a:t> </a:t>
            </a:r>
            <a:r>
              <a:rPr lang="es-ES" dirty="0" err="1"/>
              <a:t>adierazpide</a:t>
            </a:r>
            <a:r>
              <a:rPr lang="es-ES" dirty="0"/>
              <a:t> </a:t>
            </a:r>
            <a:r>
              <a:rPr lang="es-ES" dirty="0" err="1"/>
              <a:t>moduak</a:t>
            </a:r>
            <a:r>
              <a:rPr lang="es-ES" dirty="0"/>
              <a:t> </a:t>
            </a:r>
            <a:r>
              <a:rPr lang="es-ES" dirty="0" err="1" smtClean="0"/>
              <a:t>erabiliz</a:t>
            </a:r>
            <a:r>
              <a:rPr lang="es-ES" dirty="0" smtClean="0"/>
              <a:t>.</a:t>
            </a:r>
            <a:r>
              <a:rPr lang="es-ES_tradnl" dirty="0" smtClean="0"/>
              <a:t> </a:t>
            </a:r>
          </a:p>
          <a:p>
            <a:pPr lvl="0" eaLnBrk="0" hangingPunct="0"/>
            <a:r>
              <a:rPr lang="es-ES" dirty="0" err="1" smtClean="0"/>
              <a:t>Aipamen</a:t>
            </a:r>
            <a:r>
              <a:rPr lang="es-ES" dirty="0" smtClean="0"/>
              <a:t> </a:t>
            </a:r>
            <a:r>
              <a:rPr lang="es-ES" dirty="0" err="1"/>
              <a:t>bibliografikoak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 smtClean="0"/>
              <a:t>egitea</a:t>
            </a:r>
            <a:r>
              <a:rPr lang="es-ES" dirty="0" smtClean="0"/>
              <a:t> </a:t>
            </a:r>
            <a:r>
              <a:rPr lang="es-ES" dirty="0" err="1" smtClean="0"/>
              <a:t>testuan</a:t>
            </a:r>
            <a:r>
              <a:rPr lang="es-ES" dirty="0" smtClean="0"/>
              <a:t>. Bi </a:t>
            </a:r>
            <a:r>
              <a:rPr lang="es-ES" dirty="0" err="1" smtClean="0"/>
              <a:t>aipamen</a:t>
            </a:r>
            <a:r>
              <a:rPr lang="es-ES" dirty="0" smtClean="0"/>
              <a:t>: bata </a:t>
            </a:r>
            <a:r>
              <a:rPr lang="es-ES" dirty="0" err="1" smtClean="0"/>
              <a:t>luzea</a:t>
            </a:r>
            <a:r>
              <a:rPr lang="es-ES" dirty="0" smtClean="0"/>
              <a:t>, </a:t>
            </a:r>
            <a:r>
              <a:rPr lang="es-ES" dirty="0" err="1" smtClean="0"/>
              <a:t>bestea</a:t>
            </a:r>
            <a:r>
              <a:rPr lang="es-ES" dirty="0" smtClean="0"/>
              <a:t> </a:t>
            </a:r>
            <a:r>
              <a:rPr lang="es-ES" dirty="0" err="1" smtClean="0"/>
              <a:t>laburra</a:t>
            </a:r>
            <a:r>
              <a:rPr lang="es-ES" dirty="0" smtClean="0"/>
              <a:t>.</a:t>
            </a:r>
            <a:r>
              <a:rPr lang="es-ES_tradnl" dirty="0" smtClean="0"/>
              <a:t> </a:t>
            </a:r>
          </a:p>
          <a:p>
            <a:pPr lvl="0" eaLnBrk="0" hangingPunct="0"/>
            <a:r>
              <a:rPr lang="es-ES" dirty="0" err="1"/>
              <a:t>Erreferentzia</a:t>
            </a:r>
            <a:r>
              <a:rPr lang="es-ES" dirty="0"/>
              <a:t> </a:t>
            </a:r>
            <a:r>
              <a:rPr lang="es-ES" dirty="0" err="1"/>
              <a:t>bibliografikoak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 smtClean="0"/>
              <a:t>adieraztea</a:t>
            </a:r>
            <a:r>
              <a:rPr lang="es-ES" dirty="0" smtClean="0"/>
              <a:t> “</a:t>
            </a:r>
            <a:r>
              <a:rPr lang="es-ES" dirty="0" err="1"/>
              <a:t>Bibliografia</a:t>
            </a:r>
            <a:r>
              <a:rPr lang="es-ES" dirty="0"/>
              <a:t>” </a:t>
            </a:r>
            <a:r>
              <a:rPr lang="es-ES" dirty="0" err="1"/>
              <a:t>atalean</a:t>
            </a:r>
            <a:r>
              <a:rPr lang="es-ES" dirty="0"/>
              <a:t>.</a:t>
            </a:r>
            <a:r>
              <a:rPr lang="es-ES_tradnl" dirty="0"/>
              <a:t> </a:t>
            </a:r>
            <a:endParaRPr lang="es-ES_tradnl" dirty="0" smtClean="0"/>
          </a:p>
          <a:p>
            <a:pPr lvl="0" eaLnBrk="0" hangingPunct="0"/>
            <a:r>
              <a:rPr lang="es-ES" dirty="0" err="1"/>
              <a:t>Alderdi</a:t>
            </a:r>
            <a:r>
              <a:rPr lang="es-ES" dirty="0"/>
              <a:t> </a:t>
            </a:r>
            <a:r>
              <a:rPr lang="es-ES" dirty="0" err="1"/>
              <a:t>ortografiko</a:t>
            </a:r>
            <a:r>
              <a:rPr lang="es-ES" dirty="0"/>
              <a:t> eta </a:t>
            </a:r>
            <a:r>
              <a:rPr lang="es-ES" dirty="0" err="1"/>
              <a:t>tipografikoak</a:t>
            </a:r>
            <a:r>
              <a:rPr lang="es-ES" dirty="0"/>
              <a:t> </a:t>
            </a:r>
            <a:r>
              <a:rPr lang="es-ES" dirty="0" err="1" smtClean="0"/>
              <a:t>zuzentzea</a:t>
            </a:r>
            <a:r>
              <a:rPr lang="es-ES" dirty="0" smtClean="0"/>
              <a:t>.</a:t>
            </a:r>
            <a:r>
              <a:rPr lang="es-ES_tradnl" dirty="0" smtClean="0"/>
              <a:t> </a:t>
            </a:r>
          </a:p>
          <a:p>
            <a:pPr lvl="0" eaLnBrk="0" hangingPunct="0"/>
            <a:r>
              <a:rPr lang="fr-FR" dirty="0" err="1"/>
              <a:t>Morfosintaxi</a:t>
            </a:r>
            <a:r>
              <a:rPr lang="fr-FR" dirty="0"/>
              <a:t> </a:t>
            </a:r>
            <a:r>
              <a:rPr lang="fr-FR" dirty="0" err="1"/>
              <a:t>mailako</a:t>
            </a:r>
            <a:r>
              <a:rPr lang="fr-FR" dirty="0"/>
              <a:t> </a:t>
            </a:r>
            <a:r>
              <a:rPr lang="fr-FR" dirty="0" err="1"/>
              <a:t>akatsak</a:t>
            </a:r>
            <a:r>
              <a:rPr lang="fr-FR" dirty="0"/>
              <a:t> </a:t>
            </a:r>
            <a:r>
              <a:rPr lang="fr-FR" dirty="0" err="1" smtClean="0"/>
              <a:t>zuzentzea</a:t>
            </a:r>
            <a:r>
              <a:rPr lang="fr-FR" dirty="0" smtClean="0"/>
              <a:t>.</a:t>
            </a:r>
          </a:p>
          <a:p>
            <a:pPr lvl="0" eaLnBrk="0" hangingPunct="0"/>
            <a:r>
              <a:rPr lang="fr-FR" dirty="0" err="1" smtClean="0"/>
              <a:t>Edizio</a:t>
            </a:r>
            <a:r>
              <a:rPr lang="fr-FR" dirty="0" smtClean="0"/>
              <a:t> </a:t>
            </a:r>
            <a:r>
              <a:rPr lang="fr-FR" dirty="0" err="1" smtClean="0"/>
              <a:t>baldintzak</a:t>
            </a:r>
            <a:r>
              <a:rPr lang="fr-FR" dirty="0" smtClean="0"/>
              <a:t> </a:t>
            </a:r>
            <a:r>
              <a:rPr lang="fr-FR" dirty="0" err="1" smtClean="0"/>
              <a:t>betetzea</a:t>
            </a:r>
            <a:r>
              <a:rPr lang="fr-FR" dirty="0" smtClean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3667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256"/>
          </a:xfrm>
        </p:spPr>
        <p:txBody>
          <a:bodyPr/>
          <a:lstStyle/>
          <a:p>
            <a:r>
              <a:rPr lang="es-ES" dirty="0" smtClean="0"/>
              <a:t>EGITURA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8647"/>
            <a:ext cx="10515600" cy="4748316"/>
          </a:xfrm>
        </p:spPr>
        <p:txBody>
          <a:bodyPr>
            <a:normAutofit fontScale="85000" lnSpcReduction="20000"/>
          </a:bodyPr>
          <a:lstStyle/>
          <a:p>
            <a:pPr lvl="0" eaLnBrk="0" hangingPunct="0"/>
            <a:r>
              <a:rPr lang="es-ES" b="1" dirty="0" err="1"/>
              <a:t>Izenburua</a:t>
            </a:r>
            <a:endParaRPr lang="es-ES" dirty="0"/>
          </a:p>
          <a:p>
            <a:pPr lvl="0" eaLnBrk="0" hangingPunct="0"/>
            <a:r>
              <a:rPr lang="es-ES" b="1" dirty="0" err="1"/>
              <a:t>Sarrera</a:t>
            </a:r>
            <a:r>
              <a:rPr lang="es-ES" b="1" dirty="0"/>
              <a:t>: </a:t>
            </a:r>
            <a:r>
              <a:rPr lang="es-ES" sz="2400" dirty="0" err="1"/>
              <a:t>gai</a:t>
            </a:r>
            <a:r>
              <a:rPr lang="es-ES" sz="2400" dirty="0"/>
              <a:t> </a:t>
            </a:r>
            <a:r>
              <a:rPr lang="es-ES" sz="2400" dirty="0" err="1">
                <a:solidFill>
                  <a:srgbClr val="000000"/>
                </a:solidFill>
              </a:rPr>
              <a:t>nagusiaren</a:t>
            </a:r>
            <a:r>
              <a:rPr lang="es-ES" sz="2400" dirty="0">
                <a:solidFill>
                  <a:srgbClr val="000000"/>
                </a:solidFill>
              </a:rPr>
              <a:t> </a:t>
            </a:r>
            <a:r>
              <a:rPr lang="es-ES" sz="2400" dirty="0" err="1"/>
              <a:t>lehen</a:t>
            </a:r>
            <a:r>
              <a:rPr lang="es-ES" sz="2400" dirty="0"/>
              <a:t> </a:t>
            </a:r>
            <a:r>
              <a:rPr lang="es-ES" sz="2400" dirty="0" err="1"/>
              <a:t>gairatzea</a:t>
            </a:r>
            <a:r>
              <a:rPr lang="es-ES" sz="2400" dirty="0"/>
              <a:t> + </a:t>
            </a:r>
            <a:r>
              <a:rPr lang="es-ES" sz="2400" dirty="0" err="1"/>
              <a:t>problematizazioa</a:t>
            </a:r>
            <a:r>
              <a:rPr lang="es-ES" sz="2400" dirty="0"/>
              <a:t> </a:t>
            </a:r>
            <a:r>
              <a:rPr lang="es-ES" sz="2400" dirty="0" err="1"/>
              <a:t>edo</a:t>
            </a:r>
            <a:r>
              <a:rPr lang="es-ES" sz="2400" dirty="0"/>
              <a:t> </a:t>
            </a:r>
            <a:r>
              <a:rPr lang="es-ES" sz="2400" dirty="0" err="1"/>
              <a:t>arazo</a:t>
            </a:r>
            <a:r>
              <a:rPr lang="es-ES" sz="2400" dirty="0"/>
              <a:t> </a:t>
            </a:r>
            <a:r>
              <a:rPr lang="es-ES" sz="2400" dirty="0" err="1"/>
              <a:t>gunearen</a:t>
            </a:r>
            <a:r>
              <a:rPr lang="es-ES" sz="2400" dirty="0"/>
              <a:t> </a:t>
            </a:r>
            <a:r>
              <a:rPr lang="es-ES" sz="2400" dirty="0" err="1"/>
              <a:t>aurrerapena</a:t>
            </a:r>
            <a:r>
              <a:rPr lang="es-ES" sz="2400" dirty="0"/>
              <a:t> + </a:t>
            </a:r>
            <a:r>
              <a:rPr lang="es-ES" sz="2400" dirty="0" err="1"/>
              <a:t>lanaren</a:t>
            </a:r>
            <a:r>
              <a:rPr lang="es-ES" sz="2400" dirty="0"/>
              <a:t> </a:t>
            </a:r>
            <a:r>
              <a:rPr lang="es-ES" sz="2400" dirty="0" err="1"/>
              <a:t>helburuak</a:t>
            </a:r>
            <a:r>
              <a:rPr lang="es-ES" sz="2400" dirty="0"/>
              <a:t> </a:t>
            </a:r>
            <a:r>
              <a:rPr lang="es-ES" sz="2400" dirty="0" err="1"/>
              <a:t>ezartzea</a:t>
            </a:r>
            <a:r>
              <a:rPr lang="es-ES" sz="2400" dirty="0"/>
              <a:t>= </a:t>
            </a:r>
            <a:r>
              <a:rPr lang="es-ES" sz="2400" dirty="0" err="1"/>
              <a:t>zer</a:t>
            </a:r>
            <a:r>
              <a:rPr lang="es-ES" sz="2400" dirty="0"/>
              <a:t>, </a:t>
            </a:r>
            <a:r>
              <a:rPr lang="es-ES" sz="2400" dirty="0" err="1"/>
              <a:t>zergatik</a:t>
            </a:r>
            <a:r>
              <a:rPr lang="es-ES" sz="2400" dirty="0"/>
              <a:t>, </a:t>
            </a:r>
            <a:r>
              <a:rPr lang="es-ES" sz="2400" dirty="0" err="1"/>
              <a:t>zertarako</a:t>
            </a:r>
            <a:r>
              <a:rPr lang="es-ES" sz="2400" dirty="0"/>
              <a:t> +  </a:t>
            </a:r>
            <a:r>
              <a:rPr lang="es-ES" sz="2400" dirty="0" err="1"/>
              <a:t>lanak</a:t>
            </a:r>
            <a:r>
              <a:rPr lang="es-ES" sz="2400" dirty="0"/>
              <a:t> </a:t>
            </a:r>
            <a:r>
              <a:rPr lang="es-ES" sz="2400" dirty="0" err="1"/>
              <a:t>jasoko</a:t>
            </a:r>
            <a:r>
              <a:rPr lang="es-ES" sz="2400" dirty="0"/>
              <a:t> </a:t>
            </a:r>
            <a:r>
              <a:rPr lang="es-ES" sz="2400" dirty="0" err="1"/>
              <a:t>dituen</a:t>
            </a:r>
            <a:r>
              <a:rPr lang="es-ES" sz="2400" dirty="0"/>
              <a:t> </a:t>
            </a:r>
            <a:r>
              <a:rPr lang="es-ES" sz="2400" dirty="0" err="1"/>
              <a:t>eduki</a:t>
            </a:r>
            <a:r>
              <a:rPr lang="es-ES" sz="2400" dirty="0"/>
              <a:t> </a:t>
            </a:r>
            <a:r>
              <a:rPr lang="es-ES" sz="2400" dirty="0" err="1"/>
              <a:t>nagusien</a:t>
            </a:r>
            <a:r>
              <a:rPr lang="es-ES" sz="2400" dirty="0"/>
              <a:t> </a:t>
            </a:r>
            <a:r>
              <a:rPr lang="es-ES" sz="2400" dirty="0" err="1"/>
              <a:t>aurrerapena</a:t>
            </a:r>
            <a:r>
              <a:rPr lang="es-ES" sz="2400" dirty="0"/>
              <a:t> </a:t>
            </a:r>
            <a:r>
              <a:rPr lang="es-ES" sz="2400" dirty="0" err="1"/>
              <a:t>edo</a:t>
            </a:r>
            <a:r>
              <a:rPr lang="es-ES" sz="2400" dirty="0"/>
              <a:t> </a:t>
            </a:r>
            <a:r>
              <a:rPr lang="es-ES" sz="2400" dirty="0" err="1"/>
              <a:t>ataltzearen</a:t>
            </a:r>
            <a:r>
              <a:rPr lang="es-ES" sz="2400" dirty="0"/>
              <a:t> </a:t>
            </a:r>
            <a:r>
              <a:rPr lang="es-ES" sz="2400" dirty="0" err="1"/>
              <a:t>berri</a:t>
            </a:r>
            <a:r>
              <a:rPr lang="es-ES" sz="2400" dirty="0"/>
              <a:t> </a:t>
            </a:r>
            <a:r>
              <a:rPr lang="es-ES" sz="2400" dirty="0" err="1"/>
              <a:t>ematea</a:t>
            </a:r>
            <a:r>
              <a:rPr lang="es-ES" sz="2400" dirty="0"/>
              <a:t>.</a:t>
            </a:r>
            <a:endParaRPr lang="es-ES_tradnl" sz="2400" dirty="0"/>
          </a:p>
          <a:p>
            <a:pPr lvl="0" eaLnBrk="0" hangingPunct="0"/>
            <a:r>
              <a:rPr lang="es-ES" b="1" dirty="0" err="1"/>
              <a:t>Azalpenaren</a:t>
            </a:r>
            <a:r>
              <a:rPr lang="es-ES" b="1" dirty="0"/>
              <a:t> </a:t>
            </a:r>
            <a:r>
              <a:rPr lang="es-ES" b="1" dirty="0" err="1" smtClean="0"/>
              <a:t>muinak</a:t>
            </a:r>
            <a:r>
              <a:rPr lang="es-ES" b="1" dirty="0" smtClean="0"/>
              <a:t> </a:t>
            </a:r>
            <a:r>
              <a:rPr lang="es-ES" b="1" u="heavy" dirty="0" err="1"/>
              <a:t>bi</a:t>
            </a:r>
            <a:r>
              <a:rPr lang="es-ES" b="1" u="heavy" dirty="0"/>
              <a:t> </a:t>
            </a:r>
            <a:r>
              <a:rPr lang="es-ES" b="1" u="heavy" dirty="0" err="1"/>
              <a:t>sekuentziazio</a:t>
            </a:r>
            <a:r>
              <a:rPr lang="es-ES" b="1" u="heavy" dirty="0"/>
              <a:t> </a:t>
            </a:r>
            <a:r>
              <a:rPr lang="es-ES" b="1" u="heavy" dirty="0" err="1"/>
              <a:t>modu</a:t>
            </a:r>
            <a:r>
              <a:rPr lang="es-ES" b="1" u="heavy" dirty="0"/>
              <a:t> </a:t>
            </a:r>
            <a:r>
              <a:rPr lang="es-ES" dirty="0" err="1"/>
              <a:t>bilduko</a:t>
            </a:r>
            <a:r>
              <a:rPr lang="es-ES" dirty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:</a:t>
            </a:r>
            <a:endParaRPr lang="es-ES_tradnl" dirty="0"/>
          </a:p>
          <a:p>
            <a:pPr marL="971550" lvl="1" indent="-514350" eaLnBrk="0" hangingPunct="0">
              <a:buFont typeface="+mj-lt"/>
              <a:buAutoNum type="alphaLcParenR"/>
            </a:pPr>
            <a:r>
              <a:rPr lang="es-ES" b="1" u="heavy" dirty="0" err="1"/>
              <a:t>Azalpen</a:t>
            </a:r>
            <a:r>
              <a:rPr lang="es-ES" u="heavy" dirty="0" err="1"/>
              <a:t>a</a:t>
            </a:r>
            <a:r>
              <a:rPr lang="es-ES" dirty="0" err="1"/>
              <a:t>ri</a:t>
            </a:r>
            <a:r>
              <a:rPr lang="es-ES" dirty="0"/>
              <a:t> </a:t>
            </a:r>
            <a:r>
              <a:rPr lang="es-ES" dirty="0" err="1"/>
              <a:t>berariaz</a:t>
            </a:r>
            <a:r>
              <a:rPr lang="es-ES" dirty="0"/>
              <a:t> </a:t>
            </a:r>
            <a:r>
              <a:rPr lang="es-ES" dirty="0" err="1"/>
              <a:t>ekin</a:t>
            </a:r>
            <a:r>
              <a:rPr lang="es-ES" dirty="0"/>
              <a:t> eta </a:t>
            </a:r>
            <a:r>
              <a:rPr lang="es-ES" dirty="0" err="1"/>
              <a:t>heltzen</a:t>
            </a:r>
            <a:r>
              <a:rPr lang="es-ES" dirty="0"/>
              <a:t> </a:t>
            </a:r>
            <a:r>
              <a:rPr lang="es-ES" dirty="0" err="1"/>
              <a:t>diona</a:t>
            </a:r>
            <a:r>
              <a:rPr lang="es-ES" dirty="0"/>
              <a:t>, </a:t>
            </a:r>
            <a:r>
              <a:rPr lang="es-ES" dirty="0" err="1"/>
              <a:t>galdera</a:t>
            </a:r>
            <a:r>
              <a:rPr lang="es-ES" dirty="0"/>
              <a:t> </a:t>
            </a:r>
            <a:r>
              <a:rPr lang="es-ES" dirty="0" err="1"/>
              <a:t>zehatz</a:t>
            </a:r>
            <a:r>
              <a:rPr lang="es-ES" dirty="0"/>
              <a:t>  </a:t>
            </a:r>
            <a:r>
              <a:rPr lang="es-ES" dirty="0" err="1"/>
              <a:t>bati</a:t>
            </a:r>
            <a:r>
              <a:rPr lang="es-ES" dirty="0"/>
              <a:t> </a:t>
            </a:r>
            <a:r>
              <a:rPr lang="es-ES" dirty="0" err="1"/>
              <a:t>erantzunez</a:t>
            </a:r>
            <a:r>
              <a:rPr lang="es-ES" dirty="0"/>
              <a:t> </a:t>
            </a:r>
            <a:r>
              <a:rPr lang="es-ES" dirty="0" err="1"/>
              <a:t>problematikotzat</a:t>
            </a:r>
            <a:r>
              <a:rPr lang="es-ES" dirty="0"/>
              <a:t> </a:t>
            </a:r>
            <a:r>
              <a:rPr lang="es-ES" dirty="0" err="1"/>
              <a:t>jotzen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fenomenoak</a:t>
            </a:r>
            <a:r>
              <a:rPr lang="es-ES" dirty="0"/>
              <a:t> </a:t>
            </a:r>
            <a:r>
              <a:rPr lang="es-ES" dirty="0" err="1"/>
              <a:t>azaltzeko</a:t>
            </a:r>
            <a:r>
              <a:rPr lang="es-ES" dirty="0"/>
              <a:t> </a:t>
            </a:r>
            <a:r>
              <a:rPr lang="es-ES" dirty="0" err="1"/>
              <a:t>borondatea</a:t>
            </a:r>
            <a:r>
              <a:rPr lang="es-ES" dirty="0"/>
              <a:t> </a:t>
            </a:r>
            <a:r>
              <a:rPr lang="es-ES" dirty="0" err="1"/>
              <a:t>agertuz</a:t>
            </a:r>
            <a:r>
              <a:rPr lang="es-ES" dirty="0"/>
              <a:t>. </a:t>
            </a:r>
            <a:r>
              <a:rPr lang="es-ES" dirty="0" err="1"/>
              <a:t>Lanean</a:t>
            </a:r>
            <a:r>
              <a:rPr lang="es-ES" dirty="0"/>
              <a:t> </a:t>
            </a:r>
            <a:r>
              <a:rPr lang="es-ES" dirty="0" err="1"/>
              <a:t>zehar</a:t>
            </a:r>
            <a:r>
              <a:rPr lang="es-ES" dirty="0"/>
              <a:t> </a:t>
            </a:r>
            <a:r>
              <a:rPr lang="es-ES" dirty="0" err="1"/>
              <a:t>hiru</a:t>
            </a:r>
            <a:r>
              <a:rPr lang="es-ES" dirty="0"/>
              <a:t> fase </a:t>
            </a:r>
            <a:r>
              <a:rPr lang="es-ES" dirty="0" err="1"/>
              <a:t>hauek</a:t>
            </a:r>
            <a:r>
              <a:rPr lang="es-ES" dirty="0"/>
              <a:t> </a:t>
            </a:r>
            <a:r>
              <a:rPr lang="es-ES" dirty="0" err="1"/>
              <a:t>identifikatu</a:t>
            </a:r>
            <a:r>
              <a:rPr lang="es-ES" dirty="0"/>
              <a:t> </a:t>
            </a:r>
            <a:r>
              <a:rPr lang="es-ES" dirty="0" err="1"/>
              <a:t>ahal</a:t>
            </a:r>
            <a:r>
              <a:rPr lang="es-ES" dirty="0"/>
              <a:t> </a:t>
            </a:r>
            <a:r>
              <a:rPr lang="es-ES" dirty="0" err="1"/>
              <a:t>izango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: </a:t>
            </a:r>
            <a:r>
              <a:rPr lang="es-ES" u="sng" dirty="0" err="1"/>
              <a:t>galdera</a:t>
            </a:r>
            <a:r>
              <a:rPr lang="es-ES" u="sng" dirty="0"/>
              <a:t> </a:t>
            </a:r>
            <a:r>
              <a:rPr lang="es-ES" u="sng" dirty="0" err="1"/>
              <a:t>fasea</a:t>
            </a:r>
            <a:r>
              <a:rPr lang="es-ES" u="sng" dirty="0"/>
              <a:t> </a:t>
            </a:r>
            <a:r>
              <a:rPr lang="es-ES" u="sng" dirty="0" err="1"/>
              <a:t>edo</a:t>
            </a:r>
            <a:r>
              <a:rPr lang="es-ES" u="sng" dirty="0"/>
              <a:t> </a:t>
            </a:r>
            <a:r>
              <a:rPr lang="es-ES" u="sng" dirty="0" err="1"/>
              <a:t>arazo</a:t>
            </a:r>
            <a:r>
              <a:rPr lang="es-ES" u="sng" dirty="0"/>
              <a:t> </a:t>
            </a:r>
            <a:r>
              <a:rPr lang="es-ES" u="sng" dirty="0" err="1"/>
              <a:t>gunea</a:t>
            </a:r>
            <a:r>
              <a:rPr lang="es-ES" u="sng" dirty="0"/>
              <a:t>, </a:t>
            </a:r>
            <a:r>
              <a:rPr lang="es-ES" u="sng" dirty="0" err="1"/>
              <a:t>azalpen</a:t>
            </a:r>
            <a:r>
              <a:rPr lang="es-ES" u="sng" dirty="0"/>
              <a:t> </a:t>
            </a:r>
            <a:r>
              <a:rPr lang="es-ES" u="sng" dirty="0" err="1">
                <a:solidFill>
                  <a:srgbClr val="000000"/>
                </a:solidFill>
              </a:rPr>
              <a:t>gunea</a:t>
            </a:r>
            <a:r>
              <a:rPr lang="es-ES" u="sng" dirty="0">
                <a:solidFill>
                  <a:srgbClr val="000000"/>
                </a:solidFill>
              </a:rPr>
              <a:t> </a:t>
            </a:r>
            <a:r>
              <a:rPr lang="es-ES" u="sng" dirty="0"/>
              <a:t>eta </a:t>
            </a:r>
            <a:r>
              <a:rPr lang="es-ES" u="sng" dirty="0" err="1"/>
              <a:t>konklusio</a:t>
            </a:r>
            <a:r>
              <a:rPr lang="es-ES" dirty="0"/>
              <a:t> </a:t>
            </a:r>
            <a:r>
              <a:rPr lang="es-ES" u="sng" dirty="0" err="1"/>
              <a:t>gunea</a:t>
            </a:r>
            <a:r>
              <a:rPr lang="es-ES" dirty="0"/>
              <a:t>. </a:t>
            </a:r>
            <a:r>
              <a:rPr lang="es-ES" dirty="0" err="1"/>
              <a:t>Azalpena</a:t>
            </a:r>
            <a:r>
              <a:rPr lang="es-ES" dirty="0"/>
              <a:t> </a:t>
            </a:r>
            <a:r>
              <a:rPr lang="es-ES" dirty="0" err="1"/>
              <a:t>laguntzeko</a:t>
            </a:r>
            <a:r>
              <a:rPr lang="es-ES" dirty="0"/>
              <a:t> </a:t>
            </a:r>
            <a:r>
              <a:rPr lang="es-ES" dirty="0" err="1"/>
              <a:t>gutxienez</a:t>
            </a:r>
            <a:r>
              <a:rPr lang="es-ES" dirty="0"/>
              <a:t> </a:t>
            </a:r>
            <a:r>
              <a:rPr lang="es-ES" b="1" u="heavy" dirty="0" err="1"/>
              <a:t>hiru</a:t>
            </a:r>
            <a:r>
              <a:rPr lang="es-ES" b="1" u="heavy" dirty="0"/>
              <a:t> </a:t>
            </a:r>
            <a:r>
              <a:rPr lang="es-ES" b="1" u="heavy" dirty="0" err="1"/>
              <a:t>baliabide</a:t>
            </a:r>
            <a:r>
              <a:rPr lang="es-ES" b="1" u="heavy" dirty="0"/>
              <a:t> </a:t>
            </a:r>
            <a:r>
              <a:rPr lang="es-ES" dirty="0"/>
              <a:t>mota </a:t>
            </a:r>
            <a:r>
              <a:rPr lang="es-ES" dirty="0" err="1"/>
              <a:t>erabiliko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:</a:t>
            </a:r>
            <a:endParaRPr lang="es-ES_tradnl" dirty="0"/>
          </a:p>
          <a:p>
            <a:pPr lvl="2" eaLnBrk="0" hangingPunct="0"/>
            <a:r>
              <a:rPr lang="es-ES" dirty="0" err="1"/>
              <a:t>Irakurlearentzat</a:t>
            </a:r>
            <a:r>
              <a:rPr lang="es-ES" dirty="0"/>
              <a:t> eta </a:t>
            </a:r>
            <a:r>
              <a:rPr lang="es-ES" dirty="0" err="1"/>
              <a:t>gaiaren</a:t>
            </a:r>
            <a:r>
              <a:rPr lang="es-ES" dirty="0"/>
              <a:t> </a:t>
            </a:r>
            <a:r>
              <a:rPr lang="es-ES" dirty="0" err="1"/>
              <a:t>garapenerako</a:t>
            </a:r>
            <a:r>
              <a:rPr lang="es-ES" dirty="0"/>
              <a:t> </a:t>
            </a:r>
            <a:r>
              <a:rPr lang="es-ES" dirty="0" err="1"/>
              <a:t>egokiak</a:t>
            </a:r>
            <a:r>
              <a:rPr lang="es-ES" dirty="0"/>
              <a:t> </a:t>
            </a:r>
            <a:r>
              <a:rPr lang="es-ES" dirty="0" err="1"/>
              <a:t>jotzen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definizio</a:t>
            </a:r>
            <a:r>
              <a:rPr lang="es-ES" dirty="0"/>
              <a:t>.</a:t>
            </a:r>
            <a:endParaRPr lang="es-ES_tradnl" dirty="0"/>
          </a:p>
          <a:p>
            <a:pPr lvl="2" eaLnBrk="0" hangingPunct="0"/>
            <a:r>
              <a:rPr lang="es-ES" dirty="0" err="1"/>
              <a:t>Erreferentzia</a:t>
            </a:r>
            <a:r>
              <a:rPr lang="es-ES" dirty="0"/>
              <a:t> </a:t>
            </a:r>
            <a:r>
              <a:rPr lang="es-ES" dirty="0" err="1"/>
              <a:t>gisa</a:t>
            </a:r>
            <a:r>
              <a:rPr lang="es-ES" dirty="0"/>
              <a:t> </a:t>
            </a:r>
            <a:r>
              <a:rPr lang="es-ES" dirty="0" err="1"/>
              <a:t>erabili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autoreen</a:t>
            </a:r>
            <a:r>
              <a:rPr lang="es-ES" dirty="0"/>
              <a:t> </a:t>
            </a:r>
            <a:r>
              <a:rPr lang="es-ES" dirty="0" err="1"/>
              <a:t>aipamena</a:t>
            </a:r>
            <a:r>
              <a:rPr lang="es-ES" dirty="0"/>
              <a:t>.</a:t>
            </a:r>
            <a:endParaRPr lang="es-ES_tradnl" dirty="0"/>
          </a:p>
          <a:p>
            <a:pPr lvl="2" eaLnBrk="0" hangingPunct="0"/>
            <a:r>
              <a:rPr lang="es-ES" dirty="0" err="1"/>
              <a:t>Erreferentzia</a:t>
            </a:r>
            <a:r>
              <a:rPr lang="es-ES" dirty="0"/>
              <a:t>  </a:t>
            </a:r>
            <a:r>
              <a:rPr lang="es-ES" dirty="0" err="1"/>
              <a:t>gisa</a:t>
            </a:r>
            <a:r>
              <a:rPr lang="es-ES" dirty="0"/>
              <a:t>  </a:t>
            </a:r>
            <a:r>
              <a:rPr lang="es-ES" dirty="0" err="1"/>
              <a:t>erabili</a:t>
            </a:r>
            <a:r>
              <a:rPr lang="es-ES" dirty="0"/>
              <a:t>  </a:t>
            </a:r>
            <a:r>
              <a:rPr lang="es-ES" dirty="0" err="1"/>
              <a:t>diren</a:t>
            </a:r>
            <a:r>
              <a:rPr lang="es-ES" dirty="0"/>
              <a:t>  </a:t>
            </a:r>
            <a:r>
              <a:rPr lang="es-ES" dirty="0" err="1"/>
              <a:t>autoreren</a:t>
            </a:r>
            <a:r>
              <a:rPr lang="es-ES" dirty="0"/>
              <a:t>  baten  </a:t>
            </a:r>
            <a:r>
              <a:rPr lang="es-ES" dirty="0" err="1"/>
              <a:t>testu</a:t>
            </a:r>
            <a:r>
              <a:rPr lang="es-ES" dirty="0"/>
              <a:t>  </a:t>
            </a:r>
            <a:r>
              <a:rPr lang="es-ES" dirty="0" err="1"/>
              <a:t>zatiren</a:t>
            </a:r>
            <a:r>
              <a:rPr lang="es-ES" dirty="0"/>
              <a:t> </a:t>
            </a:r>
            <a:r>
              <a:rPr lang="es-ES" dirty="0" err="1"/>
              <a:t>bateko</a:t>
            </a:r>
            <a:r>
              <a:rPr lang="es-ES" dirty="0"/>
              <a:t> </a:t>
            </a:r>
            <a:r>
              <a:rPr lang="es-ES" dirty="0" err="1"/>
              <a:t>aipamen</a:t>
            </a:r>
            <a:r>
              <a:rPr lang="es-ES" dirty="0"/>
              <a:t> </a:t>
            </a:r>
            <a:r>
              <a:rPr lang="es-ES" dirty="0" err="1"/>
              <a:t>zuzena</a:t>
            </a:r>
            <a:r>
              <a:rPr lang="es-ES" dirty="0"/>
              <a:t>.</a:t>
            </a:r>
            <a:endParaRPr lang="es-ES_tradnl" dirty="0"/>
          </a:p>
          <a:p>
            <a:pPr marL="914400" lvl="1" indent="-457200" eaLnBrk="0" hangingPunct="0">
              <a:buFont typeface="+mj-lt"/>
              <a:buAutoNum type="alphaLcParenR"/>
            </a:pPr>
            <a:r>
              <a:rPr lang="es-ES" dirty="0" err="1"/>
              <a:t>Informazioaren</a:t>
            </a:r>
            <a:r>
              <a:rPr lang="es-ES" dirty="0"/>
              <a:t> </a:t>
            </a:r>
            <a:r>
              <a:rPr lang="es-ES" b="1" u="heavy" dirty="0" err="1"/>
              <a:t>espozioa</a:t>
            </a:r>
            <a:r>
              <a:rPr lang="es-ES" dirty="0"/>
              <a:t>: </a:t>
            </a:r>
            <a:r>
              <a:rPr lang="es-ES" dirty="0" err="1"/>
              <a:t>fenomeno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gai</a:t>
            </a:r>
            <a:r>
              <a:rPr lang="es-ES" dirty="0"/>
              <a:t> </a:t>
            </a:r>
            <a:r>
              <a:rPr lang="es-ES" dirty="0" err="1"/>
              <a:t>jakin</a:t>
            </a:r>
            <a:r>
              <a:rPr lang="es-ES" dirty="0"/>
              <a:t> baten </a:t>
            </a:r>
            <a:r>
              <a:rPr lang="es-ES" dirty="0" err="1"/>
              <a:t>ezaugarri</a:t>
            </a:r>
            <a:r>
              <a:rPr lang="es-ES" dirty="0"/>
              <a:t> </a:t>
            </a:r>
            <a:r>
              <a:rPr lang="es-ES" dirty="0" err="1"/>
              <a:t>esanguratsuen</a:t>
            </a:r>
            <a:r>
              <a:rPr lang="es-ES" dirty="0"/>
              <a:t> </a:t>
            </a:r>
            <a:r>
              <a:rPr lang="es-ES" dirty="0" err="1"/>
              <a:t>datuak</a:t>
            </a:r>
            <a:r>
              <a:rPr lang="es-ES" dirty="0"/>
              <a:t> </a:t>
            </a:r>
            <a:r>
              <a:rPr lang="es-ES" dirty="0" err="1"/>
              <a:t>modu</a:t>
            </a:r>
            <a:r>
              <a:rPr lang="es-ES" dirty="0"/>
              <a:t> </a:t>
            </a:r>
            <a:r>
              <a:rPr lang="es-ES" dirty="0" err="1"/>
              <a:t>egituratuan</a:t>
            </a:r>
            <a:r>
              <a:rPr lang="es-ES" dirty="0"/>
              <a:t> </a:t>
            </a:r>
            <a:r>
              <a:rPr lang="es-ES" dirty="0" err="1"/>
              <a:t>bildua</a:t>
            </a:r>
            <a:r>
              <a:rPr lang="es-ES" dirty="0"/>
              <a:t>.</a:t>
            </a:r>
            <a:endParaRPr lang="es-ES_tradnl" dirty="0"/>
          </a:p>
          <a:p>
            <a:pPr lvl="0" eaLnBrk="0" hangingPunct="0"/>
            <a:r>
              <a:rPr lang="es-ES" b="1" dirty="0" err="1" smtClean="0"/>
              <a:t>Ondorioak</a:t>
            </a:r>
            <a:endParaRPr lang="es-ES_tradnl" b="1" dirty="0" smtClean="0"/>
          </a:p>
          <a:p>
            <a:pPr lvl="0" eaLnBrk="0" hangingPunct="0"/>
            <a:r>
              <a:rPr lang="es-ES" b="1" dirty="0" err="1" smtClean="0"/>
              <a:t>Erreferentzia</a:t>
            </a:r>
            <a:r>
              <a:rPr lang="es-ES" b="1" dirty="0" smtClean="0"/>
              <a:t> </a:t>
            </a:r>
            <a:r>
              <a:rPr lang="es-ES" b="1" dirty="0" err="1" smtClean="0"/>
              <a:t>bibliografikoak</a:t>
            </a:r>
            <a:endParaRPr lang="es-ES" b="1" dirty="0" smtClean="0"/>
          </a:p>
          <a:p>
            <a:pPr lvl="0" eaLnBrk="0" hangingPunct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5145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457200"/>
            <a:r>
              <a:rPr lang="es-ES" sz="2800" dirty="0" smtClean="0">
                <a:solidFill>
                  <a:srgbClr val="000000"/>
                </a:solidFill>
              </a:rPr>
              <a:t>1. </a:t>
            </a:r>
            <a:r>
              <a:rPr lang="es-ES" sz="2800" dirty="0" err="1" smtClean="0">
                <a:solidFill>
                  <a:srgbClr val="000000"/>
                </a:solidFill>
              </a:rPr>
              <a:t>Gaiarekiko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harremana</a:t>
            </a:r>
            <a:r>
              <a:rPr lang="es-ES" sz="2800" dirty="0" smtClean="0">
                <a:solidFill>
                  <a:srgbClr val="000000"/>
                </a:solidFill>
              </a:rPr>
              <a:t> (</a:t>
            </a:r>
            <a:r>
              <a:rPr lang="es-ES" sz="2800" dirty="0" err="1" smtClean="0">
                <a:solidFill>
                  <a:srgbClr val="000000"/>
                </a:solidFill>
              </a:rPr>
              <a:t>edo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gaiaren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lanketa</a:t>
            </a:r>
            <a:r>
              <a:rPr lang="es-ES" sz="28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251" name="2 Marcador de contenido"/>
          <p:cNvSpPr>
            <a:spLocks noGrp="1"/>
          </p:cNvSpPr>
          <p:nvPr>
            <p:ph idx="1"/>
          </p:nvPr>
        </p:nvSpPr>
        <p:spPr>
          <a:xfrm>
            <a:off x="342588" y="1501446"/>
            <a:ext cx="10676372" cy="5356554"/>
          </a:xfrm>
        </p:spPr>
        <p:txBody>
          <a:bodyPr/>
          <a:lstStyle/>
          <a:p>
            <a:pPr marL="1314450" lvl="2" indent="-457200" algn="just">
              <a:buNone/>
            </a:pPr>
            <a:endParaRPr lang="es-ES" sz="1800" dirty="0">
              <a:solidFill>
                <a:srgbClr val="000000"/>
              </a:solidFill>
            </a:endParaRPr>
          </a:p>
          <a:p>
            <a:pPr marL="914400" lvl="1" indent="-457200" algn="just">
              <a:buNone/>
            </a:pPr>
            <a:r>
              <a:rPr lang="es-ES" sz="1800" dirty="0" smtClean="0">
                <a:solidFill>
                  <a:srgbClr val="000000"/>
                </a:solidFill>
              </a:rPr>
              <a:t>	</a:t>
            </a:r>
            <a:r>
              <a:rPr lang="es-ES" dirty="0" err="1" smtClean="0">
                <a:solidFill>
                  <a:srgbClr val="000000"/>
                </a:solidFill>
              </a:rPr>
              <a:t>Lanak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gaian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arreta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jarri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behar</a:t>
            </a:r>
            <a:r>
              <a:rPr lang="es-ES" dirty="0" smtClean="0">
                <a:solidFill>
                  <a:srgbClr val="000000"/>
                </a:solidFill>
              </a:rPr>
              <a:t> du eta </a:t>
            </a:r>
            <a:r>
              <a:rPr lang="es-ES" dirty="0" err="1" smtClean="0">
                <a:solidFill>
                  <a:srgbClr val="000000"/>
                </a:solidFill>
              </a:rPr>
              <a:t>gaiaren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oinarrizko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alderdiak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landu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behar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ditu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None/>
            </a:pPr>
            <a:endParaRPr lang="es-ES" sz="1600" dirty="0">
              <a:solidFill>
                <a:srgbClr val="000000"/>
              </a:solidFill>
            </a:endParaRP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Gai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jakin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edo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gai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jakin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bati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heltzeko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iruzkin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ematen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bada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ariketan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zehar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kontuan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hartzea</a:t>
            </a:r>
            <a:r>
              <a:rPr lang="es-ES" dirty="0">
                <a:solidFill>
                  <a:srgbClr val="000000"/>
                </a:solidFill>
              </a:rPr>
              <a:t>. </a:t>
            </a:r>
          </a:p>
          <a:p>
            <a:pPr marL="914400" lvl="1" indent="-457200" algn="just">
              <a:buFontTx/>
              <a:buChar char="-"/>
            </a:pPr>
            <a:endParaRPr lang="es-ES" sz="1050" dirty="0">
              <a:solidFill>
                <a:srgbClr val="000000"/>
              </a:solidFill>
            </a:endParaRP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Gaia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jakintza-alorreko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oinarrizko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terminoak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ezagutzea</a:t>
            </a:r>
            <a:r>
              <a:rPr lang="es-ES" dirty="0">
                <a:solidFill>
                  <a:srgbClr val="000000"/>
                </a:solidFill>
              </a:rPr>
              <a:t>. </a:t>
            </a:r>
          </a:p>
          <a:p>
            <a:pPr marL="914400" lvl="1" indent="-457200" algn="just">
              <a:buFontTx/>
              <a:buChar char="-"/>
            </a:pPr>
            <a:endParaRPr lang="es-ES" sz="1100" dirty="0">
              <a:solidFill>
                <a:srgbClr val="000000"/>
              </a:solidFill>
            </a:endParaRP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Azpigaiak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lantzean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gai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nagusiarekiko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loturak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ezartzea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gai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nagusitik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gehiegi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aldendu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gabe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BF823-730B-4A17-B7C5-AA0B29874FC2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3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Título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marL="914400" lvl="1" indent="-457200" algn="l"/>
            <a:r>
              <a:rPr lang="es-ES" sz="2800" dirty="0" smtClean="0">
                <a:solidFill>
                  <a:srgbClr val="000000"/>
                </a:solidFill>
              </a:rPr>
              <a:t>2. </a:t>
            </a:r>
            <a:r>
              <a:rPr lang="es-ES" sz="2800" dirty="0" err="1" smtClean="0">
                <a:solidFill>
                  <a:srgbClr val="000000"/>
                </a:solidFill>
              </a:rPr>
              <a:t>Idatzizko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iturrien</a:t>
            </a:r>
            <a:r>
              <a:rPr lang="es-ES" sz="2800" dirty="0" smtClean="0">
                <a:solidFill>
                  <a:srgbClr val="000000"/>
                </a:solidFill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</a:rPr>
              <a:t>erabilera</a:t>
            </a:r>
            <a:endParaRPr lang="es-ES" sz="2800" dirty="0">
              <a:solidFill>
                <a:srgbClr val="000000"/>
              </a:solidFill>
            </a:endParaRPr>
          </a:p>
        </p:txBody>
      </p:sp>
      <p:sp>
        <p:nvSpPr>
          <p:cNvPr id="54275" name="2 Marcador de contenido"/>
          <p:cNvSpPr>
            <a:spLocks noGrp="1"/>
          </p:cNvSpPr>
          <p:nvPr>
            <p:ph idx="4294967295"/>
          </p:nvPr>
        </p:nvSpPr>
        <p:spPr>
          <a:xfrm>
            <a:off x="333100" y="1355043"/>
            <a:ext cx="10143598" cy="5098604"/>
          </a:xfrm>
        </p:spPr>
        <p:txBody>
          <a:bodyPr>
            <a:normAutofit/>
          </a:bodyPr>
          <a:lstStyle/>
          <a:p>
            <a:pPr marL="857250" lvl="2" indent="0" algn="just">
              <a:buNone/>
            </a:pPr>
            <a:endParaRPr lang="es-ES" sz="2400" dirty="0">
              <a:solidFill>
                <a:srgbClr val="000000"/>
              </a:solidFill>
            </a:endParaRPr>
          </a:p>
          <a:p>
            <a:pPr marL="857250" lvl="2" indent="0" algn="just">
              <a:buNone/>
            </a:pPr>
            <a:r>
              <a:rPr lang="es-ES" sz="2400" dirty="0" err="1" smtClean="0">
                <a:solidFill>
                  <a:srgbClr val="000000"/>
                </a:solidFill>
              </a:rPr>
              <a:t>Lanak</a:t>
            </a:r>
            <a:r>
              <a:rPr lang="es-ES" sz="2400" dirty="0" smtClean="0">
                <a:solidFill>
                  <a:srgbClr val="000000"/>
                </a:solidFill>
              </a:rPr>
              <a:t> </a:t>
            </a:r>
            <a:r>
              <a:rPr lang="es-ES" sz="2400" dirty="0" err="1">
                <a:solidFill>
                  <a:srgbClr val="000000"/>
                </a:solidFill>
              </a:rPr>
              <a:t>irakurketa</a:t>
            </a:r>
            <a:r>
              <a:rPr lang="es-ES" sz="2400" dirty="0">
                <a:solidFill>
                  <a:srgbClr val="000000"/>
                </a:solidFill>
              </a:rPr>
              <a:t> </a:t>
            </a:r>
            <a:r>
              <a:rPr lang="es-ES" sz="2400" dirty="0" err="1">
                <a:solidFill>
                  <a:srgbClr val="000000"/>
                </a:solidFill>
              </a:rPr>
              <a:t>kritiko</a:t>
            </a:r>
            <a:r>
              <a:rPr lang="es-ES" sz="2400" dirty="0">
                <a:solidFill>
                  <a:srgbClr val="000000"/>
                </a:solidFill>
              </a:rPr>
              <a:t> eta </a:t>
            </a:r>
            <a:r>
              <a:rPr lang="es-ES" sz="2400" dirty="0" err="1">
                <a:solidFill>
                  <a:srgbClr val="000000"/>
                </a:solidFill>
              </a:rPr>
              <a:t>sakon</a:t>
            </a:r>
            <a:r>
              <a:rPr lang="es-ES" sz="2400" dirty="0">
                <a:solidFill>
                  <a:srgbClr val="000000"/>
                </a:solidFill>
              </a:rPr>
              <a:t> baten </a:t>
            </a:r>
            <a:r>
              <a:rPr lang="es-ES" sz="2400" dirty="0" err="1">
                <a:solidFill>
                  <a:srgbClr val="000000"/>
                </a:solidFill>
              </a:rPr>
              <a:t>ondorio</a:t>
            </a:r>
            <a:r>
              <a:rPr lang="es-ES" sz="2400" dirty="0">
                <a:solidFill>
                  <a:srgbClr val="000000"/>
                </a:solidFill>
              </a:rPr>
              <a:t> izan </a:t>
            </a:r>
            <a:r>
              <a:rPr lang="es-ES" sz="2400" dirty="0" err="1">
                <a:solidFill>
                  <a:srgbClr val="000000"/>
                </a:solidFill>
              </a:rPr>
              <a:t>behar</a:t>
            </a:r>
            <a:r>
              <a:rPr lang="es-ES" sz="2400" dirty="0">
                <a:solidFill>
                  <a:srgbClr val="000000"/>
                </a:solidFill>
              </a:rPr>
              <a:t> du</a:t>
            </a:r>
            <a:r>
              <a:rPr lang="es-ES" sz="2400" dirty="0" smtClean="0">
                <a:solidFill>
                  <a:srgbClr val="000000"/>
                </a:solidFill>
              </a:rPr>
              <a:t>.</a:t>
            </a:r>
          </a:p>
          <a:p>
            <a:pPr marL="857250" lvl="2" indent="0" algn="just">
              <a:buNone/>
            </a:pPr>
            <a:endParaRPr lang="es-ES" sz="2400" dirty="0">
              <a:solidFill>
                <a:srgbClr val="000000"/>
              </a:solidFill>
            </a:endParaRP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Irakurgaien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hautaketa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egitea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1314450" lvl="2" indent="-457200" algn="just">
              <a:buFontTx/>
              <a:buChar char="-"/>
            </a:pPr>
            <a:r>
              <a:rPr lang="es-ES" sz="1800" dirty="0" err="1">
                <a:solidFill>
                  <a:srgbClr val="000000"/>
                </a:solidFill>
              </a:rPr>
              <a:t>Gai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jakinetarako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liburu</a:t>
            </a:r>
            <a:r>
              <a:rPr lang="es-ES" sz="1800" dirty="0">
                <a:solidFill>
                  <a:srgbClr val="000000"/>
                </a:solidFill>
              </a:rPr>
              <a:t>/</a:t>
            </a:r>
            <a:r>
              <a:rPr lang="es-ES" sz="1800" dirty="0" err="1">
                <a:solidFill>
                  <a:srgbClr val="000000"/>
                </a:solidFill>
              </a:rPr>
              <a:t>artikulu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ugari</a:t>
            </a:r>
            <a:r>
              <a:rPr lang="es-ES" sz="1800" dirty="0">
                <a:solidFill>
                  <a:srgbClr val="000000"/>
                </a:solidFill>
              </a:rPr>
              <a:t> (</a:t>
            </a:r>
            <a:r>
              <a:rPr lang="es-ES" sz="1800" dirty="0" err="1">
                <a:solidFill>
                  <a:srgbClr val="000000"/>
                </a:solidFill>
              </a:rPr>
              <a:t>bertan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bibliografia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err="1">
                <a:solidFill>
                  <a:srgbClr val="000000"/>
                </a:solidFill>
              </a:rPr>
              <a:t>gehiago</a:t>
            </a:r>
            <a:r>
              <a:rPr lang="es-ES" sz="1800" dirty="0">
                <a:solidFill>
                  <a:srgbClr val="000000"/>
                </a:solidFill>
              </a:rPr>
              <a:t>). </a:t>
            </a:r>
            <a:r>
              <a:rPr lang="es-ES" sz="1800" dirty="0" err="1">
                <a:solidFill>
                  <a:srgbClr val="000000"/>
                </a:solidFill>
              </a:rPr>
              <a:t>Adibidea</a:t>
            </a:r>
            <a:r>
              <a:rPr lang="es-ES" sz="1800" dirty="0">
                <a:solidFill>
                  <a:srgbClr val="000000"/>
                </a:solidFill>
              </a:rPr>
              <a:t>: </a:t>
            </a:r>
            <a:r>
              <a:rPr lang="es-ES" sz="1800" dirty="0">
                <a:solidFill>
                  <a:srgbClr val="000000"/>
                </a:solidFill>
                <a:hlinkClick r:id="rId3"/>
              </a:rPr>
              <a:t>Euskara (lengua) historia</a:t>
            </a:r>
            <a:endParaRPr lang="es-ES" sz="1800" dirty="0">
              <a:solidFill>
                <a:srgbClr val="000000"/>
              </a:solidFill>
            </a:endParaRP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Irakurgaia</a:t>
            </a:r>
            <a:r>
              <a:rPr lang="es-ES" dirty="0">
                <a:solidFill>
                  <a:srgbClr val="000000"/>
                </a:solidFill>
              </a:rPr>
              <a:t> oro </a:t>
            </a:r>
            <a:r>
              <a:rPr lang="es-ES" dirty="0" err="1">
                <a:solidFill>
                  <a:srgbClr val="000000"/>
                </a:solidFill>
              </a:rPr>
              <a:t>har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ulertzea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Irakurketa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kritikoa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egitea</a:t>
            </a:r>
            <a:r>
              <a:rPr lang="es-ES" dirty="0">
                <a:solidFill>
                  <a:srgbClr val="000000"/>
                </a:solidFill>
              </a:rPr>
              <a:t>. </a:t>
            </a:r>
            <a:r>
              <a:rPr lang="es-ES" dirty="0" err="1">
                <a:solidFill>
                  <a:srgbClr val="000000"/>
                </a:solidFill>
              </a:rPr>
              <a:t>Idazleak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ematen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dituen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iritzi</a:t>
            </a:r>
            <a:r>
              <a:rPr lang="es-ES" dirty="0">
                <a:solidFill>
                  <a:srgbClr val="000000"/>
                </a:solidFill>
              </a:rPr>
              <a:t> eta </a:t>
            </a:r>
            <a:r>
              <a:rPr lang="es-ES" dirty="0" err="1">
                <a:solidFill>
                  <a:srgbClr val="000000"/>
                </a:solidFill>
              </a:rPr>
              <a:t>horiek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indartzeko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ematen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dituen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argudioak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edota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beste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autore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batzuek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ematen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dituztenak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konparatzea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>
              <a:buFontTx/>
              <a:buChar char="-"/>
            </a:pPr>
            <a:r>
              <a:rPr lang="es-ES" dirty="0" err="1">
                <a:solidFill>
                  <a:srgbClr val="000000"/>
                </a:solidFill>
              </a:rPr>
              <a:t>Irakurgaia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lanerako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egokia</a:t>
            </a:r>
            <a:r>
              <a:rPr lang="es-ES" dirty="0">
                <a:solidFill>
                  <a:srgbClr val="000000"/>
                </a:solidFill>
              </a:rPr>
              <a:t> den </a:t>
            </a:r>
            <a:r>
              <a:rPr lang="es-ES" dirty="0" err="1">
                <a:solidFill>
                  <a:srgbClr val="000000"/>
                </a:solidFill>
              </a:rPr>
              <a:t>aztertzea</a:t>
            </a:r>
            <a:r>
              <a:rPr lang="es-ES" dirty="0">
                <a:solidFill>
                  <a:srgbClr val="000000"/>
                </a:solidFill>
              </a:rPr>
              <a:t> (</a:t>
            </a:r>
            <a:r>
              <a:rPr lang="es-ES" dirty="0" err="1">
                <a:solidFill>
                  <a:srgbClr val="000000"/>
                </a:solidFill>
              </a:rPr>
              <a:t>konplexuegia</a:t>
            </a:r>
            <a:r>
              <a:rPr lang="es-ES" dirty="0">
                <a:solidFill>
                  <a:srgbClr val="000000"/>
                </a:solidFill>
              </a:rPr>
              <a:t>, </a:t>
            </a:r>
            <a:r>
              <a:rPr lang="es-ES" dirty="0" err="1">
                <a:solidFill>
                  <a:srgbClr val="000000"/>
                </a:solidFill>
              </a:rPr>
              <a:t>teknikoegia</a:t>
            </a:r>
            <a:r>
              <a:rPr lang="es-ES" dirty="0">
                <a:solidFill>
                  <a:srgbClr val="000000"/>
                </a:solidFill>
              </a:rPr>
              <a:t>?)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A7D1-6EEB-470F-B6FB-870DD68E1E60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8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1117</Words>
  <Application>Microsoft Macintosh PowerPoint</Application>
  <PresentationFormat>Personalizado</PresentationFormat>
  <Paragraphs>137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TESTU AKADEMIKOEN IDAZKETA</vt:lpstr>
      <vt:lpstr>Egitekoa</vt:lpstr>
      <vt:lpstr>Irakurgaiak (I)</vt:lpstr>
      <vt:lpstr>Irakurgaiak (II)</vt:lpstr>
      <vt:lpstr>Irakurgaiak (III)</vt:lpstr>
      <vt:lpstr>Gutxieneko baldintzak</vt:lpstr>
      <vt:lpstr>EGITURA</vt:lpstr>
      <vt:lpstr>1. Gaiarekiko harremana (edo gaiaren lanketa)</vt:lpstr>
      <vt:lpstr>2. Idatzizko iturrien erabilera</vt:lpstr>
      <vt:lpstr>3. Argumentazio edo hausnarketa</vt:lpstr>
      <vt:lpstr>4. Aurkezpena (forma)  </vt:lpstr>
      <vt:lpstr>OHARRAK. Honako edizio baldintza hauek betetzen ez dituzten lanak ez dira jasoko: </vt:lpstr>
    </vt:vector>
  </TitlesOfParts>
  <Company>UPV/EHU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TESTU AKADEMIKOEN IDAZKETA</dc:title>
  <dc:creator>ARIANE ENSUNZA</dc:creator>
  <cp:lastModifiedBy>xxx xxx</cp:lastModifiedBy>
  <cp:revision>17</cp:revision>
  <dcterms:created xsi:type="dcterms:W3CDTF">2018-03-05T09:23:38Z</dcterms:created>
  <dcterms:modified xsi:type="dcterms:W3CDTF">2018-04-05T07:55:57Z</dcterms:modified>
</cp:coreProperties>
</file>