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76" r:id="rId5"/>
    <p:sldId id="260" r:id="rId6"/>
    <p:sldId id="261" r:id="rId7"/>
    <p:sldId id="264" r:id="rId8"/>
    <p:sldId id="267" r:id="rId9"/>
    <p:sldId id="269" r:id="rId10"/>
    <p:sldId id="268" r:id="rId11"/>
    <p:sldId id="265" r:id="rId12"/>
    <p:sldId id="266" r:id="rId13"/>
    <p:sldId id="272" r:id="rId14"/>
    <p:sldId id="273" r:id="rId15"/>
    <p:sldId id="274" r:id="rId16"/>
    <p:sldId id="270" r:id="rId17"/>
    <p:sldId id="271" r:id="rId18"/>
    <p:sldId id="275" r:id="rId19"/>
    <p:sldId id="258" r:id="rId2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p:scale>
          <a:sx n="70" d="100"/>
          <a:sy n="70" d="100"/>
        </p:scale>
        <p:origin x="1544" y="5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71562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180568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202093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147259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134577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111959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79139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168903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4573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208673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9E2FA9E-728B-7A42-9582-45934D0414E4}" type="datetimeFigureOut">
              <a:rPr lang="es-ES_tradnl" smtClean="0"/>
              <a:t>13/11/18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12212356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2FA9E-728B-7A42-9582-45934D0414E4}" type="datetimeFigureOut">
              <a:rPr lang="es-ES_tradnl" smtClean="0"/>
              <a:t>13/11/18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E8D86-57F9-8C49-9638-64770BF71E3A}" type="slidenum">
              <a:rPr lang="es-ES_tradnl" smtClean="0"/>
              <a:t>‹Nr.›</a:t>
            </a:fld>
            <a:endParaRPr lang="es-ES_tradnl"/>
          </a:p>
        </p:txBody>
      </p:sp>
    </p:spTree>
    <p:extLst>
      <p:ext uri="{BB962C8B-B14F-4D97-AF65-F5344CB8AC3E}">
        <p14:creationId xmlns:p14="http://schemas.microsoft.com/office/powerpoint/2010/main" val="211801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ulturainquieta.com/es/inspiring/item/11049-23-poderosas-emociones-dificiles-de-explicar.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lpais.com/diario/2005/08/21/opinion/1124575203_850215.html" TargetMode="Externa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undeu.es/recomendacion/puertorriqueno-portorriqueno-portorricense-boricua/" TargetMode="Externa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guardian.com/science/2014/may/25/stanley-prusiner-neurologist-nobel-doesnt-wipe-scepticism-awa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pgJUVV9zb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4910" y="0"/>
            <a:ext cx="12057089" cy="6858000"/>
          </a:xfrm>
          <a:solidFill>
            <a:schemeClr val="accent5">
              <a:lumMod val="20000"/>
              <a:lumOff val="80000"/>
            </a:schemeClr>
          </a:solidFill>
          <a:ln>
            <a:solidFill>
              <a:schemeClr val="accent5">
                <a:lumMod val="20000"/>
                <a:lumOff val="80000"/>
              </a:schemeClr>
            </a:solidFill>
          </a:ln>
        </p:spPr>
        <p:txBody>
          <a:bodyPr>
            <a:normAutofit/>
          </a:bodyPr>
          <a:lstStyle/>
          <a:p>
            <a:pPr marL="1155700"/>
            <a:r>
              <a:rPr lang="es-ES" b="1" dirty="0" smtClean="0">
                <a:latin typeface="Al Bayan Plain" charset="-78"/>
                <a:ea typeface="Al Bayan Plain" charset="-78"/>
                <a:cs typeface="Al Bayan Plain" charset="-78"/>
              </a:rPr>
              <a:t>NEOLOGÍA</a:t>
            </a:r>
            <a:r>
              <a:rPr lang="es-ES" b="1" dirty="0">
                <a:latin typeface="Al Bayan Plain" charset="-78"/>
                <a:ea typeface="Al Bayan Plain" charset="-78"/>
                <a:cs typeface="Al Bayan Plain" charset="-78"/>
              </a:rPr>
              <a:t>. CRECIMIENTO Y CAMBIO LÉXICO </a:t>
            </a:r>
            <a:r>
              <a:rPr lang="es-ES_tradnl" dirty="0"/>
              <a:t/>
            </a:r>
            <a:br>
              <a:rPr lang="es-ES_tradnl" dirty="0"/>
            </a:br>
            <a:endParaRPr lang="es-ES_tradnl" dirty="0"/>
          </a:p>
        </p:txBody>
      </p:sp>
      <p:sp>
        <p:nvSpPr>
          <p:cNvPr id="3" name="Subtítulo 2"/>
          <p:cNvSpPr>
            <a:spLocks noGrp="1"/>
          </p:cNvSpPr>
          <p:nvPr>
            <p:ph type="subTitle" idx="1"/>
          </p:nvPr>
        </p:nvSpPr>
        <p:spPr>
          <a:xfrm>
            <a:off x="1524000" y="4916774"/>
            <a:ext cx="9144000" cy="341026"/>
          </a:xfrm>
        </p:spPr>
        <p:txBody>
          <a:bodyPr>
            <a:normAutofit fontScale="92500" lnSpcReduction="20000"/>
          </a:bodyPr>
          <a:lstStyle/>
          <a:p>
            <a:endParaRPr lang="es-ES_tradnl"/>
          </a:p>
        </p:txBody>
      </p:sp>
    </p:spTree>
    <p:extLst>
      <p:ext uri="{BB962C8B-B14F-4D97-AF65-F5344CB8AC3E}">
        <p14:creationId xmlns:p14="http://schemas.microsoft.com/office/powerpoint/2010/main" val="159920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dirty="0"/>
          </a:p>
        </p:txBody>
      </p:sp>
      <p:sp>
        <p:nvSpPr>
          <p:cNvPr id="4" name="Título 1"/>
          <p:cNvSpPr txBox="1">
            <a:spLocks/>
          </p:cNvSpPr>
          <p:nvPr/>
        </p:nvSpPr>
        <p:spPr>
          <a:xfrm>
            <a:off x="838200" y="365126"/>
            <a:ext cx="10515600" cy="4776718"/>
          </a:xfrm>
          <a:prstGeom prst="rect">
            <a:avLst/>
          </a:prstGeom>
          <a:solidFill>
            <a:schemeClr val="accent4">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74688"/>
            <a:r>
              <a:rPr lang="es-ES_tradnl" dirty="0" smtClean="0">
                <a:latin typeface="Andale Mono" charset="0"/>
                <a:ea typeface="Andale Mono" charset="0"/>
                <a:cs typeface="Andale Mono" charset="0"/>
                <a:hlinkClick r:id="rId2"/>
              </a:rPr>
              <a:t>Diccionario de emociones dif</a:t>
            </a:r>
            <a:r>
              <a:rPr lang="es-ES" dirty="0" smtClean="0">
                <a:latin typeface="Andale Mono" charset="0"/>
                <a:ea typeface="Andale Mono" charset="0"/>
                <a:cs typeface="Andale Mono" charset="0"/>
                <a:hlinkClick r:id="rId2"/>
              </a:rPr>
              <a:t>íciles de explicar</a:t>
            </a:r>
            <a:r>
              <a:rPr lang="es-ES" dirty="0" smtClean="0">
                <a:latin typeface="Andale Mono" charset="0"/>
                <a:ea typeface="Andale Mono" charset="0"/>
                <a:cs typeface="Andale Mono" charset="0"/>
              </a:rPr>
              <a:t/>
            </a:r>
            <a:br>
              <a:rPr lang="es-ES" dirty="0" smtClean="0">
                <a:latin typeface="Andale Mono" charset="0"/>
                <a:ea typeface="Andale Mono" charset="0"/>
                <a:cs typeface="Andale Mono" charset="0"/>
              </a:rPr>
            </a:br>
            <a:endParaRPr lang="es-ES_tradnl" dirty="0">
              <a:latin typeface="Andale Mono" charset="0"/>
              <a:ea typeface="Andale Mono" charset="0"/>
              <a:cs typeface="Andale Mono" charset="0"/>
            </a:endParaRPr>
          </a:p>
        </p:txBody>
      </p:sp>
      <p:sp>
        <p:nvSpPr>
          <p:cNvPr id="5" name="Subtítulo 2"/>
          <p:cNvSpPr txBox="1">
            <a:spLocks/>
          </p:cNvSpPr>
          <p:nvPr/>
        </p:nvSpPr>
        <p:spPr>
          <a:xfrm>
            <a:off x="838200" y="5141843"/>
            <a:ext cx="10515600" cy="1035120"/>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s-ES_tradnl" dirty="0" smtClean="0"/>
          </a:p>
        </p:txBody>
      </p:sp>
    </p:spTree>
    <p:extLst>
      <p:ext uri="{BB962C8B-B14F-4D97-AF65-F5344CB8AC3E}">
        <p14:creationId xmlns:p14="http://schemas.microsoft.com/office/powerpoint/2010/main" val="206500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9775"/>
          </a:xfrm>
          <a:solidFill>
            <a:schemeClr val="accent2">
              <a:lumMod val="60000"/>
              <a:lumOff val="40000"/>
            </a:schemeClr>
          </a:solidFill>
        </p:spPr>
        <p:txBody>
          <a:bodyPr>
            <a:normAutofit fontScale="90000"/>
          </a:bodyPr>
          <a:lstStyle/>
          <a:p>
            <a:r>
              <a:rPr lang="es-ES_tradnl" sz="3200" dirty="0" smtClean="0"/>
              <a:t/>
            </a:r>
            <a:br>
              <a:rPr lang="es-ES_tradnl" sz="3200" dirty="0" smtClean="0"/>
            </a:br>
            <a:r>
              <a:rPr lang="es-ES_tradnl" sz="3200" dirty="0" smtClean="0"/>
              <a:t>CRITERIOS PARA LA IDENTIFICACI</a:t>
            </a:r>
            <a:r>
              <a:rPr lang="es-ES" sz="3200" dirty="0" smtClean="0"/>
              <a:t>ÓN DE LOS NEOLOGISMOS</a:t>
            </a:r>
            <a:r>
              <a:rPr lang="es-ES_tradnl" sz="3200" dirty="0" smtClean="0"/>
              <a:t/>
            </a:r>
            <a:br>
              <a:rPr lang="es-ES_tradnl" sz="3200" dirty="0" smtClean="0"/>
            </a:br>
            <a:endParaRPr lang="es-ES_tradnl" sz="3200" dirty="0"/>
          </a:p>
        </p:txBody>
      </p:sp>
      <p:sp>
        <p:nvSpPr>
          <p:cNvPr id="3" name="Marcador de contenido 2"/>
          <p:cNvSpPr>
            <a:spLocks noGrp="1"/>
          </p:cNvSpPr>
          <p:nvPr>
            <p:ph idx="1"/>
          </p:nvPr>
        </p:nvSpPr>
        <p:spPr>
          <a:xfrm>
            <a:off x="838200" y="1270000"/>
            <a:ext cx="10515600" cy="4906963"/>
          </a:xfrm>
        </p:spPr>
        <p:txBody>
          <a:bodyPr>
            <a:normAutofit fontScale="92500" lnSpcReduction="20000"/>
          </a:bodyPr>
          <a:lstStyle/>
          <a:p>
            <a:pPr marL="0" indent="0">
              <a:buNone/>
            </a:pPr>
            <a:r>
              <a:rPr lang="es-ES_tradnl" b="1" dirty="0">
                <a:solidFill>
                  <a:schemeClr val="accent2">
                    <a:lumMod val="75000"/>
                  </a:schemeClr>
                </a:solidFill>
              </a:rPr>
              <a:t>a) </a:t>
            </a:r>
            <a:r>
              <a:rPr lang="es-ES_tradnl" dirty="0"/>
              <a:t>la </a:t>
            </a:r>
            <a:r>
              <a:rPr lang="es-ES_tradnl" b="1" dirty="0"/>
              <a:t>diacronía</a:t>
            </a:r>
            <a:r>
              <a:rPr lang="es-ES_tradnl" dirty="0"/>
              <a:t>:</a:t>
            </a:r>
          </a:p>
          <a:p>
            <a:pPr marL="0" indent="0">
              <a:buNone/>
            </a:pPr>
            <a:r>
              <a:rPr lang="es-ES_tradnl" dirty="0"/>
              <a:t>Una unidad es neológica si ha aparecido en un período reciente</a:t>
            </a:r>
          </a:p>
          <a:p>
            <a:pPr marL="0" indent="0">
              <a:buNone/>
            </a:pPr>
            <a:r>
              <a:rPr lang="es-ES_tradnl" dirty="0"/>
              <a:t> </a:t>
            </a:r>
          </a:p>
          <a:p>
            <a:pPr marL="0" indent="0">
              <a:buNone/>
            </a:pPr>
            <a:r>
              <a:rPr lang="es-ES_tradnl" b="1" dirty="0">
                <a:solidFill>
                  <a:schemeClr val="accent2">
                    <a:lumMod val="75000"/>
                  </a:schemeClr>
                </a:solidFill>
              </a:rPr>
              <a:t>b) </a:t>
            </a:r>
            <a:r>
              <a:rPr lang="es-ES_tradnl" dirty="0"/>
              <a:t>la </a:t>
            </a:r>
            <a:r>
              <a:rPr lang="es-ES_tradnl" b="1" dirty="0"/>
              <a:t>lexicografía</a:t>
            </a:r>
            <a:r>
              <a:rPr lang="es-ES_tradnl" dirty="0"/>
              <a:t>:</a:t>
            </a:r>
          </a:p>
          <a:p>
            <a:pPr marL="0" indent="0">
              <a:buNone/>
            </a:pPr>
            <a:r>
              <a:rPr lang="es-ES_tradnl" dirty="0" smtClean="0"/>
              <a:t>Una </a:t>
            </a:r>
            <a:r>
              <a:rPr lang="es-ES_tradnl" dirty="0"/>
              <a:t>unidad es neológica si no aparece en los diccionarios</a:t>
            </a:r>
          </a:p>
          <a:p>
            <a:pPr marL="0" indent="0">
              <a:buNone/>
            </a:pPr>
            <a:r>
              <a:rPr lang="es-ES_tradnl" dirty="0"/>
              <a:t> </a:t>
            </a:r>
          </a:p>
          <a:p>
            <a:pPr marL="0" indent="0">
              <a:buNone/>
            </a:pPr>
            <a:r>
              <a:rPr lang="es-ES_tradnl" b="1" dirty="0">
                <a:solidFill>
                  <a:schemeClr val="accent2">
                    <a:lumMod val="75000"/>
                  </a:schemeClr>
                </a:solidFill>
              </a:rPr>
              <a:t>c) </a:t>
            </a:r>
            <a:r>
              <a:rPr lang="es-ES_tradnl" dirty="0"/>
              <a:t>la </a:t>
            </a:r>
            <a:r>
              <a:rPr lang="es-ES_tradnl" b="1" dirty="0"/>
              <a:t>inestabilidad</a:t>
            </a:r>
            <a:r>
              <a:rPr lang="es-ES_tradnl" dirty="0"/>
              <a:t> sistemática:</a:t>
            </a:r>
          </a:p>
          <a:p>
            <a:pPr marL="0" indent="0">
              <a:buNone/>
            </a:pPr>
            <a:r>
              <a:rPr lang="es-ES_tradnl" dirty="0" smtClean="0"/>
              <a:t>Una </a:t>
            </a:r>
            <a:r>
              <a:rPr lang="es-ES_tradnl" dirty="0"/>
              <a:t>unidad es neológica si presenta signos de inestabilidad formal (morfológicos, gráficos, fonéticos) o semántica</a:t>
            </a:r>
          </a:p>
          <a:p>
            <a:pPr marL="0" indent="0">
              <a:buNone/>
            </a:pPr>
            <a:r>
              <a:rPr lang="es-ES_tradnl" dirty="0"/>
              <a:t> </a:t>
            </a:r>
          </a:p>
          <a:p>
            <a:pPr marL="0" indent="0">
              <a:buNone/>
            </a:pPr>
            <a:r>
              <a:rPr lang="es-ES_tradnl" b="1" dirty="0">
                <a:solidFill>
                  <a:schemeClr val="accent2">
                    <a:lumMod val="75000"/>
                  </a:schemeClr>
                </a:solidFill>
              </a:rPr>
              <a:t>d) </a:t>
            </a:r>
            <a:r>
              <a:rPr lang="es-ES_tradnl" dirty="0"/>
              <a:t>la </a:t>
            </a:r>
            <a:r>
              <a:rPr lang="es-ES_tradnl" b="1" dirty="0"/>
              <a:t>psicología</a:t>
            </a:r>
            <a:r>
              <a:rPr lang="es-ES_tradnl" dirty="0"/>
              <a:t>:</a:t>
            </a:r>
          </a:p>
          <a:p>
            <a:pPr marL="0" indent="0">
              <a:buNone/>
            </a:pPr>
            <a:r>
              <a:rPr lang="es-ES_tradnl" dirty="0" smtClean="0"/>
              <a:t>Una </a:t>
            </a:r>
            <a:r>
              <a:rPr lang="es-ES_tradnl" dirty="0"/>
              <a:t>unidad es neológica si los hablantes la perciben como una unidad nueva.</a:t>
            </a:r>
          </a:p>
          <a:p>
            <a:endParaRPr lang="es-ES_tradnl" dirty="0"/>
          </a:p>
        </p:txBody>
      </p:sp>
    </p:spTree>
    <p:extLst>
      <p:ext uri="{BB962C8B-B14F-4D97-AF65-F5344CB8AC3E}">
        <p14:creationId xmlns:p14="http://schemas.microsoft.com/office/powerpoint/2010/main" val="115574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272208"/>
          </a:xfrm>
          <a:solidFill>
            <a:schemeClr val="accent6"/>
          </a:solidFill>
        </p:spPr>
        <p:txBody>
          <a:bodyPr>
            <a:normAutofit/>
          </a:bodyPr>
          <a:lstStyle/>
          <a:p>
            <a:pPr algn="ctr"/>
            <a:r>
              <a:rPr lang="es-ES_tradnl" sz="4000" dirty="0" smtClean="0"/>
              <a:t>TIPOLOG</a:t>
            </a:r>
            <a:r>
              <a:rPr lang="es-ES" sz="4000" dirty="0" smtClean="0"/>
              <a:t>ÍAS DE LOS </a:t>
            </a:r>
            <a:r>
              <a:rPr lang="es-ES_tradnl" sz="4000" dirty="0" smtClean="0"/>
              <a:t>DE NEOLOGISMOS</a:t>
            </a:r>
            <a:endParaRPr lang="es-ES_tradnl" sz="4000" dirty="0"/>
          </a:p>
        </p:txBody>
      </p:sp>
      <p:sp>
        <p:nvSpPr>
          <p:cNvPr id="3" name="Marcador de contenido 2"/>
          <p:cNvSpPr>
            <a:spLocks noGrp="1"/>
          </p:cNvSpPr>
          <p:nvPr>
            <p:ph idx="1"/>
          </p:nvPr>
        </p:nvSpPr>
        <p:spPr>
          <a:xfrm>
            <a:off x="165100" y="1272209"/>
            <a:ext cx="12026900" cy="5585791"/>
          </a:xfrm>
          <a:solidFill>
            <a:schemeClr val="accent6">
              <a:lumMod val="20000"/>
              <a:lumOff val="80000"/>
            </a:schemeClr>
          </a:solidFill>
        </p:spPr>
        <p:txBody>
          <a:bodyPr>
            <a:normAutofit/>
          </a:bodyPr>
          <a:lstStyle/>
          <a:p>
            <a:pPr marL="622300"/>
            <a:endParaRPr lang="es-ES_tradnl" dirty="0" smtClean="0">
              <a:latin typeface="Arial" charset="0"/>
              <a:ea typeface="Arial" charset="0"/>
              <a:cs typeface="Arial" charset="0"/>
            </a:endParaRPr>
          </a:p>
          <a:p>
            <a:pPr marL="393700" indent="0">
              <a:buNone/>
            </a:pPr>
            <a:r>
              <a:rPr lang="es-ES_tradnl" sz="2400" dirty="0" smtClean="0">
                <a:latin typeface="Arial" charset="0"/>
                <a:ea typeface="Arial" charset="0"/>
                <a:cs typeface="Arial" charset="0"/>
              </a:rPr>
              <a:t>1</a:t>
            </a:r>
            <a:r>
              <a:rPr lang="es-ES_tradnl" sz="2400" dirty="0">
                <a:latin typeface="Arial" charset="0"/>
                <a:ea typeface="Arial" charset="0"/>
                <a:cs typeface="Arial" charset="0"/>
              </a:rPr>
              <a:t>) Neologismo necesario e </a:t>
            </a:r>
            <a:r>
              <a:rPr lang="es-ES_tradnl" sz="2400" dirty="0" smtClean="0">
                <a:latin typeface="Arial" charset="0"/>
                <a:ea typeface="Arial" charset="0"/>
                <a:cs typeface="Arial" charset="0"/>
              </a:rPr>
              <a:t>innecesario</a:t>
            </a:r>
            <a:endParaRPr lang="es-ES_tradnl" sz="2400" dirty="0">
              <a:latin typeface="Arial" charset="0"/>
              <a:ea typeface="Arial" charset="0"/>
              <a:cs typeface="Arial" charset="0"/>
            </a:endParaRPr>
          </a:p>
          <a:p>
            <a:pPr marL="393700" indent="0">
              <a:buNone/>
            </a:pPr>
            <a:endParaRPr lang="es-ES_tradnl" sz="2400" dirty="0" smtClean="0">
              <a:latin typeface="Arial" charset="0"/>
              <a:ea typeface="Arial" charset="0"/>
              <a:cs typeface="Arial" charset="0"/>
            </a:endParaRPr>
          </a:p>
          <a:p>
            <a:pPr marL="393700" indent="0">
              <a:buNone/>
            </a:pPr>
            <a:r>
              <a:rPr lang="es-ES_tradnl" sz="2400" dirty="0" smtClean="0">
                <a:latin typeface="Arial" charset="0"/>
                <a:ea typeface="Arial" charset="0"/>
                <a:cs typeface="Arial" charset="0"/>
              </a:rPr>
              <a:t>2) Neologismo voluntario e involuntario</a:t>
            </a:r>
          </a:p>
          <a:p>
            <a:pPr marL="393700" indent="0">
              <a:buNone/>
            </a:pPr>
            <a:endParaRPr lang="es-ES_tradnl" sz="2400" dirty="0" smtClean="0">
              <a:latin typeface="Arial" charset="0"/>
              <a:ea typeface="Arial" charset="0"/>
              <a:cs typeface="Arial" charset="0"/>
            </a:endParaRPr>
          </a:p>
          <a:p>
            <a:pPr marL="393700" indent="0">
              <a:buNone/>
            </a:pPr>
            <a:r>
              <a:rPr lang="es-ES_tradnl" sz="2400" dirty="0" smtClean="0">
                <a:latin typeface="Arial" charset="0"/>
                <a:ea typeface="Arial" charset="0"/>
                <a:cs typeface="Arial" charset="0"/>
              </a:rPr>
              <a:t>3) Neologismos de la lengua </a:t>
            </a:r>
            <a:r>
              <a:rPr lang="es-ES_tradnl" sz="2400" dirty="0" err="1" smtClean="0">
                <a:latin typeface="Arial" charset="0"/>
                <a:ea typeface="Arial" charset="0"/>
                <a:cs typeface="Arial" charset="0"/>
              </a:rPr>
              <a:t>com</a:t>
            </a:r>
            <a:r>
              <a:rPr lang="es-ES" sz="2400" dirty="0" err="1" smtClean="0">
                <a:latin typeface="Arial" charset="0"/>
                <a:ea typeface="Arial" charset="0"/>
                <a:cs typeface="Arial" charset="0"/>
              </a:rPr>
              <a:t>ún</a:t>
            </a:r>
            <a:r>
              <a:rPr lang="es-ES_tradnl" sz="2400" dirty="0" smtClean="0">
                <a:latin typeface="Arial" charset="0"/>
                <a:ea typeface="Arial" charset="0"/>
                <a:cs typeface="Arial" charset="0"/>
              </a:rPr>
              <a:t> y </a:t>
            </a:r>
            <a:r>
              <a:rPr lang="es-ES_tradnl" sz="2400" dirty="0" err="1" smtClean="0">
                <a:latin typeface="Arial" charset="0"/>
                <a:ea typeface="Arial" charset="0"/>
                <a:cs typeface="Arial" charset="0"/>
              </a:rPr>
              <a:t>ne</a:t>
            </a:r>
            <a:r>
              <a:rPr lang="es-ES" sz="2400" dirty="0" err="1" smtClean="0">
                <a:latin typeface="Arial" charset="0"/>
                <a:ea typeface="Arial" charset="0"/>
                <a:cs typeface="Arial" charset="0"/>
              </a:rPr>
              <a:t>ologismos</a:t>
            </a:r>
            <a:r>
              <a:rPr lang="es-ES" sz="2400" dirty="0" smtClean="0">
                <a:latin typeface="Arial" charset="0"/>
                <a:ea typeface="Arial" charset="0"/>
                <a:cs typeface="Arial" charset="0"/>
              </a:rPr>
              <a:t> de las lenguas especializadas (</a:t>
            </a:r>
            <a:r>
              <a:rPr lang="es-ES" sz="2400" dirty="0" err="1" smtClean="0">
                <a:latin typeface="Arial" charset="0"/>
                <a:ea typeface="Arial" charset="0"/>
                <a:cs typeface="Arial" charset="0"/>
              </a:rPr>
              <a:t>neónimos</a:t>
            </a:r>
            <a:r>
              <a:rPr lang="es-ES" sz="2400" dirty="0" smtClean="0">
                <a:latin typeface="Arial" charset="0"/>
                <a:ea typeface="Arial" charset="0"/>
                <a:cs typeface="Arial" charset="0"/>
              </a:rPr>
              <a:t>)</a:t>
            </a:r>
          </a:p>
          <a:p>
            <a:pPr marL="393700" indent="0">
              <a:buNone/>
            </a:pPr>
            <a:endParaRPr lang="es-ES" sz="2400" dirty="0">
              <a:latin typeface="Arial" charset="0"/>
              <a:ea typeface="Arial" charset="0"/>
              <a:cs typeface="Arial" charset="0"/>
            </a:endParaRPr>
          </a:p>
          <a:p>
            <a:pPr marL="393700" indent="0">
              <a:buNone/>
            </a:pPr>
            <a:r>
              <a:rPr lang="es-ES" sz="2400" dirty="0" smtClean="0">
                <a:latin typeface="Arial" charset="0"/>
                <a:ea typeface="Arial" charset="0"/>
                <a:cs typeface="Arial" charset="0"/>
              </a:rPr>
              <a:t>4) </a:t>
            </a:r>
            <a:r>
              <a:rPr lang="es-ES" sz="2400" dirty="0" err="1" smtClean="0">
                <a:latin typeface="Arial" charset="0"/>
                <a:ea typeface="Arial" charset="0"/>
                <a:cs typeface="Arial" charset="0"/>
              </a:rPr>
              <a:t>Neónimos</a:t>
            </a:r>
            <a:r>
              <a:rPr lang="es-ES" sz="2400" dirty="0" smtClean="0">
                <a:latin typeface="Arial" charset="0"/>
                <a:ea typeface="Arial" charset="0"/>
                <a:cs typeface="Arial" charset="0"/>
              </a:rPr>
              <a:t> primarios o de especialista y </a:t>
            </a:r>
            <a:r>
              <a:rPr lang="es-ES" sz="2400" dirty="0" err="1" smtClean="0">
                <a:latin typeface="Arial" charset="0"/>
                <a:ea typeface="Arial" charset="0"/>
                <a:cs typeface="Arial" charset="0"/>
              </a:rPr>
              <a:t>neónimos</a:t>
            </a:r>
            <a:r>
              <a:rPr lang="es-ES" sz="2400" dirty="0" smtClean="0">
                <a:latin typeface="Arial" charset="0"/>
                <a:ea typeface="Arial" charset="0"/>
                <a:cs typeface="Arial" charset="0"/>
              </a:rPr>
              <a:t> secundarios o de traductor</a:t>
            </a:r>
          </a:p>
          <a:p>
            <a:pPr marL="393700" indent="0">
              <a:buNone/>
            </a:pPr>
            <a:endParaRPr lang="es-ES" sz="2400" dirty="0">
              <a:latin typeface="Arial" charset="0"/>
              <a:ea typeface="Arial" charset="0"/>
              <a:cs typeface="Arial" charset="0"/>
            </a:endParaRPr>
          </a:p>
          <a:p>
            <a:pPr marL="393700" indent="0">
              <a:buNone/>
            </a:pPr>
            <a:r>
              <a:rPr lang="es-ES" sz="2400" dirty="0" smtClean="0">
                <a:latin typeface="Arial" charset="0"/>
                <a:ea typeface="Arial" charset="0"/>
                <a:cs typeface="Arial" charset="0"/>
              </a:rPr>
              <a:t>5) Tipos de neologismo por el procedimiento de formación: neología de forma, neología de sentido, neología de préstamo</a:t>
            </a:r>
          </a:p>
          <a:p>
            <a:pPr marL="622300"/>
            <a:endParaRPr lang="es-ES" dirty="0" smtClean="0"/>
          </a:p>
          <a:p>
            <a:endParaRPr lang="es-ES" dirty="0" smtClean="0"/>
          </a:p>
          <a:p>
            <a:endParaRPr lang="es-ES" dirty="0"/>
          </a:p>
          <a:p>
            <a:endParaRPr lang="es-ES_tradnl" dirty="0"/>
          </a:p>
        </p:txBody>
      </p:sp>
    </p:spTree>
    <p:extLst>
      <p:ext uri="{BB962C8B-B14F-4D97-AF65-F5344CB8AC3E}">
        <p14:creationId xmlns:p14="http://schemas.microsoft.com/office/powerpoint/2010/main" val="57202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95262"/>
            <a:ext cx="10947400" cy="1108605"/>
          </a:xfrm>
        </p:spPr>
        <p:txBody>
          <a:bodyPr/>
          <a:lstStyle/>
          <a:p>
            <a:r>
              <a:rPr lang="es-ES_tradnl" dirty="0" smtClean="0"/>
              <a:t>Neologismo necesario e innecesario</a:t>
            </a:r>
            <a:endParaRPr lang="es-ES_tradnl" dirty="0"/>
          </a:p>
        </p:txBody>
      </p:sp>
      <p:sp>
        <p:nvSpPr>
          <p:cNvPr id="3" name="Marcador de contenido 2"/>
          <p:cNvSpPr>
            <a:spLocks noGrp="1"/>
          </p:cNvSpPr>
          <p:nvPr>
            <p:ph idx="1"/>
          </p:nvPr>
        </p:nvSpPr>
        <p:spPr>
          <a:xfrm>
            <a:off x="838200" y="1303867"/>
            <a:ext cx="10515600" cy="487309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250" y="1879600"/>
            <a:ext cx="8064500" cy="2277533"/>
          </a:xfrm>
          <a:prstGeom prst="rect">
            <a:avLst/>
          </a:prstGeom>
        </p:spPr>
      </p:pic>
    </p:spTree>
    <p:extLst>
      <p:ext uri="{BB962C8B-B14F-4D97-AF65-F5344CB8AC3E}">
        <p14:creationId xmlns:p14="http://schemas.microsoft.com/office/powerpoint/2010/main" val="556717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333" y="1"/>
            <a:ext cx="10930467" cy="1202266"/>
          </a:xfrm>
        </p:spPr>
        <p:txBody>
          <a:bodyPr/>
          <a:lstStyle/>
          <a:p>
            <a:r>
              <a:rPr lang="es-ES_tradnl" dirty="0" smtClean="0"/>
              <a:t>Neologismos de autor</a:t>
            </a:r>
            <a:endParaRPr lang="es-ES_tradnl"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3467" y="1354667"/>
            <a:ext cx="5063066" cy="5113866"/>
          </a:xfrm>
        </p:spPr>
      </p:pic>
    </p:spTree>
    <p:extLst>
      <p:ext uri="{BB962C8B-B14F-4D97-AF65-F5344CB8AC3E}">
        <p14:creationId xmlns:p14="http://schemas.microsoft.com/office/powerpoint/2010/main" val="1676447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hlinkClick r:id="rId2"/>
              </a:rPr>
              <a:t>«Yo soy </a:t>
            </a:r>
            <a:r>
              <a:rPr lang="es-ES_tradnl" b="1" i="1" dirty="0" smtClean="0">
                <a:hlinkClick r:id="rId2"/>
              </a:rPr>
              <a:t>mileurista</a:t>
            </a:r>
            <a:r>
              <a:rPr lang="es-ES_tradnl" dirty="0" smtClean="0">
                <a:hlinkClick r:id="rId2"/>
              </a:rPr>
              <a:t>», Carolina Alguacil (EP, 2005)</a:t>
            </a:r>
            <a:endParaRPr lang="es-ES_tradnl"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500" y="2648744"/>
            <a:ext cx="9779000" cy="2705100"/>
          </a:xfrm>
        </p:spPr>
      </p:pic>
    </p:spTree>
    <p:extLst>
      <p:ext uri="{BB962C8B-B14F-4D97-AF65-F5344CB8AC3E}">
        <p14:creationId xmlns:p14="http://schemas.microsoft.com/office/powerpoint/2010/main" val="28445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774" y="1"/>
            <a:ext cx="12046226" cy="869429"/>
          </a:xfrm>
        </p:spPr>
        <p:txBody>
          <a:bodyPr>
            <a:normAutofit/>
          </a:bodyPr>
          <a:lstStyle/>
          <a:p>
            <a:r>
              <a:rPr lang="es-ES_tradnl" sz="3200" dirty="0" smtClean="0"/>
              <a:t>Neologismo voluntario, neologismo literario, neologismo de autor:</a:t>
            </a:r>
            <a:endParaRPr lang="es-ES_tradnl" sz="3200" dirty="0"/>
          </a:p>
        </p:txBody>
      </p:sp>
      <p:sp>
        <p:nvSpPr>
          <p:cNvPr id="3" name="Marcador de contenido 2"/>
          <p:cNvSpPr>
            <a:spLocks noGrp="1"/>
          </p:cNvSpPr>
          <p:nvPr>
            <p:ph idx="1"/>
          </p:nvPr>
        </p:nvSpPr>
        <p:spPr>
          <a:xfrm>
            <a:off x="357809" y="1060174"/>
            <a:ext cx="11184834" cy="5610449"/>
          </a:xfrm>
        </p:spPr>
        <p:txBody>
          <a:bodyPr numCol="2">
            <a:normAutofit fontScale="92500" lnSpcReduction="10000"/>
          </a:bodyPr>
          <a:lstStyle/>
          <a:p>
            <a:r>
              <a:rPr lang="es-ES_tradnl" sz="2200" b="1" dirty="0" err="1">
                <a:ea typeface="Ayuthaya" charset="-34"/>
                <a:cs typeface="Ayuthaya" charset="-34"/>
              </a:rPr>
              <a:t>Rainer</a:t>
            </a:r>
            <a:r>
              <a:rPr lang="es-ES_tradnl" sz="2200" b="1" dirty="0">
                <a:ea typeface="Ayuthaya" charset="-34"/>
                <a:cs typeface="Ayuthaya" charset="-34"/>
              </a:rPr>
              <a:t>, Franz</a:t>
            </a:r>
            <a:r>
              <a:rPr lang="es-ES_tradnl" sz="2200" dirty="0">
                <a:ea typeface="Ayuthaya" charset="-34"/>
                <a:cs typeface="Ayuthaya" charset="-34"/>
              </a:rPr>
              <a:t>, 2002: «Neologismos </a:t>
            </a:r>
            <a:r>
              <a:rPr lang="es-ES_tradnl" sz="2200" dirty="0" err="1">
                <a:ea typeface="Ayuthaya" charset="-34"/>
                <a:cs typeface="Ayuthaya" charset="-34"/>
              </a:rPr>
              <a:t>monstruariosos</a:t>
            </a:r>
            <a:r>
              <a:rPr lang="es-ES_tradnl" sz="2200" dirty="0">
                <a:ea typeface="Ayuthaya" charset="-34"/>
                <a:cs typeface="Ayuthaya" charset="-34"/>
              </a:rPr>
              <a:t>», </a:t>
            </a:r>
          </a:p>
          <a:p>
            <a:pPr marL="0" indent="0">
              <a:buNone/>
            </a:pPr>
            <a:r>
              <a:rPr lang="es-ES_tradnl" sz="2200" dirty="0">
                <a:ea typeface="Ayuthaya" charset="-34"/>
                <a:cs typeface="Ayuthaya" charset="-34"/>
              </a:rPr>
              <a:t>en B. </a:t>
            </a:r>
            <a:r>
              <a:rPr lang="es-ES_tradnl" sz="2200" dirty="0" err="1">
                <a:ea typeface="Ayuthaya" charset="-34"/>
                <a:cs typeface="Ayuthaya" charset="-34"/>
              </a:rPr>
              <a:t>Pöll</a:t>
            </a:r>
            <a:r>
              <a:rPr lang="es-ES_tradnl" sz="2200" dirty="0">
                <a:ea typeface="Ayuthaya" charset="-34"/>
                <a:cs typeface="Ayuthaya" charset="-34"/>
              </a:rPr>
              <a:t> y F. </a:t>
            </a:r>
            <a:r>
              <a:rPr lang="es-ES_tradnl" sz="2200" dirty="0" err="1">
                <a:ea typeface="Ayuthaya" charset="-34"/>
                <a:cs typeface="Ayuthaya" charset="-34"/>
              </a:rPr>
              <a:t>Rainer</a:t>
            </a:r>
            <a:r>
              <a:rPr lang="es-ES_tradnl" sz="2200" dirty="0">
                <a:ea typeface="Ayuthaya" charset="-34"/>
                <a:cs typeface="Ayuthaya" charset="-34"/>
              </a:rPr>
              <a:t> (eds.), </a:t>
            </a:r>
            <a:r>
              <a:rPr lang="es-ES_tradnl" sz="2200" i="1" dirty="0" err="1">
                <a:ea typeface="Ayuthaya" charset="-34"/>
                <a:cs typeface="Ayuthaya" charset="-34"/>
              </a:rPr>
              <a:t>Vocabula</a:t>
            </a:r>
            <a:r>
              <a:rPr lang="es-ES_tradnl" sz="2200" i="1" dirty="0">
                <a:ea typeface="Ayuthaya" charset="-34"/>
                <a:cs typeface="Ayuthaya" charset="-34"/>
              </a:rPr>
              <a:t> et </a:t>
            </a:r>
            <a:r>
              <a:rPr lang="es-ES_tradnl" sz="2200" i="1" dirty="0" err="1">
                <a:ea typeface="Ayuthaya" charset="-34"/>
                <a:cs typeface="Ayuthaya" charset="-34"/>
              </a:rPr>
              <a:t>Vocabularia</a:t>
            </a:r>
            <a:r>
              <a:rPr lang="es-ES_tradnl" sz="2200" dirty="0">
                <a:ea typeface="Ayuthaya" charset="-34"/>
                <a:cs typeface="Ayuthaya" charset="-34"/>
              </a:rPr>
              <a:t>, Frankfurt: Peter </a:t>
            </a:r>
            <a:r>
              <a:rPr lang="es-ES_tradnl" sz="2200" dirty="0" err="1">
                <a:ea typeface="Ayuthaya" charset="-34"/>
                <a:cs typeface="Ayuthaya" charset="-34"/>
              </a:rPr>
              <a:t>Lang</a:t>
            </a:r>
            <a:r>
              <a:rPr lang="es-ES_tradnl" sz="2200" dirty="0">
                <a:ea typeface="Ayuthaya" charset="-34"/>
                <a:cs typeface="Ayuthaya" charset="-34"/>
              </a:rPr>
              <a:t>, pp. 283-302. </a:t>
            </a:r>
          </a:p>
          <a:p>
            <a:pPr marL="0" indent="0">
              <a:buNone/>
            </a:pPr>
            <a:r>
              <a:rPr lang="es-ES_tradnl" sz="2200" dirty="0">
                <a:ea typeface="Ayuthaya" charset="-34"/>
                <a:cs typeface="Ayuthaya" charset="-34"/>
                <a:sym typeface="Symbol" charset="2"/>
              </a:rPr>
              <a:t></a:t>
            </a:r>
            <a:r>
              <a:rPr lang="es-ES_tradnl" sz="2200" dirty="0">
                <a:ea typeface="Ayuthaya" charset="-34"/>
                <a:cs typeface="Ayuthaya" charset="-34"/>
              </a:rPr>
              <a:t> Ejercicio de análisis estilístico de </a:t>
            </a:r>
            <a:r>
              <a:rPr lang="es-ES_tradnl" sz="2200" i="1" dirty="0" err="1">
                <a:ea typeface="Ayuthaya" charset="-34"/>
                <a:cs typeface="Ayuthaya" charset="-34"/>
              </a:rPr>
              <a:t>Monstruario</a:t>
            </a:r>
            <a:r>
              <a:rPr lang="es-ES_tradnl" sz="2200" dirty="0">
                <a:ea typeface="Ayuthaya" charset="-34"/>
                <a:cs typeface="Ayuthaya" charset="-34"/>
              </a:rPr>
              <a:t>, novela de Julián Ríos (1999), obra en la que la creatividad léxica es un rasgo esencial.</a:t>
            </a:r>
          </a:p>
          <a:p>
            <a:pPr marL="0" indent="0">
              <a:buNone/>
            </a:pPr>
            <a:r>
              <a:rPr lang="es-ES_tradnl" dirty="0">
                <a:ea typeface="Ayuthaya" charset="-34"/>
                <a:cs typeface="Ayuthaya" charset="-34"/>
              </a:rPr>
              <a:t> </a:t>
            </a:r>
          </a:p>
          <a:p>
            <a:pPr marL="0" indent="0">
              <a:buNone/>
            </a:pPr>
            <a:r>
              <a:rPr lang="es-ES_tradnl" b="1" dirty="0">
                <a:solidFill>
                  <a:srgbClr val="FF0000"/>
                </a:solidFill>
              </a:rPr>
              <a:t>1. Composición</a:t>
            </a:r>
            <a:endParaRPr lang="es-ES_tradnl" dirty="0">
              <a:solidFill>
                <a:srgbClr val="FF0000"/>
              </a:solidFill>
            </a:endParaRPr>
          </a:p>
          <a:p>
            <a:pPr marL="0" indent="0">
              <a:buNone/>
            </a:pPr>
            <a:r>
              <a:rPr lang="es-ES_tradnl" i="1" dirty="0" smtClean="0"/>
              <a:t>bastón-estoque</a:t>
            </a:r>
            <a:endParaRPr lang="es-ES_tradnl" dirty="0"/>
          </a:p>
          <a:p>
            <a:pPr marL="0" indent="0">
              <a:buNone/>
            </a:pPr>
            <a:r>
              <a:rPr lang="es-ES_tradnl" i="1" dirty="0"/>
              <a:t>homúnculos-marionetas</a:t>
            </a:r>
            <a:endParaRPr lang="es-ES_tradnl" dirty="0"/>
          </a:p>
          <a:p>
            <a:pPr marL="0" indent="0">
              <a:buNone/>
            </a:pPr>
            <a:r>
              <a:rPr lang="es-ES_tradnl" i="1" dirty="0"/>
              <a:t>muleta-metáfora</a:t>
            </a:r>
            <a:endParaRPr lang="es-ES_tradnl" dirty="0"/>
          </a:p>
          <a:p>
            <a:pPr marL="0" indent="0">
              <a:buNone/>
            </a:pPr>
            <a:r>
              <a:rPr lang="es-ES_tradnl" i="1" dirty="0" smtClean="0"/>
              <a:t>transistor-tórtolo</a:t>
            </a:r>
          </a:p>
          <a:p>
            <a:pPr marL="0" indent="0">
              <a:buNone/>
            </a:pPr>
            <a:r>
              <a:rPr lang="es-ES_tradnl" i="1" dirty="0" err="1" smtClean="0"/>
              <a:t>musicomunista</a:t>
            </a:r>
            <a:endParaRPr lang="es-ES_tradnl" dirty="0"/>
          </a:p>
          <a:p>
            <a:pPr marL="762000" indent="0">
              <a:buNone/>
            </a:pPr>
            <a:endParaRPr lang="es-ES_tradnl" dirty="0"/>
          </a:p>
          <a:p>
            <a:pPr marL="762000" indent="0">
              <a:buNone/>
            </a:pPr>
            <a:r>
              <a:rPr lang="es-ES_tradnl" dirty="0"/>
              <a:t> </a:t>
            </a:r>
          </a:p>
          <a:p>
            <a:pPr marL="762000" indent="0">
              <a:buNone/>
            </a:pPr>
            <a:endParaRPr lang="es-ES_tradnl" b="1" dirty="0" smtClean="0">
              <a:solidFill>
                <a:srgbClr val="FF0000"/>
              </a:solidFill>
            </a:endParaRPr>
          </a:p>
          <a:p>
            <a:pPr marL="762000" indent="0">
              <a:buNone/>
            </a:pPr>
            <a:endParaRPr lang="es-ES_tradnl" b="1" dirty="0">
              <a:solidFill>
                <a:srgbClr val="FF0000"/>
              </a:solidFill>
            </a:endParaRPr>
          </a:p>
          <a:p>
            <a:pPr marL="762000" indent="0">
              <a:buNone/>
            </a:pPr>
            <a:r>
              <a:rPr lang="es-ES_tradnl" b="1" dirty="0" smtClean="0">
                <a:solidFill>
                  <a:srgbClr val="FF0000"/>
                </a:solidFill>
              </a:rPr>
              <a:t>2</a:t>
            </a:r>
            <a:r>
              <a:rPr lang="es-ES_tradnl" b="1" dirty="0">
                <a:solidFill>
                  <a:srgbClr val="FF0000"/>
                </a:solidFill>
              </a:rPr>
              <a:t>. Prefijación y parasíntesis</a:t>
            </a:r>
            <a:endParaRPr lang="es-ES_tradnl" dirty="0">
              <a:solidFill>
                <a:srgbClr val="FF0000"/>
              </a:solidFill>
            </a:endParaRPr>
          </a:p>
          <a:p>
            <a:pPr marL="762000" indent="0">
              <a:buNone/>
            </a:pPr>
            <a:r>
              <a:rPr lang="es-ES_tradnl" i="1" dirty="0" err="1"/>
              <a:t>ciberokupa</a:t>
            </a:r>
            <a:endParaRPr lang="es-ES_tradnl" dirty="0"/>
          </a:p>
          <a:p>
            <a:pPr marL="762000" indent="0">
              <a:buNone/>
            </a:pPr>
            <a:r>
              <a:rPr lang="es-ES_tradnl" i="1" dirty="0" err="1"/>
              <a:t>cibermillonario</a:t>
            </a:r>
            <a:endParaRPr lang="es-ES_tradnl" dirty="0"/>
          </a:p>
          <a:p>
            <a:pPr marL="762000" indent="0">
              <a:buNone/>
            </a:pPr>
            <a:r>
              <a:rPr lang="es-ES_tradnl" i="1" dirty="0" err="1"/>
              <a:t>cibercopista</a:t>
            </a:r>
            <a:endParaRPr lang="es-ES_tradnl" dirty="0"/>
          </a:p>
          <a:p>
            <a:pPr marL="762000" indent="0">
              <a:buNone/>
            </a:pPr>
            <a:r>
              <a:rPr lang="es-ES_tradnl" i="1" dirty="0" err="1"/>
              <a:t>hipernovela</a:t>
            </a:r>
            <a:endParaRPr lang="es-ES_tradnl" dirty="0"/>
          </a:p>
          <a:p>
            <a:pPr marL="762000" indent="0">
              <a:buNone/>
            </a:pPr>
            <a:r>
              <a:rPr lang="es-ES_tradnl" i="1" dirty="0" err="1"/>
              <a:t>hipergalería</a:t>
            </a:r>
            <a:endParaRPr lang="es-ES_tradnl" dirty="0"/>
          </a:p>
          <a:p>
            <a:pPr marL="762000" indent="0">
              <a:buNone/>
            </a:pPr>
            <a:r>
              <a:rPr lang="es-ES_tradnl" i="1" dirty="0" err="1"/>
              <a:t>encezannarse</a:t>
            </a:r>
            <a:r>
              <a:rPr lang="es-ES_tradnl" dirty="0"/>
              <a:t> ( capítulo III: «</a:t>
            </a:r>
            <a:r>
              <a:rPr lang="es-ES_tradnl" dirty="0" err="1"/>
              <a:t>Cezanne</a:t>
            </a:r>
            <a:r>
              <a:rPr lang="es-ES_tradnl" dirty="0"/>
              <a:t> acaba con </a:t>
            </a:r>
            <a:r>
              <a:rPr lang="es-ES_tradnl" dirty="0" err="1"/>
              <a:t>Anne</a:t>
            </a:r>
            <a:r>
              <a:rPr lang="es-ES_tradnl" dirty="0"/>
              <a:t>»)</a:t>
            </a:r>
          </a:p>
          <a:p>
            <a:endParaRPr lang="es-ES_tradnl" dirty="0"/>
          </a:p>
        </p:txBody>
      </p:sp>
    </p:spTree>
    <p:extLst>
      <p:ext uri="{BB962C8B-B14F-4D97-AF65-F5344CB8AC3E}">
        <p14:creationId xmlns:p14="http://schemas.microsoft.com/office/powerpoint/2010/main" val="1498188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133" y="0"/>
            <a:ext cx="11768667" cy="829734"/>
          </a:xfrm>
        </p:spPr>
        <p:txBody>
          <a:bodyPr>
            <a:normAutofit/>
          </a:bodyPr>
          <a:lstStyle/>
          <a:p>
            <a:pPr algn="r"/>
            <a:r>
              <a:rPr lang="es-ES_tradnl" sz="2800" dirty="0" err="1" smtClean="0"/>
              <a:t>Juli</a:t>
            </a:r>
            <a:r>
              <a:rPr lang="es-ES" sz="2800" dirty="0" err="1" smtClean="0"/>
              <a:t>án</a:t>
            </a:r>
            <a:r>
              <a:rPr lang="es-ES" sz="2800" dirty="0" smtClean="0"/>
              <a:t> Ríos, </a:t>
            </a:r>
            <a:r>
              <a:rPr lang="es-ES" sz="2800" i="1" dirty="0" err="1" smtClean="0"/>
              <a:t>Monstruario</a:t>
            </a:r>
            <a:r>
              <a:rPr lang="es-ES" sz="2800" dirty="0" smtClean="0"/>
              <a:t> (</a:t>
            </a:r>
            <a:r>
              <a:rPr lang="es-ES" sz="2800" dirty="0" err="1" smtClean="0"/>
              <a:t>Rainer</a:t>
            </a:r>
            <a:r>
              <a:rPr lang="es-ES" sz="2800" dirty="0" smtClean="0"/>
              <a:t>, 2002) </a:t>
            </a:r>
            <a:endParaRPr lang="es-ES_tradnl" sz="2800" dirty="0"/>
          </a:p>
        </p:txBody>
      </p:sp>
      <p:sp>
        <p:nvSpPr>
          <p:cNvPr id="3" name="Marcador de contenido 2"/>
          <p:cNvSpPr>
            <a:spLocks noGrp="1"/>
          </p:cNvSpPr>
          <p:nvPr>
            <p:ph idx="1"/>
          </p:nvPr>
        </p:nvSpPr>
        <p:spPr>
          <a:xfrm>
            <a:off x="491067" y="829735"/>
            <a:ext cx="10862733" cy="5672666"/>
          </a:xfrm>
        </p:spPr>
        <p:txBody>
          <a:bodyPr numCol="2">
            <a:normAutofit fontScale="55000" lnSpcReduction="20000"/>
          </a:bodyPr>
          <a:lstStyle/>
          <a:p>
            <a:pPr marL="0" indent="0">
              <a:buNone/>
            </a:pPr>
            <a:r>
              <a:rPr lang="es-ES_tradnl" sz="3300" b="1" dirty="0">
                <a:solidFill>
                  <a:srgbClr val="FF0000"/>
                </a:solidFill>
              </a:rPr>
              <a:t>4. Sufijación</a:t>
            </a:r>
            <a:endParaRPr lang="es-ES_tradnl" sz="3300" dirty="0">
              <a:solidFill>
                <a:srgbClr val="FF0000"/>
              </a:solidFill>
            </a:endParaRPr>
          </a:p>
          <a:p>
            <a:pPr marL="0" indent="0">
              <a:buNone/>
            </a:pPr>
            <a:r>
              <a:rPr lang="es-ES_tradnl" sz="3300" i="1" dirty="0"/>
              <a:t>alas </a:t>
            </a:r>
            <a:r>
              <a:rPr lang="es-ES_tradnl" sz="3300" i="1" dirty="0" err="1"/>
              <a:t>frayangélicas</a:t>
            </a:r>
            <a:endParaRPr lang="es-ES_tradnl" sz="3300" dirty="0"/>
          </a:p>
          <a:p>
            <a:pPr marL="0" indent="0">
              <a:buNone/>
            </a:pPr>
            <a:r>
              <a:rPr lang="es-ES_tradnl" sz="3300" i="1" dirty="0"/>
              <a:t>sombra </a:t>
            </a:r>
            <a:r>
              <a:rPr lang="es-ES_tradnl" sz="3300" i="1" dirty="0" err="1"/>
              <a:t>charlotesca</a:t>
            </a:r>
            <a:endParaRPr lang="es-ES_tradnl" sz="3300" dirty="0"/>
          </a:p>
          <a:p>
            <a:pPr marL="0" indent="0">
              <a:buNone/>
            </a:pPr>
            <a:r>
              <a:rPr lang="es-ES_tradnl" sz="3300" i="1" dirty="0"/>
              <a:t>aire </a:t>
            </a:r>
            <a:r>
              <a:rPr lang="es-ES_tradnl" sz="3300" i="1" dirty="0" err="1"/>
              <a:t>sherlockholmesco</a:t>
            </a:r>
            <a:endParaRPr lang="es-ES_tradnl" sz="3300" dirty="0"/>
          </a:p>
          <a:p>
            <a:pPr marL="0" indent="0">
              <a:buNone/>
            </a:pPr>
            <a:r>
              <a:rPr lang="es-ES_tradnl" sz="3300" i="1" dirty="0"/>
              <a:t>aire </a:t>
            </a:r>
            <a:r>
              <a:rPr lang="es-ES_tradnl" sz="3300" i="1" dirty="0" err="1"/>
              <a:t>maigretesco</a:t>
            </a:r>
            <a:r>
              <a:rPr lang="es-ES_tradnl" sz="3300" dirty="0"/>
              <a:t> (</a:t>
            </a:r>
            <a:r>
              <a:rPr lang="es-ES_tradnl" sz="3300" dirty="0" err="1"/>
              <a:t>Maigret</a:t>
            </a:r>
            <a:r>
              <a:rPr lang="es-ES_tradnl" sz="3300" dirty="0"/>
              <a:t>, personaje de </a:t>
            </a:r>
            <a:r>
              <a:rPr lang="es-ES_tradnl" sz="3300" dirty="0" err="1"/>
              <a:t>Simenon</a:t>
            </a:r>
            <a:r>
              <a:rPr lang="es-ES_tradnl" sz="3300" dirty="0"/>
              <a:t>)</a:t>
            </a:r>
          </a:p>
          <a:p>
            <a:pPr marL="0" indent="0">
              <a:buNone/>
            </a:pPr>
            <a:r>
              <a:rPr lang="es-ES_tradnl" sz="3300" i="1" dirty="0"/>
              <a:t>en tantos aspectos </a:t>
            </a:r>
            <a:r>
              <a:rPr lang="es-ES_tradnl" sz="3300" i="1" dirty="0" err="1"/>
              <a:t>bouvardpécuchesco</a:t>
            </a:r>
            <a:endParaRPr lang="es-ES_tradnl" sz="3300" dirty="0"/>
          </a:p>
          <a:p>
            <a:pPr marL="0" indent="0">
              <a:buNone/>
            </a:pPr>
            <a:r>
              <a:rPr lang="es-ES_tradnl" sz="3300" i="1" dirty="0" err="1"/>
              <a:t>aliciescarrollmente</a:t>
            </a:r>
            <a:endParaRPr lang="es-ES_tradnl" sz="3300" dirty="0"/>
          </a:p>
          <a:p>
            <a:pPr marL="0" indent="0">
              <a:buNone/>
            </a:pPr>
            <a:r>
              <a:rPr lang="es-ES_tradnl" sz="3300" i="1" dirty="0" err="1"/>
              <a:t>monstruificar</a:t>
            </a:r>
            <a:endParaRPr lang="es-ES_tradnl" sz="3300" dirty="0"/>
          </a:p>
          <a:p>
            <a:pPr marL="0" indent="0">
              <a:buNone/>
            </a:pPr>
            <a:r>
              <a:rPr lang="es-ES_tradnl" sz="3300" i="1" dirty="0" err="1"/>
              <a:t>japiberdear</a:t>
            </a:r>
            <a:endParaRPr lang="es-ES_tradnl" sz="3300" dirty="0"/>
          </a:p>
          <a:p>
            <a:pPr marL="0" indent="0">
              <a:buNone/>
            </a:pPr>
            <a:r>
              <a:rPr lang="es-ES_tradnl" sz="3300" dirty="0"/>
              <a:t> </a:t>
            </a:r>
          </a:p>
          <a:p>
            <a:pPr marL="0" indent="0">
              <a:buNone/>
            </a:pPr>
            <a:r>
              <a:rPr lang="es-ES_tradnl" sz="3300" b="1" dirty="0" smtClean="0">
                <a:solidFill>
                  <a:srgbClr val="FF0000"/>
                </a:solidFill>
              </a:rPr>
              <a:t>5</a:t>
            </a:r>
            <a:r>
              <a:rPr lang="es-ES_tradnl" sz="3300" b="1" dirty="0">
                <a:solidFill>
                  <a:srgbClr val="FF0000"/>
                </a:solidFill>
              </a:rPr>
              <a:t>. Cruce léxico</a:t>
            </a:r>
            <a:endParaRPr lang="es-ES_tradnl" sz="3300" dirty="0">
              <a:solidFill>
                <a:srgbClr val="FF0000"/>
              </a:solidFill>
            </a:endParaRPr>
          </a:p>
          <a:p>
            <a:pPr marL="0" indent="0">
              <a:buNone/>
            </a:pPr>
            <a:r>
              <a:rPr lang="es-ES_tradnl" sz="3300" dirty="0">
                <a:sym typeface="Symbol" charset="2"/>
              </a:rPr>
              <a:t></a:t>
            </a:r>
            <a:r>
              <a:rPr lang="es-ES_tradnl" sz="3300" dirty="0"/>
              <a:t> Es el aspecto más destacado y llamativo (casi 50 ejemplos en poco más de 200 páginas):</a:t>
            </a:r>
          </a:p>
          <a:p>
            <a:pPr marL="0" indent="0">
              <a:buNone/>
            </a:pPr>
            <a:r>
              <a:rPr lang="es-ES_tradnl" sz="3300" i="1" dirty="0" err="1"/>
              <a:t>Monstruario</a:t>
            </a:r>
            <a:endParaRPr lang="es-ES_tradnl" sz="3300" dirty="0"/>
          </a:p>
          <a:p>
            <a:pPr marL="0" indent="0">
              <a:buNone/>
            </a:pPr>
            <a:r>
              <a:rPr lang="es-ES_tradnl" sz="3300" i="1" dirty="0" err="1"/>
              <a:t>fregorgona</a:t>
            </a:r>
            <a:r>
              <a:rPr lang="es-ES_tradnl" sz="3300" dirty="0"/>
              <a:t> (fregona sucio o cabeza de Medusa)</a:t>
            </a:r>
          </a:p>
          <a:p>
            <a:pPr marL="0" indent="0">
              <a:buNone/>
            </a:pPr>
            <a:r>
              <a:rPr lang="es-ES_tradnl" sz="3300" i="1" dirty="0" err="1"/>
              <a:t>rocoricó</a:t>
            </a:r>
            <a:r>
              <a:rPr lang="es-ES_tradnl" sz="3300" dirty="0"/>
              <a:t> (saloncito </a:t>
            </a:r>
            <a:r>
              <a:rPr lang="es-ES_tradnl" sz="3300" i="1" dirty="0"/>
              <a:t>kitsch </a:t>
            </a:r>
            <a:r>
              <a:rPr lang="es-ES_tradnl" sz="3300" i="1" dirty="0" err="1"/>
              <a:t>rocoricó</a:t>
            </a:r>
            <a:r>
              <a:rPr lang="es-ES_tradnl" sz="3300" i="1" dirty="0"/>
              <a:t>)</a:t>
            </a:r>
            <a:endParaRPr lang="es-ES_tradnl" sz="3300" dirty="0"/>
          </a:p>
          <a:p>
            <a:pPr marL="0" indent="0">
              <a:buNone/>
            </a:pPr>
            <a:r>
              <a:rPr lang="es-ES_tradnl" sz="3300" i="1" dirty="0" err="1" smtClean="0"/>
              <a:t>Nefertitiritera</a:t>
            </a:r>
            <a:endParaRPr lang="es-ES_tradnl" sz="3300" dirty="0" smtClean="0"/>
          </a:p>
          <a:p>
            <a:pPr marL="0" indent="0">
              <a:buNone/>
            </a:pPr>
            <a:r>
              <a:rPr lang="es-ES_tradnl" sz="3300" i="1" dirty="0" err="1" smtClean="0"/>
              <a:t>cuchipandemónium</a:t>
            </a:r>
            <a:r>
              <a:rPr lang="es-ES_tradnl" sz="3300" i="1" dirty="0" smtClean="0"/>
              <a:t> </a:t>
            </a:r>
            <a:r>
              <a:rPr lang="es-ES_tradnl" sz="3300" i="1" dirty="0"/>
              <a:t>de artistas</a:t>
            </a:r>
            <a:endParaRPr lang="es-ES_tradnl" sz="3300" dirty="0"/>
          </a:p>
          <a:p>
            <a:pPr marL="617537" indent="0">
              <a:buNone/>
            </a:pPr>
            <a:endParaRPr lang="es-ES_tradnl" sz="3300" i="1" dirty="0" smtClean="0"/>
          </a:p>
          <a:p>
            <a:pPr marL="617537" indent="0">
              <a:buNone/>
            </a:pPr>
            <a:endParaRPr lang="es-ES_tradnl" sz="3300" i="1" dirty="0" smtClean="0"/>
          </a:p>
          <a:p>
            <a:pPr marL="617537" indent="0">
              <a:buNone/>
            </a:pPr>
            <a:r>
              <a:rPr lang="es-ES_tradnl" sz="3300" i="1" dirty="0" smtClean="0"/>
              <a:t>con </a:t>
            </a:r>
            <a:r>
              <a:rPr lang="es-ES_tradnl" sz="3300" i="1" dirty="0"/>
              <a:t>exaltación y convencimiento </a:t>
            </a:r>
            <a:r>
              <a:rPr lang="es-ES_tradnl" sz="3300" i="1" dirty="0" err="1"/>
              <a:t>etilíricos</a:t>
            </a:r>
            <a:endParaRPr lang="es-ES_tradnl" sz="3300" dirty="0"/>
          </a:p>
          <a:p>
            <a:pPr marL="617537" indent="0">
              <a:buNone/>
            </a:pPr>
            <a:r>
              <a:rPr lang="es-ES_tradnl" sz="3300" i="1" dirty="0" err="1"/>
              <a:t>joycéntrico</a:t>
            </a:r>
            <a:r>
              <a:rPr lang="es-ES_tradnl" sz="3300" i="1" dirty="0"/>
              <a:t> </a:t>
            </a:r>
            <a:r>
              <a:rPr lang="es-ES_tradnl" sz="3300" dirty="0"/>
              <a:t>(Joyce)</a:t>
            </a:r>
          </a:p>
          <a:p>
            <a:pPr marL="617537" indent="0">
              <a:buNone/>
            </a:pPr>
            <a:r>
              <a:rPr lang="es-ES_tradnl" sz="3300" i="1" dirty="0" err="1"/>
              <a:t>palinsectos</a:t>
            </a:r>
            <a:r>
              <a:rPr lang="es-ES_tradnl" sz="3300" dirty="0"/>
              <a:t> («descifrar las patas de mosca o de hormiga o </a:t>
            </a:r>
            <a:r>
              <a:rPr lang="es-ES_tradnl" sz="3300" i="1" dirty="0" err="1"/>
              <a:t>palinsectos</a:t>
            </a:r>
            <a:r>
              <a:rPr lang="es-ES_tradnl" sz="3300" dirty="0"/>
              <a:t> del cuaderno de Joyce»)</a:t>
            </a:r>
          </a:p>
          <a:p>
            <a:pPr marL="617537" indent="0">
              <a:buNone/>
            </a:pPr>
            <a:r>
              <a:rPr lang="es-ES_tradnl" sz="3300" i="1" dirty="0" err="1"/>
              <a:t>oniromaquia</a:t>
            </a:r>
            <a:r>
              <a:rPr lang="es-ES_tradnl" sz="3300" dirty="0"/>
              <a:t> («esa imposible tauromaquia de sueño o de pesadilla»)</a:t>
            </a:r>
          </a:p>
          <a:p>
            <a:pPr marL="617537" indent="0">
              <a:buNone/>
            </a:pPr>
            <a:r>
              <a:rPr lang="es-ES_tradnl" sz="3300" i="1" dirty="0" err="1"/>
              <a:t>mingotauro</a:t>
            </a:r>
            <a:r>
              <a:rPr lang="es-ES_tradnl" sz="3300" dirty="0"/>
              <a:t> («dos migas tiesas por pitones ofrecía tal minotauro o más bien </a:t>
            </a:r>
            <a:r>
              <a:rPr lang="es-ES_tradnl" sz="3300" i="1" dirty="0" err="1"/>
              <a:t>mingotauro</a:t>
            </a:r>
            <a:r>
              <a:rPr lang="es-ES_tradnl" sz="3300" dirty="0"/>
              <a:t>»)</a:t>
            </a:r>
          </a:p>
          <a:p>
            <a:pPr marL="617537" indent="0">
              <a:buNone/>
            </a:pPr>
            <a:r>
              <a:rPr lang="es-ES_tradnl" sz="3300" i="1" dirty="0" err="1"/>
              <a:t>tauromacacos</a:t>
            </a:r>
            <a:endParaRPr lang="es-ES_tradnl" sz="3300" dirty="0"/>
          </a:p>
          <a:p>
            <a:pPr marL="617537" indent="0">
              <a:buNone/>
            </a:pPr>
            <a:r>
              <a:rPr lang="es-ES_tradnl" sz="3300" i="1" dirty="0" err="1"/>
              <a:t>reciprocacidades</a:t>
            </a:r>
            <a:endParaRPr lang="es-ES_tradnl" sz="3300" dirty="0"/>
          </a:p>
          <a:p>
            <a:pPr marL="617537" indent="0">
              <a:buNone/>
            </a:pPr>
            <a:r>
              <a:rPr lang="es-ES_tradnl" sz="3300" i="1" dirty="0" err="1"/>
              <a:t>hamletrero</a:t>
            </a:r>
            <a:endParaRPr lang="es-ES_tradnl" sz="3300" dirty="0"/>
          </a:p>
          <a:p>
            <a:pPr marL="617537" indent="0">
              <a:buNone/>
            </a:pPr>
            <a:r>
              <a:rPr lang="es-ES_tradnl" sz="3300" i="1" dirty="0"/>
              <a:t>madurez </a:t>
            </a:r>
            <a:r>
              <a:rPr lang="es-ES_tradnl" sz="3300" i="1" dirty="0" err="1"/>
              <a:t>inmaduradera</a:t>
            </a:r>
            <a:endParaRPr lang="es-ES_tradnl" sz="3300" dirty="0"/>
          </a:p>
          <a:p>
            <a:pPr marL="617537" indent="0">
              <a:buNone/>
            </a:pPr>
            <a:r>
              <a:rPr lang="es-ES_tradnl" sz="3300" i="1" dirty="0" err="1"/>
              <a:t>yorrible</a:t>
            </a:r>
            <a:r>
              <a:rPr lang="es-ES_tradnl" sz="3300" i="1" dirty="0"/>
              <a:t> </a:t>
            </a:r>
            <a:r>
              <a:rPr lang="es-ES_tradnl" sz="3300" dirty="0"/>
              <a:t>«Yo... Yo... </a:t>
            </a:r>
            <a:r>
              <a:rPr lang="es-ES_tradnl" sz="3300" i="1" dirty="0" err="1"/>
              <a:t>Yorrible</a:t>
            </a:r>
            <a:r>
              <a:rPr lang="es-ES_tradnl" sz="3300" dirty="0"/>
              <a:t>»</a:t>
            </a:r>
          </a:p>
          <a:p>
            <a:pPr marL="617537" indent="0">
              <a:buNone/>
            </a:pPr>
            <a:r>
              <a:rPr lang="es-ES_tradnl" sz="3300" dirty="0"/>
              <a:t>enano </a:t>
            </a:r>
            <a:r>
              <a:rPr lang="es-ES_tradnl" sz="3300" i="1" dirty="0" err="1"/>
              <a:t>exhibicionanista</a:t>
            </a:r>
            <a:endParaRPr lang="es-ES_tradnl" sz="3300" dirty="0"/>
          </a:p>
          <a:p>
            <a:pPr marL="617537" indent="0">
              <a:buNone/>
            </a:pPr>
            <a:r>
              <a:rPr lang="es-ES_tradnl" sz="3300" i="1" dirty="0" err="1"/>
              <a:t>hurrabuznar</a:t>
            </a:r>
            <a:endParaRPr lang="es-ES_tradnl" sz="3300" dirty="0"/>
          </a:p>
          <a:p>
            <a:pPr marL="617537" indent="0">
              <a:buNone/>
            </a:pPr>
            <a:r>
              <a:rPr lang="es-ES_tradnl" sz="3300" i="1" dirty="0" err="1"/>
              <a:t>eurekakarear</a:t>
            </a:r>
            <a:endParaRPr lang="es-ES_tradnl" sz="3300" dirty="0"/>
          </a:p>
          <a:p>
            <a:endParaRPr lang="es-ES_tradnl" dirty="0"/>
          </a:p>
        </p:txBody>
      </p:sp>
    </p:spTree>
    <p:extLst>
      <p:ext uri="{BB962C8B-B14F-4D97-AF65-F5344CB8AC3E}">
        <p14:creationId xmlns:p14="http://schemas.microsoft.com/office/powerpoint/2010/main" val="21733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
            <a:ext cx="11582400" cy="440266"/>
          </a:xfrm>
        </p:spPr>
        <p:txBody>
          <a:bodyPr>
            <a:normAutofit fontScale="90000"/>
          </a:bodyPr>
          <a:lstStyle/>
          <a:p>
            <a:r>
              <a:rPr lang="es-ES_tradnl"/>
              <a:t/>
            </a:r>
            <a:br>
              <a:rPr lang="es-ES_tradnl"/>
            </a:br>
            <a:r>
              <a:rPr lang="es-ES_tradnl" sz="1600" b="1" smtClean="0"/>
              <a:t>J</a:t>
            </a:r>
            <a:r>
              <a:rPr lang="es-ES_tradnl" sz="1600" b="1" dirty="0"/>
              <a:t>. M. GIL, 2018: </a:t>
            </a:r>
            <a:r>
              <a:rPr lang="es-ES_tradnl" sz="1600" b="1" dirty="0" smtClean="0"/>
              <a:t>«</a:t>
            </a:r>
            <a:r>
              <a:rPr lang="es-ES_tradnl" sz="1600" b="1" dirty="0"/>
              <a:t>Qué es la creatividad lingüística: una explicación </a:t>
            </a:r>
            <a:r>
              <a:rPr lang="es-ES_tradnl" sz="1600" b="1" dirty="0" err="1"/>
              <a:t>neurocognitiva</a:t>
            </a:r>
            <a:r>
              <a:rPr lang="es-ES_tradnl" sz="1600" b="1" dirty="0"/>
              <a:t> a partir de nombres de comercios de Mar del Plata»,</a:t>
            </a:r>
            <a:r>
              <a:rPr lang="es-ES_tradnl" sz="1600" dirty="0"/>
              <a:t> </a:t>
            </a:r>
            <a:r>
              <a:rPr lang="es-ES_tradnl" sz="1600" i="1" dirty="0"/>
              <a:t>Logos. Revista de Lingüística, Filosofía y Literatura</a:t>
            </a:r>
            <a:r>
              <a:rPr lang="es-ES_tradnl" sz="1600" dirty="0"/>
              <a:t>, nº 28, 116-134.</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965200"/>
            <a:ext cx="11734800" cy="6248399"/>
          </a:xfrm>
        </p:spPr>
      </p:pic>
    </p:spTree>
    <p:extLst>
      <p:ext uri="{BB962C8B-B14F-4D97-AF65-F5344CB8AC3E}">
        <p14:creationId xmlns:p14="http://schemas.microsoft.com/office/powerpoint/2010/main" val="1232657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600" dirty="0" smtClean="0">
                <a:latin typeface="Arial" charset="0"/>
                <a:ea typeface="Arial" charset="0"/>
                <a:cs typeface="Arial" charset="0"/>
              </a:rPr>
              <a:t/>
            </a:r>
            <a:br>
              <a:rPr lang="es-ES" sz="3600" dirty="0" smtClean="0">
                <a:latin typeface="Arial" charset="0"/>
                <a:ea typeface="Arial" charset="0"/>
                <a:cs typeface="Arial" charset="0"/>
              </a:rPr>
            </a:br>
            <a:r>
              <a:rPr lang="es-ES" sz="3600" dirty="0" smtClean="0">
                <a:latin typeface="Arial" charset="0"/>
                <a:ea typeface="Arial" charset="0"/>
                <a:cs typeface="Arial" charset="0"/>
              </a:rPr>
              <a:t>TIPOS DE NEOLOGISMO POR EL PROCEDIMIENTO DE FORMACIÓN:</a:t>
            </a:r>
            <a:r>
              <a:rPr lang="es-ES" dirty="0">
                <a:latin typeface="Arial" charset="0"/>
                <a:ea typeface="Arial" charset="0"/>
                <a:cs typeface="Arial" charset="0"/>
              </a:rPr>
              <a:t/>
            </a:r>
            <a:br>
              <a:rPr lang="es-ES" dirty="0">
                <a:latin typeface="Arial" charset="0"/>
                <a:ea typeface="Arial" charset="0"/>
                <a:cs typeface="Arial" charset="0"/>
              </a:rPr>
            </a:br>
            <a:endParaRPr lang="es-ES_tradnl" dirty="0"/>
          </a:p>
        </p:txBody>
      </p:sp>
      <p:sp>
        <p:nvSpPr>
          <p:cNvPr id="3" name="Marcador de contenido 2"/>
          <p:cNvSpPr>
            <a:spLocks noGrp="1"/>
          </p:cNvSpPr>
          <p:nvPr>
            <p:ph idx="1"/>
          </p:nvPr>
        </p:nvSpPr>
        <p:spPr>
          <a:xfrm>
            <a:off x="838200" y="1842052"/>
            <a:ext cx="10515600" cy="4334911"/>
          </a:xfrm>
        </p:spPr>
        <p:txBody>
          <a:bodyPr>
            <a:normAutofit/>
          </a:bodyPr>
          <a:lstStyle/>
          <a:p>
            <a:r>
              <a:rPr lang="es-ES_tradnl" sz="3200" cap="all" dirty="0" smtClean="0">
                <a:effectLst/>
                <a:latin typeface="Calibri" charset="0"/>
                <a:ea typeface="Calibri" charset="0"/>
                <a:cs typeface="Times" charset="0"/>
              </a:rPr>
              <a:t>A) formación de palabras. DERIVACIÓN, COMPOSICIÓN Y OTROS </a:t>
            </a:r>
            <a:r>
              <a:rPr lang="es-ES_tradnl" sz="3200" cap="all" dirty="0" err="1" smtClean="0">
                <a:effectLst/>
                <a:latin typeface="Calibri" charset="0"/>
                <a:ea typeface="Calibri" charset="0"/>
                <a:cs typeface="Times" charset="0"/>
              </a:rPr>
              <a:t>PRoCEDIMIENTOS</a:t>
            </a:r>
            <a:r>
              <a:rPr lang="es-ES_tradnl" sz="3200" cap="all" dirty="0" smtClean="0">
                <a:effectLst/>
                <a:latin typeface="Calibri" charset="0"/>
                <a:ea typeface="Calibri" charset="0"/>
                <a:cs typeface="Times" charset="0"/>
              </a:rPr>
              <a:t> FORMALES</a:t>
            </a:r>
            <a:r>
              <a:rPr lang="es-ES_tradnl" sz="3200" dirty="0" smtClean="0">
                <a:effectLst/>
              </a:rPr>
              <a:t> </a:t>
            </a:r>
          </a:p>
          <a:p>
            <a:endParaRPr lang="es-ES_tradnl" sz="3200" dirty="0" smtClean="0"/>
          </a:p>
          <a:p>
            <a:r>
              <a:rPr lang="es-ES_tradnl" sz="3200" cap="all" dirty="0"/>
              <a:t>B) El neologismo </a:t>
            </a:r>
            <a:r>
              <a:rPr lang="es-ES_tradnl" sz="3200" cap="all" dirty="0" smtClean="0"/>
              <a:t>semántico</a:t>
            </a:r>
            <a:r>
              <a:rPr lang="es-ES_tradnl" sz="3200" dirty="0" smtClean="0">
                <a:effectLst/>
              </a:rPr>
              <a:t> </a:t>
            </a:r>
          </a:p>
          <a:p>
            <a:endParaRPr lang="es-ES_tradnl" sz="3200" dirty="0"/>
          </a:p>
          <a:p>
            <a:r>
              <a:rPr lang="es-ES_tradnl" sz="3200" cap="all" dirty="0"/>
              <a:t>C) EL PRÉSTAMO</a:t>
            </a:r>
            <a:r>
              <a:rPr lang="es-ES_tradnl" sz="3200" dirty="0" smtClean="0">
                <a:effectLst/>
              </a:rPr>
              <a:t> </a:t>
            </a:r>
            <a:endParaRPr lang="es-ES_tradnl" sz="3200" dirty="0"/>
          </a:p>
        </p:txBody>
      </p:sp>
    </p:spTree>
    <p:extLst>
      <p:ext uri="{BB962C8B-B14F-4D97-AF65-F5344CB8AC3E}">
        <p14:creationId xmlns:p14="http://schemas.microsoft.com/office/powerpoint/2010/main" val="1524331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007120" cy="1004340"/>
          </a:xfrm>
          <a:solidFill>
            <a:schemeClr val="accent1">
              <a:lumMod val="20000"/>
              <a:lumOff val="80000"/>
            </a:schemeClr>
          </a:solidFill>
        </p:spPr>
        <p:txBody>
          <a:bodyPr>
            <a:normAutofit fontScale="90000"/>
          </a:bodyPr>
          <a:lstStyle/>
          <a:p>
            <a:pPr algn="ctr"/>
            <a:r>
              <a:rPr lang="es-ES_tradnl" b="1" dirty="0"/>
              <a:t/>
            </a:r>
            <a:br>
              <a:rPr lang="es-ES_tradnl" b="1" dirty="0"/>
            </a:br>
            <a:r>
              <a:rPr lang="es-ES_tradnl" b="1" dirty="0" smtClean="0"/>
              <a:t>BIBLIOGRAFÍA</a:t>
            </a:r>
            <a:r>
              <a:rPr lang="es-ES_tradnl" dirty="0" smtClean="0"/>
              <a:t/>
            </a:r>
            <a:br>
              <a:rPr lang="es-ES_tradnl" dirty="0" smtClean="0"/>
            </a:br>
            <a:endParaRPr lang="es-ES_tradnl" dirty="0"/>
          </a:p>
        </p:txBody>
      </p:sp>
      <p:sp>
        <p:nvSpPr>
          <p:cNvPr id="3" name="Marcador de contenido 2"/>
          <p:cNvSpPr>
            <a:spLocks noGrp="1"/>
          </p:cNvSpPr>
          <p:nvPr>
            <p:ph idx="1"/>
          </p:nvPr>
        </p:nvSpPr>
        <p:spPr>
          <a:xfrm>
            <a:off x="838199" y="1004341"/>
            <a:ext cx="11168921" cy="5516380"/>
          </a:xfrm>
        </p:spPr>
        <p:txBody>
          <a:bodyPr>
            <a:normAutofit fontScale="70000" lnSpcReduction="20000"/>
          </a:bodyPr>
          <a:lstStyle/>
          <a:p>
            <a:pPr marL="635000" indent="-400050">
              <a:buNone/>
            </a:pPr>
            <a:r>
              <a:rPr lang="es-ES" b="1" dirty="0"/>
              <a:t> </a:t>
            </a:r>
            <a:endParaRPr lang="es-ES_tradnl" dirty="0"/>
          </a:p>
          <a:p>
            <a:pPr marL="635000" indent="-400050">
              <a:buNone/>
            </a:pPr>
            <a:r>
              <a:rPr lang="es-ES_tradnl" b="1" dirty="0">
                <a:solidFill>
                  <a:srgbClr val="00B050"/>
                </a:solidFill>
              </a:rPr>
              <a:t>Álvarez de Miranda, Pedro, 2009: «Neología y pérdida léxica», en </a:t>
            </a:r>
            <a:r>
              <a:rPr lang="es-ES_tradnl" b="1" i="1" dirty="0">
                <a:solidFill>
                  <a:srgbClr val="00B050"/>
                </a:solidFill>
              </a:rPr>
              <a:t>Panorama de la lexicología</a:t>
            </a:r>
            <a:r>
              <a:rPr lang="es-ES_tradnl" b="1" dirty="0">
                <a:solidFill>
                  <a:srgbClr val="00B050"/>
                </a:solidFill>
              </a:rPr>
              <a:t>, Elena de Miguel (ed.), Barcelona: Ariel, pp. 133-158.</a:t>
            </a:r>
          </a:p>
          <a:p>
            <a:pPr marL="635000" indent="-400050">
              <a:buNone/>
            </a:pPr>
            <a:endParaRPr lang="es-ES_tradnl" dirty="0" smtClean="0"/>
          </a:p>
          <a:p>
            <a:pPr marL="692150" indent="-457200">
              <a:buFont typeface="Wingdings" charset="2"/>
              <a:buChar char="v"/>
            </a:pPr>
            <a:r>
              <a:rPr lang="es-ES_tradnl" b="1" dirty="0" smtClean="0">
                <a:solidFill>
                  <a:srgbClr val="FF0000"/>
                </a:solidFill>
              </a:rPr>
              <a:t>Casado </a:t>
            </a:r>
            <a:r>
              <a:rPr lang="es-ES_tradnl" b="1" dirty="0">
                <a:solidFill>
                  <a:srgbClr val="FF0000"/>
                </a:solidFill>
              </a:rPr>
              <a:t>Velarde, M., 2015: </a:t>
            </a:r>
            <a:r>
              <a:rPr lang="es-ES_tradnl" b="1" i="1" dirty="0">
                <a:solidFill>
                  <a:srgbClr val="FF0000"/>
                </a:solidFill>
              </a:rPr>
              <a:t>La innovación léxica en el español actual</a:t>
            </a:r>
            <a:r>
              <a:rPr lang="es-ES_tradnl" b="1" dirty="0">
                <a:solidFill>
                  <a:srgbClr val="FF0000"/>
                </a:solidFill>
              </a:rPr>
              <a:t>, Madrid: Síntesis.</a:t>
            </a:r>
          </a:p>
          <a:p>
            <a:pPr marL="635000" indent="-400050">
              <a:buNone/>
            </a:pPr>
            <a:endParaRPr lang="es-ES_tradnl" dirty="0" smtClean="0"/>
          </a:p>
          <a:p>
            <a:pPr marL="635000" indent="-400050">
              <a:buNone/>
            </a:pPr>
            <a:r>
              <a:rPr lang="es-ES_tradnl" dirty="0" err="1" smtClean="0"/>
              <a:t>Escandell</a:t>
            </a:r>
            <a:r>
              <a:rPr lang="es-ES_tradnl" dirty="0" smtClean="0"/>
              <a:t> </a:t>
            </a:r>
            <a:r>
              <a:rPr lang="es-ES_tradnl" dirty="0"/>
              <a:t>Vidal, M.V., 2007: </a:t>
            </a:r>
            <a:r>
              <a:rPr lang="es-ES_tradnl" i="1" dirty="0"/>
              <a:t>Apuntes de semántica léxica</a:t>
            </a:r>
            <a:r>
              <a:rPr lang="es-ES_tradnl" dirty="0"/>
              <a:t>, Madrid: UNED. </a:t>
            </a:r>
          </a:p>
          <a:p>
            <a:pPr marL="635000" indent="-400050">
              <a:buNone/>
            </a:pPr>
            <a:r>
              <a:rPr lang="es-ES_tradnl" dirty="0"/>
              <a:t> </a:t>
            </a:r>
          </a:p>
          <a:p>
            <a:pPr marL="635000" indent="-400050">
              <a:buNone/>
            </a:pPr>
            <a:r>
              <a:rPr lang="es-ES_tradnl" dirty="0" err="1"/>
              <a:t>Estopà</a:t>
            </a:r>
            <a:r>
              <a:rPr lang="es-ES_tradnl" dirty="0"/>
              <a:t>, Rosa, 2016: «Neología especializada: términos médicos en la prensa española», en C. Sánchez Manzanares y D. Azorín Fernández (eds.), </a:t>
            </a:r>
            <a:r>
              <a:rPr lang="es-ES_tradnl" i="1" dirty="0"/>
              <a:t>Estudios de neología del español</a:t>
            </a:r>
            <a:r>
              <a:rPr lang="es-ES_tradnl" dirty="0"/>
              <a:t>, Murcia: </a:t>
            </a:r>
            <a:r>
              <a:rPr lang="es-ES_tradnl" dirty="0" err="1"/>
              <a:t>Editum</a:t>
            </a:r>
            <a:r>
              <a:rPr lang="es-ES_tradnl" dirty="0"/>
              <a:t>, pp. 109-129.</a:t>
            </a:r>
          </a:p>
          <a:p>
            <a:pPr marL="635000" indent="-400050">
              <a:buNone/>
            </a:pPr>
            <a:r>
              <a:rPr lang="es-ES_tradnl" dirty="0"/>
              <a:t> </a:t>
            </a:r>
          </a:p>
          <a:p>
            <a:pPr marL="635000" indent="-400050">
              <a:buNone/>
            </a:pPr>
            <a:r>
              <a:rPr lang="es-ES_tradnl" dirty="0"/>
              <a:t>Gómez Capuz, J., 2004: </a:t>
            </a:r>
            <a:r>
              <a:rPr lang="es-ES_tradnl" i="1" dirty="0"/>
              <a:t>Los préstamos del español: lengua y sociedad</a:t>
            </a:r>
            <a:r>
              <a:rPr lang="es-ES_tradnl" dirty="0"/>
              <a:t>, Madrid: Arco.</a:t>
            </a:r>
          </a:p>
          <a:p>
            <a:pPr marL="635000" indent="-400050">
              <a:buNone/>
            </a:pPr>
            <a:r>
              <a:rPr lang="es-ES_tradnl" dirty="0">
                <a:sym typeface="Symbol" charset="2"/>
              </a:rPr>
              <a:t></a:t>
            </a:r>
            <a:r>
              <a:rPr lang="es-ES_tradnl" dirty="0"/>
              <a:t> , 2005: </a:t>
            </a:r>
            <a:r>
              <a:rPr lang="es-ES_tradnl" i="1" dirty="0"/>
              <a:t>La inmigración léxica</a:t>
            </a:r>
            <a:r>
              <a:rPr lang="es-ES_tradnl" dirty="0"/>
              <a:t>, Madrid: Arco.</a:t>
            </a:r>
          </a:p>
          <a:p>
            <a:pPr marL="635000" indent="-400050">
              <a:buNone/>
            </a:pPr>
            <a:r>
              <a:rPr lang="es-ES_tradnl" dirty="0"/>
              <a:t> </a:t>
            </a:r>
          </a:p>
          <a:p>
            <a:pPr marL="635000" indent="-400050">
              <a:buNone/>
            </a:pPr>
            <a:r>
              <a:rPr lang="es-ES_tradnl" dirty="0"/>
              <a:t>Varela Ortega, S., 2005: </a:t>
            </a:r>
            <a:r>
              <a:rPr lang="es-ES_tradnl" i="1" dirty="0"/>
              <a:t>Morfología léxica:</a:t>
            </a:r>
            <a:r>
              <a:rPr lang="es-ES_tradnl" dirty="0"/>
              <a:t> </a:t>
            </a:r>
            <a:r>
              <a:rPr lang="es-ES_tradnl" i="1" dirty="0"/>
              <a:t>La formación de palabras</a:t>
            </a:r>
            <a:r>
              <a:rPr lang="es-ES_tradnl" dirty="0"/>
              <a:t>, Madrid: Gredos.</a:t>
            </a:r>
          </a:p>
          <a:p>
            <a:pPr marL="635000" indent="-400050">
              <a:buNone/>
            </a:pPr>
            <a:r>
              <a:rPr lang="es-ES_tradnl" dirty="0" smtClean="0"/>
              <a:t>Vilches </a:t>
            </a:r>
            <a:r>
              <a:rPr lang="es-ES_tradnl" dirty="0" err="1"/>
              <a:t>Vivancos</a:t>
            </a:r>
            <a:r>
              <a:rPr lang="es-ES_tradnl" dirty="0"/>
              <a:t>, F. (coord.), 2006: </a:t>
            </a:r>
            <a:r>
              <a:rPr lang="es-ES_tradnl" i="1" dirty="0"/>
              <a:t>Creación neológica y nuevas tecnologías</a:t>
            </a:r>
            <a:r>
              <a:rPr lang="es-ES_tradnl" dirty="0"/>
              <a:t>, Madrid: </a:t>
            </a:r>
            <a:r>
              <a:rPr lang="es-ES_tradnl" dirty="0" err="1"/>
              <a:t>Dykinson</a:t>
            </a:r>
            <a:r>
              <a:rPr lang="es-ES_tradnl" dirty="0"/>
              <a:t>. </a:t>
            </a:r>
          </a:p>
          <a:p>
            <a:pPr marL="635000" indent="-400050">
              <a:buNone/>
            </a:pPr>
            <a:endParaRPr lang="es-ES_tradnl" dirty="0"/>
          </a:p>
        </p:txBody>
      </p:sp>
    </p:spTree>
    <p:extLst>
      <p:ext uri="{BB962C8B-B14F-4D97-AF65-F5344CB8AC3E}">
        <p14:creationId xmlns:p14="http://schemas.microsoft.com/office/powerpoint/2010/main" val="22308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16024"/>
          </a:xfrm>
          <a:solidFill>
            <a:schemeClr val="accent4">
              <a:lumMod val="20000"/>
              <a:lumOff val="80000"/>
            </a:schemeClr>
          </a:solidFill>
        </p:spPr>
        <p:txBody>
          <a:bodyPr>
            <a:normAutofit fontScale="90000"/>
          </a:bodyPr>
          <a:lstStyle/>
          <a:p>
            <a:pPr algn="r"/>
            <a:r>
              <a:rPr lang="es-ES_tradnl" dirty="0" err="1" smtClean="0"/>
              <a:t>Presentaci</a:t>
            </a:r>
            <a:r>
              <a:rPr lang="es-ES" dirty="0" err="1" smtClean="0"/>
              <a:t>ón</a:t>
            </a:r>
            <a:r>
              <a:rPr lang="es-ES" dirty="0"/>
              <a:t>.</a:t>
            </a:r>
            <a:r>
              <a:rPr lang="es-ES" dirty="0" smtClean="0"/>
              <a:t> </a:t>
            </a:r>
            <a:r>
              <a:rPr lang="es-ES_tradnl" dirty="0"/>
              <a:t>E</a:t>
            </a:r>
            <a:r>
              <a:rPr lang="es-ES_tradnl" dirty="0" smtClean="0"/>
              <a:t>jemplos</a:t>
            </a:r>
            <a:endParaRPr lang="es-ES_tradnl" dirty="0"/>
          </a:p>
        </p:txBody>
      </p:sp>
      <p:sp>
        <p:nvSpPr>
          <p:cNvPr id="3" name="Marcador de contenido 2"/>
          <p:cNvSpPr>
            <a:spLocks noGrp="1"/>
          </p:cNvSpPr>
          <p:nvPr>
            <p:ph idx="1"/>
          </p:nvPr>
        </p:nvSpPr>
        <p:spPr/>
        <p:txBody>
          <a:bodyPr/>
          <a:lstStyle/>
          <a:p>
            <a:r>
              <a:rPr lang="es-ES_tradnl" b="1" dirty="0" smtClean="0"/>
              <a:t>EMPLEOMANÍA</a:t>
            </a:r>
            <a:r>
              <a:rPr lang="es-ES_tradnl" dirty="0"/>
              <a:t>. f. fam. El afán con que se codicia un empelo público retribuido, tenga o no el pretendiente méritos para obtenerlo y aptitud para servirlo. (</a:t>
            </a:r>
            <a:r>
              <a:rPr lang="es-ES_tradnl" i="1" dirty="0"/>
              <a:t>DRAE</a:t>
            </a:r>
            <a:r>
              <a:rPr lang="es-ES_tradnl" dirty="0"/>
              <a:t>, 1869, 11ª ed.).</a:t>
            </a:r>
          </a:p>
          <a:p>
            <a:endParaRPr lang="es-ES_tradnl" dirty="0"/>
          </a:p>
        </p:txBody>
      </p:sp>
    </p:spTree>
    <p:extLst>
      <p:ext uri="{BB962C8B-B14F-4D97-AF65-F5344CB8AC3E}">
        <p14:creationId xmlns:p14="http://schemas.microsoft.com/office/powerpoint/2010/main" val="1467642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CAMBIOS, CAMBIOS, CAMBIOS...</a:t>
            </a:r>
            <a:br>
              <a:rPr lang="es-ES_tradnl" dirty="0" smtClean="0"/>
            </a:br>
            <a:r>
              <a:rPr lang="es-ES_tradnl" dirty="0" smtClean="0"/>
              <a:t>Cambios de valor</a:t>
            </a:r>
            <a:endParaRPr lang="es-ES_tradnl" dirty="0"/>
          </a:p>
        </p:txBody>
      </p:sp>
      <p:sp>
        <p:nvSpPr>
          <p:cNvPr id="3" name="Marcador de contenido 2"/>
          <p:cNvSpPr>
            <a:spLocks noGrp="1"/>
          </p:cNvSpPr>
          <p:nvPr>
            <p:ph idx="1"/>
          </p:nvPr>
        </p:nvSpPr>
        <p:spPr>
          <a:xfrm>
            <a:off x="838200" y="2359151"/>
            <a:ext cx="10515600" cy="3817811"/>
          </a:xfrm>
        </p:spPr>
        <p:txBody>
          <a:bodyPr/>
          <a:lstStyle/>
          <a:p>
            <a:pPr marL="1377950" indent="0">
              <a:buNone/>
            </a:pPr>
            <a:endParaRPr lang="es-ES_tradnl" sz="5400" b="1" dirty="0" smtClean="0">
              <a:latin typeface="Ayuthaya" charset="-34"/>
              <a:ea typeface="Ayuthaya" charset="-34"/>
              <a:cs typeface="Ayuthaya" charset="-34"/>
              <a:hlinkClick r:id="rId2"/>
            </a:endParaRPr>
          </a:p>
          <a:p>
            <a:pPr marL="1377950" indent="0">
              <a:buNone/>
            </a:pPr>
            <a:endParaRPr lang="es-ES_tradnl" sz="5400" b="1" dirty="0" smtClean="0">
              <a:latin typeface="Ayuthaya" charset="-34"/>
              <a:ea typeface="Ayuthaya" charset="-34"/>
              <a:cs typeface="Ayuthaya" charset="-34"/>
              <a:hlinkClick r:id="rId2"/>
            </a:endParaRPr>
          </a:p>
          <a:p>
            <a:pPr marL="1377950" indent="0">
              <a:buNone/>
            </a:pPr>
            <a:r>
              <a:rPr lang="es-ES_tradnl" sz="5400" b="1" dirty="0" smtClean="0">
                <a:latin typeface="Ayuthaya" charset="-34"/>
                <a:ea typeface="Ayuthaya" charset="-34"/>
                <a:cs typeface="Ayuthaya" charset="-34"/>
                <a:hlinkClick r:id="rId2"/>
              </a:rPr>
              <a:t>puertorriqueño</a:t>
            </a:r>
            <a:endParaRPr lang="es-ES_tradnl" sz="5400" b="1" dirty="0">
              <a:latin typeface="Ayuthaya" charset="-34"/>
              <a:ea typeface="Ayuthaya" charset="-34"/>
              <a:cs typeface="Ayuthaya" charset="-34"/>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736" y="1408879"/>
            <a:ext cx="3164332" cy="1900543"/>
          </a:xfrm>
          <a:prstGeom prst="rect">
            <a:avLst/>
          </a:prstGeom>
        </p:spPr>
      </p:pic>
    </p:spTree>
    <p:extLst>
      <p:ext uri="{BB962C8B-B14F-4D97-AF65-F5344CB8AC3E}">
        <p14:creationId xmlns:p14="http://schemas.microsoft.com/office/powerpoint/2010/main" val="45259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38174"/>
          </a:xfrm>
          <a:solidFill>
            <a:schemeClr val="accent4">
              <a:lumMod val="20000"/>
              <a:lumOff val="80000"/>
            </a:schemeClr>
          </a:solidFill>
        </p:spPr>
        <p:txBody>
          <a:bodyPr>
            <a:normAutofit fontScale="90000"/>
          </a:bodyPr>
          <a:lstStyle/>
          <a:p>
            <a:pPr algn="r"/>
            <a:r>
              <a:rPr lang="es-ES" dirty="0" smtClean="0"/>
              <a:t>CAMBIOS, CAMBIOS... LAS Palabras nuevas. </a:t>
            </a:r>
            <a:r>
              <a:rPr lang="es-ES_tradnl" dirty="0" smtClean="0"/>
              <a:t>Ejemplos</a:t>
            </a:r>
            <a:endParaRPr lang="es-ES_tradnl" dirty="0"/>
          </a:p>
        </p:txBody>
      </p:sp>
      <p:sp>
        <p:nvSpPr>
          <p:cNvPr id="3" name="Marcador de contenido 2"/>
          <p:cNvSpPr>
            <a:spLocks noGrp="1"/>
          </p:cNvSpPr>
          <p:nvPr>
            <p:ph idx="1"/>
          </p:nvPr>
        </p:nvSpPr>
        <p:spPr>
          <a:xfrm>
            <a:off x="838200" y="1003300"/>
            <a:ext cx="10515600" cy="5173663"/>
          </a:xfrm>
        </p:spPr>
        <p:txBody>
          <a:bodyPr/>
          <a:lstStyle/>
          <a:p>
            <a:endParaRPr lang="es-ES_tradnl" dirty="0"/>
          </a:p>
        </p:txBody>
      </p:sp>
      <p:sp>
        <p:nvSpPr>
          <p:cNvPr id="4" name="Rectángulo 3"/>
          <p:cNvSpPr/>
          <p:nvPr/>
        </p:nvSpPr>
        <p:spPr>
          <a:xfrm>
            <a:off x="838200" y="674557"/>
            <a:ext cx="10515601" cy="5632311"/>
          </a:xfrm>
          <a:prstGeom prst="rect">
            <a:avLst/>
          </a:prstGeom>
        </p:spPr>
        <p:txBody>
          <a:bodyPr wrap="square">
            <a:spAutoFit/>
          </a:bodyPr>
          <a:lstStyle/>
          <a:p>
            <a:pPr marR="87630" algn="just">
              <a:spcAft>
                <a:spcPts val="0"/>
              </a:spcAft>
            </a:pPr>
            <a:endParaRPr lang="es-ES_tradnl" b="1" dirty="0" smtClean="0">
              <a:effectLst/>
              <a:latin typeface="Calibri" charset="0"/>
              <a:ea typeface="Times" charset="0"/>
              <a:cs typeface="Times" charset="0"/>
            </a:endParaRPr>
          </a:p>
          <a:p>
            <a:pPr marR="87630" algn="just">
              <a:spcAft>
                <a:spcPts val="0"/>
              </a:spcAft>
            </a:pPr>
            <a:endParaRPr lang="es-ES_tradnl" b="1" i="1" dirty="0" smtClean="0">
              <a:effectLst/>
              <a:latin typeface="Calibri" charset="0"/>
              <a:ea typeface="Times" charset="0"/>
              <a:cs typeface="Times" charset="0"/>
            </a:endParaRPr>
          </a:p>
          <a:p>
            <a:pPr marR="87630" algn="just">
              <a:spcAft>
                <a:spcPts val="0"/>
              </a:spcAft>
            </a:pPr>
            <a:endParaRPr lang="es-ES_tradnl" b="1" i="1" dirty="0">
              <a:latin typeface="Calibri" charset="0"/>
              <a:ea typeface="Times" charset="0"/>
              <a:cs typeface="Times" charset="0"/>
            </a:endParaRPr>
          </a:p>
          <a:p>
            <a:pPr marR="87630" algn="just">
              <a:spcAft>
                <a:spcPts val="0"/>
              </a:spcAft>
            </a:pPr>
            <a:r>
              <a:rPr lang="es-ES_tradnl" b="1" i="1" dirty="0" smtClean="0">
                <a:effectLst/>
                <a:latin typeface="Calibri" charset="0"/>
                <a:ea typeface="Times" charset="0"/>
                <a:cs typeface="Times" charset="0"/>
              </a:rPr>
              <a:t>Minería </a:t>
            </a:r>
            <a:r>
              <a:rPr lang="es-ES_tradnl" b="1" i="1" dirty="0" smtClean="0">
                <a:effectLst/>
                <a:latin typeface="Calibri" charset="0"/>
                <a:ea typeface="Times" charset="0"/>
                <a:cs typeface="Times" charset="0"/>
              </a:rPr>
              <a:t>de datos y minería de textos</a:t>
            </a:r>
          </a:p>
          <a:p>
            <a:pPr marR="87630" algn="just">
              <a:spcAft>
                <a:spcPts val="0"/>
              </a:spcAft>
            </a:pPr>
            <a:endParaRPr lang="es-ES_tradnl" dirty="0" smtClean="0">
              <a:effectLst/>
              <a:latin typeface="Times" charset="0"/>
              <a:ea typeface="Times" charset="0"/>
              <a:cs typeface="Times New Roman" charset="0"/>
            </a:endParaRPr>
          </a:p>
          <a:p>
            <a:pPr marL="2540" algn="just">
              <a:spcAft>
                <a:spcPts val="0"/>
              </a:spcAft>
            </a:pPr>
            <a:r>
              <a:rPr lang="es-ES_tradnl" dirty="0" smtClean="0">
                <a:effectLst/>
                <a:latin typeface="Calibri" charset="0"/>
                <a:ea typeface="Times" charset="0"/>
                <a:cs typeface="Times" charset="0"/>
              </a:rPr>
              <a:t>"Desde un enfoque formal, Lahoz 2004, la Bioinformática se entiende como una disciplina donde se incluyen la modelización y simulación de sistemas biológicos y el desarrollo y aplicación de algoritmos orientados al análisis de datos en distintas áreas de conocimiento. </a:t>
            </a:r>
            <a:r>
              <a:rPr lang="es-ES_tradnl" b="1" dirty="0" smtClean="0">
                <a:effectLst/>
                <a:latin typeface="Calibri" charset="0"/>
                <a:ea typeface="Times" charset="0"/>
                <a:cs typeface="Times" charset="0"/>
              </a:rPr>
              <a:t>Minería de datos </a:t>
            </a:r>
            <a:r>
              <a:rPr lang="es-ES_tradnl" dirty="0" smtClean="0">
                <a:effectLst/>
                <a:latin typeface="Calibri" charset="0"/>
                <a:ea typeface="Times" charset="0"/>
                <a:cs typeface="Times" charset="0"/>
              </a:rPr>
              <a:t>o </a:t>
            </a:r>
            <a:r>
              <a:rPr lang="es-ES_tradnl" b="1" i="1" dirty="0" smtClean="0">
                <a:effectLst/>
                <a:latin typeface="Calibri" charset="0"/>
                <a:ea typeface="Times" charset="0"/>
                <a:cs typeface="Times" charset="0"/>
              </a:rPr>
              <a:t>Data </a:t>
            </a:r>
            <a:r>
              <a:rPr lang="es-ES_tradnl" b="1" i="1" dirty="0" err="1" smtClean="0">
                <a:effectLst/>
                <a:latin typeface="Calibri" charset="0"/>
                <a:ea typeface="Times" charset="0"/>
                <a:cs typeface="Times" charset="0"/>
              </a:rPr>
              <a:t>Mining</a:t>
            </a:r>
            <a:r>
              <a:rPr lang="es-ES_tradnl" i="1" dirty="0" smtClean="0">
                <a:effectLst/>
                <a:latin typeface="Calibri" charset="0"/>
                <a:ea typeface="Times" charset="0"/>
                <a:cs typeface="Times" charset="0"/>
              </a:rPr>
              <a:t>, </a:t>
            </a:r>
            <a:r>
              <a:rPr lang="es-ES_tradnl" dirty="0" smtClean="0">
                <a:effectLst/>
                <a:latin typeface="Calibri" charset="0"/>
                <a:ea typeface="Times" charset="0"/>
                <a:cs typeface="Times" charset="0"/>
              </a:rPr>
              <a:t>también conocido como </a:t>
            </a:r>
            <a:r>
              <a:rPr lang="es-ES_tradnl" b="1" dirty="0" smtClean="0">
                <a:effectLst/>
                <a:latin typeface="Calibri" charset="0"/>
                <a:ea typeface="Times" charset="0"/>
                <a:cs typeface="Times" charset="0"/>
              </a:rPr>
              <a:t>minería de datos </a:t>
            </a:r>
            <a:r>
              <a:rPr lang="es-ES_tradnl" dirty="0" smtClean="0">
                <a:effectLst/>
                <a:latin typeface="Calibri" charset="0"/>
                <a:ea typeface="Times" charset="0"/>
                <a:cs typeface="Times" charset="0"/>
              </a:rPr>
              <a:t>o </a:t>
            </a:r>
            <a:r>
              <a:rPr lang="es-ES_tradnl" b="1" dirty="0" smtClean="0">
                <a:effectLst/>
                <a:latin typeface="Calibri" charset="0"/>
                <a:ea typeface="Times" charset="0"/>
                <a:cs typeface="Times" charset="0"/>
              </a:rPr>
              <a:t>descubrimiento de conocimiento en bases de datos </a:t>
            </a:r>
            <a:r>
              <a:rPr lang="es-ES_tradnl" dirty="0" smtClean="0">
                <a:effectLst/>
                <a:latin typeface="Calibri" charset="0"/>
                <a:ea typeface="Times" charset="0"/>
                <a:cs typeface="Times" charset="0"/>
              </a:rPr>
              <a:t>(</a:t>
            </a:r>
            <a:r>
              <a:rPr lang="es-ES_tradnl" b="1" i="1" dirty="0" err="1" smtClean="0">
                <a:effectLst/>
                <a:latin typeface="Calibri" charset="0"/>
                <a:ea typeface="Times" charset="0"/>
                <a:cs typeface="Times" charset="0"/>
              </a:rPr>
              <a:t>Knowledge</a:t>
            </a:r>
            <a:r>
              <a:rPr lang="es-ES_tradnl" b="1" i="1" dirty="0" smtClean="0">
                <a:effectLst/>
                <a:latin typeface="Calibri" charset="0"/>
                <a:ea typeface="Times" charset="0"/>
                <a:cs typeface="Times" charset="0"/>
              </a:rPr>
              <a:t> Discovery in </a:t>
            </a:r>
            <a:r>
              <a:rPr lang="es-ES_tradnl" b="1" i="1" dirty="0" err="1" smtClean="0">
                <a:effectLst/>
                <a:latin typeface="Calibri" charset="0"/>
                <a:ea typeface="Times" charset="0"/>
                <a:cs typeface="Times" charset="0"/>
              </a:rPr>
              <a:t>Databases</a:t>
            </a:r>
            <a:r>
              <a:rPr lang="es-ES_tradnl" i="1" dirty="0" smtClean="0">
                <a:effectLst/>
                <a:latin typeface="Calibri" charset="0"/>
                <a:ea typeface="Times" charset="0"/>
                <a:cs typeface="Times" charset="0"/>
              </a:rPr>
              <a:t>, </a:t>
            </a:r>
            <a:r>
              <a:rPr lang="es-ES_tradnl" b="1" i="1" dirty="0" smtClean="0">
                <a:effectLst/>
                <a:latin typeface="Calibri" charset="0"/>
                <a:ea typeface="Times" charset="0"/>
                <a:cs typeface="Times" charset="0"/>
              </a:rPr>
              <a:t>KDD</a:t>
            </a:r>
            <a:r>
              <a:rPr lang="es-ES_tradnl" dirty="0" smtClean="0">
                <a:effectLst/>
                <a:latin typeface="Calibri" charset="0"/>
                <a:ea typeface="Times" charset="0"/>
                <a:cs typeface="Times" charset="0"/>
              </a:rPr>
              <a:t>), se refiere generalmente al proceso de descubrimiento y / o extracción de información implícita y no trivial de grandes bases de datos. </a:t>
            </a:r>
            <a:endParaRPr lang="es-ES_tradnl" dirty="0" smtClean="0">
              <a:effectLst/>
              <a:latin typeface="Times" charset="0"/>
              <a:ea typeface="Times" charset="0"/>
              <a:cs typeface="Times New Roman" charset="0"/>
            </a:endParaRPr>
          </a:p>
          <a:p>
            <a:pPr marL="2540" algn="just">
              <a:spcAft>
                <a:spcPts val="0"/>
              </a:spcAft>
            </a:pPr>
            <a:r>
              <a:rPr lang="es-ES_tradnl" b="1" dirty="0" smtClean="0">
                <a:effectLst/>
                <a:latin typeface="Calibri" charset="0"/>
                <a:ea typeface="Times" charset="0"/>
                <a:cs typeface="Times" charset="0"/>
              </a:rPr>
              <a:t>Minería de textos </a:t>
            </a:r>
            <a:r>
              <a:rPr lang="es-ES_tradnl" dirty="0" smtClean="0">
                <a:effectLst/>
                <a:latin typeface="Calibri" charset="0"/>
                <a:ea typeface="Times" charset="0"/>
                <a:cs typeface="Times" charset="0"/>
              </a:rPr>
              <a:t>- Text </a:t>
            </a:r>
            <a:r>
              <a:rPr lang="es-ES_tradnl" dirty="0" err="1" smtClean="0">
                <a:effectLst/>
                <a:latin typeface="Calibri" charset="0"/>
                <a:ea typeface="Times" charset="0"/>
                <a:cs typeface="Times" charset="0"/>
              </a:rPr>
              <a:t>mining</a:t>
            </a:r>
            <a:r>
              <a:rPr lang="es-ES_tradnl" dirty="0" smtClean="0">
                <a:effectLst/>
                <a:latin typeface="Calibri" charset="0"/>
                <a:ea typeface="Times" charset="0"/>
                <a:cs typeface="Times" charset="0"/>
              </a:rPr>
              <a:t>-</a:t>
            </a:r>
            <a:r>
              <a:rPr lang="es-ES_tradnl" i="1" dirty="0" smtClean="0">
                <a:effectLst/>
                <a:latin typeface="Calibri" charset="0"/>
                <a:ea typeface="Times" charset="0"/>
                <a:cs typeface="Times" charset="0"/>
              </a:rPr>
              <a:t>, </a:t>
            </a:r>
            <a:r>
              <a:rPr lang="es-ES_tradnl" dirty="0" smtClean="0">
                <a:effectLst/>
                <a:latin typeface="Calibri" charset="0"/>
                <a:ea typeface="Times" charset="0"/>
                <a:cs typeface="Times" charset="0"/>
              </a:rPr>
              <a:t>también conocido como </a:t>
            </a:r>
            <a:r>
              <a:rPr lang="es-ES_tradnl" b="1" dirty="0" smtClean="0">
                <a:effectLst/>
                <a:latin typeface="Calibri" charset="0"/>
                <a:ea typeface="Times" charset="0"/>
                <a:cs typeface="Times" charset="0"/>
              </a:rPr>
              <a:t>análisis inteligente del texto</a:t>
            </a:r>
            <a:r>
              <a:rPr lang="es-ES_tradnl" dirty="0" smtClean="0">
                <a:effectLst/>
                <a:latin typeface="Calibri" charset="0"/>
                <a:ea typeface="Times" charset="0"/>
                <a:cs typeface="Times" charset="0"/>
              </a:rPr>
              <a:t>, </a:t>
            </a:r>
            <a:r>
              <a:rPr lang="es-ES_tradnl" b="1" dirty="0" smtClean="0">
                <a:effectLst/>
                <a:latin typeface="Calibri" charset="0"/>
                <a:ea typeface="Times" charset="0"/>
                <a:cs typeface="Times" charset="0"/>
              </a:rPr>
              <a:t>minería de datos del texto</a:t>
            </a:r>
            <a:r>
              <a:rPr lang="es-ES_tradnl" dirty="0" smtClean="0">
                <a:effectLst/>
                <a:latin typeface="Calibri" charset="0"/>
                <a:ea typeface="Times" charset="0"/>
                <a:cs typeface="Times" charset="0"/>
              </a:rPr>
              <a:t> o </a:t>
            </a:r>
            <a:r>
              <a:rPr lang="es-ES_tradnl" b="1" dirty="0" smtClean="0">
                <a:effectLst/>
                <a:latin typeface="Calibri" charset="0"/>
                <a:ea typeface="Times" charset="0"/>
                <a:cs typeface="Times" charset="0"/>
              </a:rPr>
              <a:t>descubrimiento de conocimiento en el texto </a:t>
            </a:r>
            <a:r>
              <a:rPr lang="es-ES_tradnl" i="1" dirty="0" smtClean="0">
                <a:effectLst/>
                <a:latin typeface="Calibri" charset="0"/>
                <a:ea typeface="Times" charset="0"/>
                <a:cs typeface="Times" charset="0"/>
              </a:rPr>
              <a:t>(</a:t>
            </a:r>
            <a:r>
              <a:rPr lang="es-ES_tradnl" b="1" i="1" dirty="0" err="1" smtClean="0">
                <a:effectLst/>
                <a:latin typeface="Calibri" charset="0"/>
                <a:ea typeface="Times" charset="0"/>
                <a:cs typeface="Times" charset="0"/>
              </a:rPr>
              <a:t>knowledge</a:t>
            </a:r>
            <a:r>
              <a:rPr lang="es-ES_tradnl" b="1" i="1" dirty="0" smtClean="0">
                <a:effectLst/>
                <a:latin typeface="Calibri" charset="0"/>
                <a:ea typeface="Times" charset="0"/>
                <a:cs typeface="Times" charset="0"/>
              </a:rPr>
              <a:t> </a:t>
            </a:r>
            <a:r>
              <a:rPr lang="es-ES_tradnl" b="1" i="1" dirty="0" err="1" smtClean="0">
                <a:effectLst/>
                <a:latin typeface="Calibri" charset="0"/>
                <a:ea typeface="Times" charset="0"/>
                <a:cs typeface="Times" charset="0"/>
              </a:rPr>
              <a:t>discovery</a:t>
            </a:r>
            <a:r>
              <a:rPr lang="es-ES_tradnl" b="1" i="1" dirty="0" smtClean="0">
                <a:effectLst/>
                <a:latin typeface="Calibri" charset="0"/>
                <a:ea typeface="Times" charset="0"/>
                <a:cs typeface="Times" charset="0"/>
              </a:rPr>
              <a:t>-KDT</a:t>
            </a:r>
            <a:r>
              <a:rPr lang="es-ES_tradnl" i="1" dirty="0" smtClean="0">
                <a:effectLst/>
                <a:latin typeface="Calibri" charset="0"/>
                <a:ea typeface="Times" charset="0"/>
                <a:cs typeface="Times" charset="0"/>
              </a:rPr>
              <a:t>), </a:t>
            </a:r>
            <a:r>
              <a:rPr lang="es-ES_tradnl" dirty="0" smtClean="0">
                <a:effectLst/>
                <a:latin typeface="Calibri" charset="0"/>
                <a:ea typeface="Times" charset="0"/>
                <a:cs typeface="Times" charset="0"/>
              </a:rPr>
              <a:t>se refiere generalmente al proceso de extracción de información interesante y no trivial así como conocimiento desde texto no estructurado. La minería de texto es un campo interdisciplinar relacionado con la recuperación de información, minería de datos, aprendizaje automático, la estadística y la lingüística computacional. Puesto que la mayoría de la información (más del 80%) se almacena como texto, la minería de texto se cree que tiene potencialmente un altísimo valor comercial". (Palomar, M., 2007: "Tecnologías del lenguaje humano aplicado a la biomedicina", en Alcaraz Varó, E., J. Mateo Martínez y F. </a:t>
            </a:r>
            <a:r>
              <a:rPr lang="es-ES_tradnl" dirty="0" err="1" smtClean="0">
                <a:effectLst/>
                <a:latin typeface="Calibri" charset="0"/>
                <a:ea typeface="Times" charset="0"/>
                <a:cs typeface="Times" charset="0"/>
              </a:rPr>
              <a:t>Yus</a:t>
            </a:r>
            <a:r>
              <a:rPr lang="es-ES_tradnl" dirty="0" smtClean="0">
                <a:effectLst/>
                <a:latin typeface="Calibri" charset="0"/>
                <a:ea typeface="Times" charset="0"/>
                <a:cs typeface="Times" charset="0"/>
              </a:rPr>
              <a:t> Ramos (eds.), 2007: </a:t>
            </a:r>
            <a:r>
              <a:rPr lang="es-ES_tradnl" i="1" dirty="0" smtClean="0">
                <a:effectLst/>
                <a:latin typeface="Calibri" charset="0"/>
                <a:ea typeface="Times" charset="0"/>
                <a:cs typeface="Times" charset="0"/>
              </a:rPr>
              <a:t>Las lenguas profesionales y académicas, </a:t>
            </a:r>
            <a:r>
              <a:rPr lang="es-ES_tradnl" dirty="0" smtClean="0">
                <a:effectLst/>
                <a:latin typeface="Calibri" charset="0"/>
                <a:ea typeface="Times" charset="0"/>
                <a:cs typeface="Times" charset="0"/>
              </a:rPr>
              <a:t>Barcelona: Ariel, pp. 187-188). </a:t>
            </a:r>
            <a:endParaRPr lang="es-ES_tradnl" dirty="0">
              <a:effectLst/>
              <a:latin typeface="Times" charset="0"/>
              <a:ea typeface="Times" charset="0"/>
              <a:cs typeface="Times New Roman" charset="0"/>
            </a:endParaRPr>
          </a:p>
        </p:txBody>
      </p:sp>
    </p:spTree>
    <p:extLst>
      <p:ext uri="{BB962C8B-B14F-4D97-AF65-F5344CB8AC3E}">
        <p14:creationId xmlns:p14="http://schemas.microsoft.com/office/powerpoint/2010/main" val="26199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85775"/>
          </a:xfrm>
          <a:solidFill>
            <a:schemeClr val="accent4">
              <a:lumMod val="20000"/>
              <a:lumOff val="80000"/>
            </a:schemeClr>
          </a:solidFill>
        </p:spPr>
        <p:txBody>
          <a:bodyPr>
            <a:normAutofit fontScale="90000"/>
          </a:bodyPr>
          <a:lstStyle/>
          <a:p>
            <a:pPr algn="r"/>
            <a:r>
              <a:rPr lang="es-ES" dirty="0" smtClean="0"/>
              <a:t>LAS PALABRAS NUEVAS. </a:t>
            </a:r>
            <a:r>
              <a:rPr lang="es-ES_tradnl" dirty="0" smtClean="0"/>
              <a:t>Ejemplos</a:t>
            </a:r>
            <a:endParaRPr lang="es-ES_tradnl" dirty="0"/>
          </a:p>
        </p:txBody>
      </p:sp>
      <p:sp>
        <p:nvSpPr>
          <p:cNvPr id="3" name="Marcador de contenido 2"/>
          <p:cNvSpPr>
            <a:spLocks noGrp="1"/>
          </p:cNvSpPr>
          <p:nvPr>
            <p:ph idx="1"/>
          </p:nvPr>
        </p:nvSpPr>
        <p:spPr>
          <a:xfrm>
            <a:off x="838200" y="965200"/>
            <a:ext cx="10515600" cy="5211763"/>
          </a:xfrm>
        </p:spPr>
        <p:txBody>
          <a:bodyPr>
            <a:normAutofit fontScale="55000" lnSpcReduction="20000"/>
          </a:bodyPr>
          <a:lstStyle/>
          <a:p>
            <a:pPr marL="0" indent="0">
              <a:lnSpc>
                <a:spcPct val="120000"/>
              </a:lnSpc>
              <a:buNone/>
            </a:pPr>
            <a:r>
              <a:rPr lang="es-ES_tradnl" b="1" dirty="0" smtClean="0"/>
              <a:t>QUARK </a:t>
            </a:r>
            <a:endParaRPr lang="es-ES_tradnl" dirty="0"/>
          </a:p>
          <a:p>
            <a:pPr marL="0" indent="0">
              <a:lnSpc>
                <a:spcPct val="120000"/>
              </a:lnSpc>
              <a:buNone/>
            </a:pPr>
            <a:r>
              <a:rPr lang="es-ES_tradnl" dirty="0"/>
              <a:t>La palabra fue originalmente designada por Murray </a:t>
            </a:r>
            <a:r>
              <a:rPr lang="es-ES_tradnl" dirty="0" err="1"/>
              <a:t>Gell</a:t>
            </a:r>
            <a:r>
              <a:rPr lang="es-ES_tradnl" dirty="0"/>
              <a:t>-Mann como una palabra sin sentido que rimaba con </a:t>
            </a:r>
            <a:r>
              <a:rPr lang="es-ES_tradnl" i="1" dirty="0" err="1"/>
              <a:t>pork</a:t>
            </a:r>
            <a:r>
              <a:rPr lang="es-ES_tradnl" i="1" dirty="0"/>
              <a:t>, </a:t>
            </a:r>
            <a:r>
              <a:rPr lang="es-ES_tradnl" dirty="0"/>
              <a:t>pero sin ortografía." Después, él encontró la palabra «quark» </a:t>
            </a:r>
            <a:r>
              <a:rPr lang="es-ES_tradnl" i="1" dirty="0" err="1"/>
              <a:t>Finnegans</a:t>
            </a:r>
            <a:r>
              <a:rPr lang="es-ES_tradnl" i="1" dirty="0"/>
              <a:t> Wake</a:t>
            </a:r>
            <a:r>
              <a:rPr lang="es-ES_tradnl" dirty="0"/>
              <a:t> y de ahí su ortografía: </a:t>
            </a:r>
          </a:p>
          <a:p>
            <a:pPr marL="571500" indent="0">
              <a:lnSpc>
                <a:spcPct val="120000"/>
              </a:lnSpc>
              <a:buNone/>
            </a:pPr>
            <a:r>
              <a:rPr lang="es-ES_tradnl" i="1" dirty="0" err="1"/>
              <a:t>Three</a:t>
            </a:r>
            <a:r>
              <a:rPr lang="es-ES_tradnl" i="1" dirty="0"/>
              <a:t> quarks </a:t>
            </a:r>
            <a:r>
              <a:rPr lang="es-ES_tradnl" i="1" dirty="0" err="1"/>
              <a:t>for</a:t>
            </a:r>
            <a:r>
              <a:rPr lang="es-ES_tradnl" i="1" dirty="0"/>
              <a:t> Muster Mark! </a:t>
            </a:r>
            <a:r>
              <a:rPr lang="es-ES_tradnl" i="1" dirty="0" err="1"/>
              <a:t>Sure</a:t>
            </a:r>
            <a:r>
              <a:rPr lang="es-ES_tradnl" i="1" dirty="0"/>
              <a:t> / he has </a:t>
            </a:r>
            <a:r>
              <a:rPr lang="es-ES_tradnl" i="1" dirty="0" err="1"/>
              <a:t>not</a:t>
            </a:r>
            <a:r>
              <a:rPr lang="es-ES_tradnl" i="1" dirty="0"/>
              <a:t> </a:t>
            </a:r>
            <a:r>
              <a:rPr lang="es-ES_tradnl" i="1" dirty="0" err="1"/>
              <a:t>got</a:t>
            </a:r>
            <a:r>
              <a:rPr lang="es-ES_tradnl" i="1" dirty="0"/>
              <a:t> </a:t>
            </a:r>
            <a:r>
              <a:rPr lang="es-ES_tradnl" i="1" dirty="0" err="1"/>
              <a:t>much</a:t>
            </a:r>
            <a:r>
              <a:rPr lang="es-ES_tradnl" i="1" dirty="0"/>
              <a:t> of a </a:t>
            </a:r>
            <a:r>
              <a:rPr lang="es-ES_tradnl" i="1" dirty="0" err="1"/>
              <a:t>bark</a:t>
            </a:r>
            <a:r>
              <a:rPr lang="es-ES_tradnl" i="1" dirty="0"/>
              <a:t>  / And </a:t>
            </a:r>
            <a:r>
              <a:rPr lang="es-ES_tradnl" i="1" dirty="0" err="1"/>
              <a:t>sure</a:t>
            </a:r>
            <a:r>
              <a:rPr lang="es-ES_tradnl" i="1" dirty="0"/>
              <a:t> </a:t>
            </a:r>
            <a:r>
              <a:rPr lang="es-ES_tradnl" i="1" dirty="0" err="1"/>
              <a:t>any</a:t>
            </a:r>
            <a:r>
              <a:rPr lang="es-ES_tradnl" i="1" dirty="0"/>
              <a:t> he has </a:t>
            </a:r>
            <a:r>
              <a:rPr lang="es-ES_tradnl" i="1" dirty="0" err="1"/>
              <a:t>it's</a:t>
            </a:r>
            <a:r>
              <a:rPr lang="es-ES_tradnl" i="1" dirty="0"/>
              <a:t> </a:t>
            </a:r>
            <a:r>
              <a:rPr lang="es-ES_tradnl" i="1" dirty="0" err="1"/>
              <a:t>all</a:t>
            </a:r>
            <a:r>
              <a:rPr lang="es-ES_tradnl" i="1" dirty="0"/>
              <a:t> </a:t>
            </a:r>
            <a:r>
              <a:rPr lang="es-ES_tradnl" i="1" dirty="0" err="1"/>
              <a:t>beside</a:t>
            </a:r>
            <a:r>
              <a:rPr lang="es-ES_tradnl" i="1" dirty="0"/>
              <a:t> </a:t>
            </a:r>
            <a:r>
              <a:rPr lang="es-ES_tradnl" i="1" dirty="0" err="1"/>
              <a:t>the</a:t>
            </a:r>
            <a:r>
              <a:rPr lang="es-ES_tradnl" i="1" dirty="0"/>
              <a:t> </a:t>
            </a:r>
            <a:r>
              <a:rPr lang="es-ES_tradnl" i="1" dirty="0" err="1"/>
              <a:t>mark</a:t>
            </a:r>
            <a:r>
              <a:rPr lang="es-ES_tradnl" i="1" dirty="0"/>
              <a:t>.</a:t>
            </a:r>
            <a:r>
              <a:rPr lang="es-ES_tradnl" dirty="0"/>
              <a:t> ( </a:t>
            </a:r>
            <a:r>
              <a:rPr lang="es-ES_tradnl" i="1" dirty="0" err="1"/>
              <a:t>Finnegans</a:t>
            </a:r>
            <a:r>
              <a:rPr lang="es-ES_tradnl" i="1" dirty="0"/>
              <a:t> Wake,</a:t>
            </a:r>
            <a:r>
              <a:rPr lang="es-ES_tradnl" dirty="0"/>
              <a:t> James Joyce) </a:t>
            </a:r>
          </a:p>
          <a:p>
            <a:pPr marL="0" indent="0">
              <a:lnSpc>
                <a:spcPct val="120000"/>
              </a:lnSpc>
              <a:buNone/>
            </a:pPr>
            <a:r>
              <a:rPr lang="es-ES_tradnl" dirty="0" err="1"/>
              <a:t>Gell</a:t>
            </a:r>
            <a:r>
              <a:rPr lang="es-ES_tradnl" dirty="0"/>
              <a:t>-Mann: "En 1963, cuando asigné el nombre de quark a los constituyentes fundamentales de los nucleones, yo tenía el primer sonido, sin ortografía, que podría haber sido </a:t>
            </a:r>
            <a:r>
              <a:rPr lang="es-ES_tradnl" i="1" dirty="0" err="1"/>
              <a:t>kwork</a:t>
            </a:r>
            <a:r>
              <a:rPr lang="es-ES_tradnl" i="1" dirty="0"/>
              <a:t>. </a:t>
            </a:r>
            <a:r>
              <a:rPr lang="es-ES_tradnl" dirty="0"/>
              <a:t>Luego, en uno de sus ocasionales lecturas de </a:t>
            </a:r>
            <a:r>
              <a:rPr lang="es-ES_tradnl" dirty="0" err="1"/>
              <a:t>Finnegans</a:t>
            </a:r>
            <a:r>
              <a:rPr lang="es-ES_tradnl" dirty="0"/>
              <a:t> Wake, por James Joyce, me crucé con la palabra </a:t>
            </a:r>
            <a:r>
              <a:rPr lang="es-ES_tradnl" i="1" dirty="0"/>
              <a:t>quark </a:t>
            </a:r>
            <a:r>
              <a:rPr lang="es-ES_tradnl" dirty="0"/>
              <a:t>en la frase </a:t>
            </a:r>
            <a:r>
              <a:rPr lang="es-ES_tradnl" i="1" dirty="0" err="1"/>
              <a:t>Three</a:t>
            </a:r>
            <a:r>
              <a:rPr lang="es-ES_tradnl" i="1" dirty="0"/>
              <a:t> quarks </a:t>
            </a:r>
            <a:r>
              <a:rPr lang="es-ES_tradnl" i="1" dirty="0" err="1"/>
              <a:t>for</a:t>
            </a:r>
            <a:r>
              <a:rPr lang="es-ES_tradnl" i="1" dirty="0"/>
              <a:t> Muster Mark. </a:t>
            </a:r>
            <a:r>
              <a:rPr lang="es-ES_tradnl" dirty="0"/>
              <a:t>Entonces </a:t>
            </a:r>
            <a:r>
              <a:rPr lang="es-ES_tradnl" i="1" dirty="0"/>
              <a:t>quark </a:t>
            </a:r>
            <a:r>
              <a:rPr lang="es-ES_tradnl" dirty="0"/>
              <a:t>(que significa, por un lado, el grito de la gaviota) fue el claro intento de rimar con </a:t>
            </a:r>
            <a:r>
              <a:rPr lang="es-ES_tradnl" i="1" dirty="0"/>
              <a:t>Mark, </a:t>
            </a:r>
            <a:r>
              <a:rPr lang="es-ES_tradnl" dirty="0"/>
              <a:t>como con </a:t>
            </a:r>
            <a:r>
              <a:rPr lang="es-ES_tradnl" i="1" dirty="0" err="1"/>
              <a:t>bark</a:t>
            </a:r>
            <a:r>
              <a:rPr lang="es-ES_tradnl" i="1" dirty="0"/>
              <a:t> </a:t>
            </a:r>
            <a:r>
              <a:rPr lang="es-ES_tradnl" dirty="0"/>
              <a:t>y otras palabras parecidas. Yo tuve que encontrar una excusa para pronunciarla así como </a:t>
            </a:r>
            <a:r>
              <a:rPr lang="es-ES_tradnl" i="1" dirty="0" err="1"/>
              <a:t>kwork</a:t>
            </a:r>
            <a:r>
              <a:rPr lang="es-ES_tradnl" i="1" dirty="0"/>
              <a:t>. </a:t>
            </a:r>
            <a:r>
              <a:rPr lang="es-ES_tradnl" dirty="0"/>
              <a:t>Pero el libro representa el sueño de un publicano llamado Humphrey </a:t>
            </a:r>
            <a:r>
              <a:rPr lang="es-ES_tradnl" dirty="0" err="1"/>
              <a:t>Chimpden</a:t>
            </a:r>
            <a:r>
              <a:rPr lang="es-ES_tradnl" dirty="0"/>
              <a:t> </a:t>
            </a:r>
            <a:r>
              <a:rPr lang="es-ES_tradnl" dirty="0" err="1"/>
              <a:t>Earwicker</a:t>
            </a:r>
            <a:r>
              <a:rPr lang="es-ES_tradnl" dirty="0"/>
              <a:t>. Las palabras en el texto suelen proceder de varias fuentes a la vez, como la palabra </a:t>
            </a:r>
            <a:r>
              <a:rPr lang="es-ES_tradnl" i="1" dirty="0" err="1"/>
              <a:t>portmanteau</a:t>
            </a:r>
            <a:r>
              <a:rPr lang="es-ES_tradnl" i="1" dirty="0"/>
              <a:t> </a:t>
            </a:r>
            <a:r>
              <a:rPr lang="es-ES_tradnl" dirty="0"/>
              <a:t>en </a:t>
            </a:r>
            <a:r>
              <a:rPr lang="es-ES_tradnl" i="1" dirty="0" err="1"/>
              <a:t>Through</a:t>
            </a:r>
            <a:r>
              <a:rPr lang="es-ES_tradnl" i="1" dirty="0"/>
              <a:t> </a:t>
            </a:r>
            <a:r>
              <a:rPr lang="es-ES_tradnl" i="1" dirty="0" err="1"/>
              <a:t>the</a:t>
            </a:r>
            <a:r>
              <a:rPr lang="es-ES_tradnl" i="1" dirty="0"/>
              <a:t> </a:t>
            </a:r>
            <a:r>
              <a:rPr lang="es-ES_tradnl" i="1" dirty="0" err="1"/>
              <a:t>Looking</a:t>
            </a:r>
            <a:r>
              <a:rPr lang="es-ES_tradnl" i="1" dirty="0"/>
              <a:t> </a:t>
            </a:r>
            <a:r>
              <a:rPr lang="es-ES_tradnl" i="1" dirty="0" err="1"/>
              <a:t>Glass</a:t>
            </a:r>
            <a:r>
              <a:rPr lang="es-ES_tradnl" i="1" dirty="0"/>
              <a:t>. </a:t>
            </a:r>
            <a:r>
              <a:rPr lang="es-ES_tradnl" dirty="0"/>
              <a:t>De vez en cuando, las frases que aparecen en el libro son determinadas para denominar a las bebidas en un bar. Yo argumenté, por lo tanto, que uno de los múltiples recursos de la frase </a:t>
            </a:r>
            <a:r>
              <a:rPr lang="es-ES_tradnl" i="1" dirty="0" err="1"/>
              <a:t>Three</a:t>
            </a:r>
            <a:r>
              <a:rPr lang="es-ES_tradnl" i="1" dirty="0"/>
              <a:t> quarks </a:t>
            </a:r>
            <a:r>
              <a:rPr lang="es-ES_tradnl" i="1" dirty="0" err="1"/>
              <a:t>for</a:t>
            </a:r>
            <a:r>
              <a:rPr lang="es-ES_tradnl" i="1" dirty="0"/>
              <a:t> Muster Mark </a:t>
            </a:r>
            <a:r>
              <a:rPr lang="es-ES_tradnl" dirty="0"/>
              <a:t>podría ser </a:t>
            </a:r>
            <a:r>
              <a:rPr lang="es-ES_tradnl" i="1" dirty="0" err="1"/>
              <a:t>Three</a:t>
            </a:r>
            <a:r>
              <a:rPr lang="es-ES_tradnl" i="1" dirty="0"/>
              <a:t> </a:t>
            </a:r>
            <a:r>
              <a:rPr lang="es-ES_tradnl" i="1" dirty="0" err="1"/>
              <a:t>quarts</a:t>
            </a:r>
            <a:r>
              <a:rPr lang="es-ES_tradnl" i="1" dirty="0"/>
              <a:t> </a:t>
            </a:r>
            <a:r>
              <a:rPr lang="es-ES_tradnl" i="1" dirty="0" err="1"/>
              <a:t>for</a:t>
            </a:r>
            <a:r>
              <a:rPr lang="es-ES_tradnl" i="1" dirty="0"/>
              <a:t> </a:t>
            </a:r>
            <a:r>
              <a:rPr lang="es-ES_tradnl" i="1" dirty="0" err="1"/>
              <a:t>Mister</a:t>
            </a:r>
            <a:r>
              <a:rPr lang="es-ES_tradnl" i="1" dirty="0"/>
              <a:t> Mark, </a:t>
            </a:r>
            <a:r>
              <a:rPr lang="es-ES_tradnl" dirty="0"/>
              <a:t>en ese caso la pronunciación de "</a:t>
            </a:r>
            <a:r>
              <a:rPr lang="es-ES_tradnl" dirty="0" err="1"/>
              <a:t>kwork</a:t>
            </a:r>
            <a:r>
              <a:rPr lang="es-ES_tradnl" dirty="0"/>
              <a:t>" podría justificarse totalmente. En cualquier caso, el número tres encaja perfectamente en el camino como el quark apareció en la naturaleza.  La frase </a:t>
            </a:r>
            <a:r>
              <a:rPr lang="es-ES_tradnl" i="1" dirty="0"/>
              <a:t>tres quarks </a:t>
            </a:r>
            <a:r>
              <a:rPr lang="es-ES_tradnl" dirty="0"/>
              <a:t>(</a:t>
            </a:r>
            <a:r>
              <a:rPr lang="es-ES_tradnl" dirty="0" err="1"/>
              <a:t>three</a:t>
            </a:r>
            <a:r>
              <a:rPr lang="es-ES_tradnl" dirty="0"/>
              <a:t> quarks en inglés) encajaba particularmente bien (como se menciona en la cita) ya que en ese tiempo sólo había tres quarks conocidos y entonces los quarks estaban en grupos de tres en los </a:t>
            </a:r>
            <a:r>
              <a:rPr lang="es-ES_tradnl" dirty="0" err="1"/>
              <a:t>bariones</a:t>
            </a:r>
            <a:r>
              <a:rPr lang="es-ES_tradnl" dirty="0"/>
              <a:t>.  En el libro de Joyce, se da a las aves marinas </a:t>
            </a:r>
            <a:r>
              <a:rPr lang="es-ES_tradnl" i="1" dirty="0"/>
              <a:t>tres quarks, quark </a:t>
            </a:r>
            <a:r>
              <a:rPr lang="es-ES_tradnl" dirty="0"/>
              <a:t>toma un significado como el grito de las gaviotas (probablemente onomatopeya como </a:t>
            </a:r>
            <a:r>
              <a:rPr lang="es-ES_tradnl" dirty="0" err="1"/>
              <a:t>quack</a:t>
            </a:r>
            <a:r>
              <a:rPr lang="es-ES_tradnl" dirty="0"/>
              <a:t> para los patos). La palabra es también un juego de palabras en entre </a:t>
            </a:r>
            <a:r>
              <a:rPr lang="es-ES_tradnl" dirty="0" err="1"/>
              <a:t>Munster</a:t>
            </a:r>
            <a:r>
              <a:rPr lang="es-ES_tradnl" dirty="0"/>
              <a:t> y su capital provincial Cork. </a:t>
            </a:r>
          </a:p>
        </p:txBody>
      </p:sp>
    </p:spTree>
    <p:extLst>
      <p:ext uri="{BB962C8B-B14F-4D97-AF65-F5344CB8AC3E}">
        <p14:creationId xmlns:p14="http://schemas.microsoft.com/office/powerpoint/2010/main" val="103873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85775"/>
          </a:xfrm>
          <a:solidFill>
            <a:schemeClr val="accent4">
              <a:lumMod val="20000"/>
              <a:lumOff val="80000"/>
            </a:schemeClr>
          </a:solidFill>
        </p:spPr>
        <p:txBody>
          <a:bodyPr>
            <a:noAutofit/>
          </a:bodyPr>
          <a:lstStyle/>
          <a:p>
            <a:pPr algn="r"/>
            <a:r>
              <a:rPr lang="es-ES" sz="3200" dirty="0" smtClean="0"/>
              <a:t>LAS PALABRAS NUEVAS. </a:t>
            </a:r>
            <a:r>
              <a:rPr lang="es-ES_tradnl" sz="3200" dirty="0" smtClean="0"/>
              <a:t>Ejemplos</a:t>
            </a:r>
            <a:endParaRPr lang="es-ES_tradnl" sz="3200" dirty="0"/>
          </a:p>
        </p:txBody>
      </p:sp>
      <p:sp>
        <p:nvSpPr>
          <p:cNvPr id="3" name="Marcador de contenido 2"/>
          <p:cNvSpPr>
            <a:spLocks noGrp="1"/>
          </p:cNvSpPr>
          <p:nvPr>
            <p:ph idx="1"/>
          </p:nvPr>
        </p:nvSpPr>
        <p:spPr>
          <a:xfrm>
            <a:off x="584200" y="952500"/>
            <a:ext cx="10515600" cy="5021263"/>
          </a:xfrm>
        </p:spPr>
        <p:txBody>
          <a:bodyPr>
            <a:noAutofit/>
          </a:bodyPr>
          <a:lstStyle/>
          <a:p>
            <a:pPr marL="0" indent="0" algn="just">
              <a:spcAft>
                <a:spcPts val="0"/>
              </a:spcAft>
              <a:buNone/>
            </a:pPr>
            <a:r>
              <a:rPr lang="es-ES_tradnl" sz="1800" b="1" dirty="0" smtClean="0">
                <a:latin typeface="Calibri" charset="0"/>
                <a:ea typeface="Times New Roman" charset="0"/>
                <a:cs typeface="Times New Roman" charset="0"/>
              </a:rPr>
              <a:t>«</a:t>
            </a:r>
            <a:r>
              <a:rPr lang="es-ES_tradnl" sz="1800" dirty="0" smtClean="0">
                <a:effectLst/>
                <a:latin typeface="Calibri" charset="0"/>
                <a:ea typeface="Times New Roman" charset="0"/>
                <a:cs typeface="Times New Roman" charset="0"/>
              </a:rPr>
              <a:t>Vengamos, por fin, a </a:t>
            </a:r>
            <a:r>
              <a:rPr lang="es-ES_tradnl" sz="1800" i="1" dirty="0" smtClean="0">
                <a:effectLst/>
                <a:latin typeface="Calibri" charset="0"/>
                <a:ea typeface="Times New Roman" charset="0"/>
                <a:cs typeface="Times New Roman" charset="0"/>
              </a:rPr>
              <a:t>terapia</a:t>
            </a:r>
            <a:r>
              <a:rPr lang="es-ES_tradnl" sz="1800" dirty="0" smtClean="0">
                <a:effectLst/>
                <a:latin typeface="Calibri" charset="0"/>
                <a:ea typeface="Times New Roman" charset="0"/>
                <a:cs typeface="Times New Roman" charset="0"/>
              </a:rPr>
              <a:t>, otro de nuestros elementos vigorizantes, pues procede del griego </a:t>
            </a:r>
            <a:r>
              <a:rPr lang="es-ES_tradnl" sz="1800" dirty="0" err="1" smtClean="0">
                <a:effectLst/>
                <a:latin typeface="Calibri" charset="0"/>
                <a:ea typeface="Times New Roman" charset="0"/>
                <a:cs typeface="Times New Roman" charset="0"/>
              </a:rPr>
              <a:t>therapeia</a:t>
            </a:r>
            <a:r>
              <a:rPr lang="es-ES_tradnl" sz="1800" dirty="0" smtClean="0">
                <a:effectLst/>
                <a:latin typeface="Calibri" charset="0"/>
                <a:ea typeface="Times New Roman" charset="0"/>
                <a:cs typeface="Times New Roman" charset="0"/>
              </a:rPr>
              <a:t> 'cuidado, curación', si bien algo maleado en su tránsito por el inglés. Así, sin funcionar como formante de otras palabras, el término es muy nuevo en español. El Diccionario no lo registró hasta 1956, como sinónimo de 'terapéutica' </a:t>
            </a:r>
            <a:r>
              <a:rPr lang="es-ES_tradnl" sz="1800" dirty="0" smtClean="0">
                <a:effectLst/>
                <a:latin typeface="Calibri" charset="0"/>
                <a:ea typeface="Times New Roman" charset="0"/>
                <a:cs typeface="Times New Roman" charset="0"/>
                <a:sym typeface="Symbol" charset="2"/>
              </a:rPr>
              <a:t></a:t>
            </a:r>
            <a:r>
              <a:rPr lang="es-ES_tradnl" sz="1800" dirty="0" smtClean="0">
                <a:effectLst/>
                <a:latin typeface="Calibri" charset="0"/>
                <a:ea typeface="Times New Roman" charset="0"/>
                <a:cs typeface="Times New Roman" charset="0"/>
              </a:rPr>
              <a:t> iba esta vez por delante de su consagración generalizada, ya que, según mis alcances, no se documenta en textos clínicos hasta los años sesenta; por entonces, Lezama Lima lo utilizaba también en relatos y, diez años después, Sábato. Pero, a partir de 1975, el uso se dispara, y el banco de datos académico vuelca en la pantalla casi dos mil empleos sobre todo en prensa de aquí y de Ultramar; Emilio Lledó figura entre los escritores eminentes que lo naturalizan. Terapia fue hasta su actual apoteosis no un vocablo independiente, sino un elemento integrante de vocablos que significaba 'curación por medio de lo que indica su primera parte'- </a:t>
            </a:r>
            <a:r>
              <a:rPr lang="es-ES_tradnl" sz="1800" i="1" dirty="0" smtClean="0">
                <a:effectLst/>
                <a:latin typeface="Calibri" charset="0"/>
                <a:ea typeface="Times New Roman" charset="0"/>
                <a:cs typeface="Times New Roman" charset="0"/>
              </a:rPr>
              <a:t>psicoterapia, hidroterapia, </a:t>
            </a:r>
            <a:r>
              <a:rPr lang="es-ES_tradnl" sz="1800" i="1" dirty="0" err="1" smtClean="0">
                <a:effectLst/>
                <a:latin typeface="Calibri" charset="0"/>
                <a:ea typeface="Times New Roman" charset="0"/>
                <a:cs typeface="Times New Roman" charset="0"/>
              </a:rPr>
              <a:t>helioterapía</a:t>
            </a:r>
            <a:r>
              <a:rPr lang="es-ES_tradnl" sz="1800" i="1" dirty="0" smtClean="0">
                <a:effectLst/>
                <a:latin typeface="Calibri" charset="0"/>
                <a:ea typeface="Times New Roman" charset="0"/>
                <a:cs typeface="Times New Roman" charset="0"/>
              </a:rPr>
              <a:t>, fisioterapia</a:t>
            </a:r>
            <a:r>
              <a:rPr lang="es-ES_tradnl" sz="1800" dirty="0" smtClean="0">
                <a:effectLst/>
                <a:latin typeface="Calibri" charset="0"/>
                <a:ea typeface="Times New Roman" charset="0"/>
                <a:cs typeface="Times New Roman" charset="0"/>
              </a:rPr>
              <a:t>, y cosas raras como </a:t>
            </a:r>
            <a:r>
              <a:rPr lang="es-ES_tradnl" sz="1800" i="1" dirty="0" smtClean="0">
                <a:effectLst/>
                <a:latin typeface="Calibri" charset="0"/>
                <a:ea typeface="Times New Roman" charset="0"/>
                <a:cs typeface="Times New Roman" charset="0"/>
              </a:rPr>
              <a:t>apiterapia</a:t>
            </a:r>
            <a:r>
              <a:rPr lang="es-ES_tradnl" sz="1800" dirty="0" smtClean="0">
                <a:effectLst/>
                <a:latin typeface="Calibri" charset="0"/>
                <a:ea typeface="Times New Roman" charset="0"/>
                <a:cs typeface="Times New Roman" charset="0"/>
              </a:rPr>
              <a:t> o 'curación con el veneno de abeja, o exquisitas como la que emplea perfumes embriagadores (</a:t>
            </a:r>
            <a:r>
              <a:rPr lang="es-ES_tradnl" sz="1800" i="1" dirty="0" smtClean="0">
                <a:effectLst/>
                <a:latin typeface="Calibri" charset="0"/>
                <a:ea typeface="Times New Roman" charset="0"/>
                <a:cs typeface="Times New Roman" charset="0"/>
              </a:rPr>
              <a:t>aromaterapia</a:t>
            </a:r>
            <a:r>
              <a:rPr lang="es-ES_tradnl" sz="1800" dirty="0" smtClean="0">
                <a:effectLst/>
                <a:latin typeface="Calibri" charset="0"/>
                <a:ea typeface="Times New Roman" charset="0"/>
                <a:cs typeface="Times New Roman" charset="0"/>
              </a:rPr>
              <a:t>).</a:t>
            </a:r>
            <a:endParaRPr lang="es-ES_tradnl" sz="1800" dirty="0" smtClean="0">
              <a:effectLst/>
              <a:latin typeface="Courier" charset="0"/>
              <a:ea typeface="Times" charset="0"/>
              <a:cs typeface="Times New Roman" charset="0"/>
            </a:endParaRPr>
          </a:p>
          <a:p>
            <a:pPr marL="0" indent="0" algn="just">
              <a:spcAft>
                <a:spcPts val="0"/>
              </a:spcAft>
              <a:buNone/>
            </a:pPr>
            <a:r>
              <a:rPr lang="es-ES_tradnl" sz="1800" dirty="0" smtClean="0">
                <a:effectLst/>
                <a:latin typeface="Calibri" charset="0"/>
                <a:ea typeface="Times New Roman" charset="0"/>
                <a:cs typeface="Times New Roman" charset="0"/>
              </a:rPr>
              <a:t>Pues bien, terapia triunfa libre y suelta. Manriqueñamente, ¿qué se hizo de </a:t>
            </a:r>
            <a:r>
              <a:rPr lang="es-ES_tradnl" sz="1800" i="1" dirty="0" smtClean="0">
                <a:effectLst/>
                <a:latin typeface="Calibri" charset="0"/>
                <a:ea typeface="Times New Roman" charset="0"/>
                <a:cs typeface="Times New Roman" charset="0"/>
              </a:rPr>
              <a:t>tratamiento</a:t>
            </a:r>
            <a:r>
              <a:rPr lang="es-ES_tradnl" sz="1800" dirty="0" smtClean="0">
                <a:effectLst/>
                <a:latin typeface="Calibri" charset="0"/>
                <a:ea typeface="Times New Roman" charset="0"/>
                <a:cs typeface="Times New Roman" charset="0"/>
              </a:rPr>
              <a:t>? Se defiende aún, pero en dura competencia con la </a:t>
            </a:r>
            <a:r>
              <a:rPr lang="es-ES_tradnl" sz="1800" i="1" dirty="0" err="1" smtClean="0">
                <a:effectLst/>
                <a:latin typeface="Calibri" charset="0"/>
                <a:ea typeface="Times New Roman" charset="0"/>
                <a:cs typeface="Times New Roman" charset="0"/>
              </a:rPr>
              <a:t>therapy</a:t>
            </a:r>
            <a:r>
              <a:rPr lang="es-ES_tradnl" sz="1800" dirty="0" smtClean="0">
                <a:effectLst/>
                <a:latin typeface="Calibri" charset="0"/>
                <a:ea typeface="Times New Roman" charset="0"/>
                <a:cs typeface="Times New Roman" charset="0"/>
              </a:rPr>
              <a:t> angloamericana. Hay contextos en que no funciona y que exigen tratamiento; tal vez no se acomode aún bien en «Antonio sigue con su terapia contra la calvicie», pero ya se acomodará. Y así, con </a:t>
            </a:r>
            <a:r>
              <a:rPr lang="es-ES_tradnl" sz="1800" i="1" dirty="0" smtClean="0">
                <a:effectLst/>
                <a:latin typeface="Calibri" charset="0"/>
                <a:ea typeface="Times New Roman" charset="0"/>
                <a:cs typeface="Times New Roman" charset="0"/>
              </a:rPr>
              <a:t>analítica</a:t>
            </a:r>
            <a:r>
              <a:rPr lang="es-ES_tradnl" sz="1800" dirty="0" smtClean="0">
                <a:effectLst/>
                <a:latin typeface="Calibri" charset="0"/>
                <a:ea typeface="Times New Roman" charset="0"/>
                <a:cs typeface="Times New Roman" charset="0"/>
              </a:rPr>
              <a:t> por </a:t>
            </a:r>
            <a:r>
              <a:rPr lang="es-ES_tradnl" sz="1800" i="1" dirty="0" smtClean="0">
                <a:effectLst/>
                <a:latin typeface="Calibri" charset="0"/>
                <a:ea typeface="Times New Roman" charset="0"/>
                <a:cs typeface="Times New Roman" charset="0"/>
              </a:rPr>
              <a:t>análisis</a:t>
            </a:r>
            <a:r>
              <a:rPr lang="es-ES_tradnl" sz="1800" dirty="0" smtClean="0">
                <a:effectLst/>
                <a:latin typeface="Calibri" charset="0"/>
                <a:ea typeface="Times New Roman" charset="0"/>
                <a:cs typeface="Times New Roman" charset="0"/>
              </a:rPr>
              <a:t>, </a:t>
            </a:r>
            <a:r>
              <a:rPr lang="es-ES_tradnl" sz="1800" i="1" dirty="0" smtClean="0">
                <a:effectLst/>
                <a:latin typeface="Calibri" charset="0"/>
                <a:ea typeface="Times New Roman" charset="0"/>
                <a:cs typeface="Times New Roman" charset="0"/>
              </a:rPr>
              <a:t>patología</a:t>
            </a:r>
            <a:r>
              <a:rPr lang="es-ES_tradnl" sz="1800" dirty="0" smtClean="0">
                <a:effectLst/>
                <a:latin typeface="Calibri" charset="0"/>
                <a:ea typeface="Times New Roman" charset="0"/>
                <a:cs typeface="Times New Roman" charset="0"/>
              </a:rPr>
              <a:t> por </a:t>
            </a:r>
            <a:r>
              <a:rPr lang="es-ES_tradnl" sz="1800" i="1" dirty="0" smtClean="0">
                <a:effectLst/>
                <a:latin typeface="Calibri" charset="0"/>
                <a:ea typeface="Times New Roman" charset="0"/>
                <a:cs typeface="Times New Roman" charset="0"/>
              </a:rPr>
              <a:t>enfermedad</a:t>
            </a:r>
            <a:r>
              <a:rPr lang="es-ES_tradnl" sz="1800" dirty="0" smtClean="0">
                <a:effectLst/>
                <a:latin typeface="Calibri" charset="0"/>
                <a:ea typeface="Times New Roman" charset="0"/>
                <a:cs typeface="Times New Roman" charset="0"/>
              </a:rPr>
              <a:t> y </a:t>
            </a:r>
            <a:r>
              <a:rPr lang="es-ES_tradnl" sz="1800" i="1" dirty="0" smtClean="0">
                <a:effectLst/>
                <a:latin typeface="Calibri" charset="0"/>
                <a:ea typeface="Times New Roman" charset="0"/>
                <a:cs typeface="Times New Roman" charset="0"/>
              </a:rPr>
              <a:t>terapia</a:t>
            </a:r>
            <a:r>
              <a:rPr lang="es-ES_tradnl" sz="1800" dirty="0" smtClean="0">
                <a:effectLst/>
                <a:latin typeface="Calibri" charset="0"/>
                <a:ea typeface="Times New Roman" charset="0"/>
                <a:cs typeface="Times New Roman" charset="0"/>
              </a:rPr>
              <a:t> por </a:t>
            </a:r>
            <a:r>
              <a:rPr lang="es-ES_tradnl" sz="1800" i="1" dirty="0" smtClean="0">
                <a:effectLst/>
                <a:latin typeface="Calibri" charset="0"/>
                <a:ea typeface="Times New Roman" charset="0"/>
                <a:cs typeface="Times New Roman" charset="0"/>
              </a:rPr>
              <a:t>tratamiento</a:t>
            </a:r>
            <a:r>
              <a:rPr lang="es-ES_tradnl" sz="1800" dirty="0" smtClean="0">
                <a:effectLst/>
                <a:latin typeface="Calibri" charset="0"/>
                <a:ea typeface="Times New Roman" charset="0"/>
                <a:cs typeface="Times New Roman" charset="0"/>
              </a:rPr>
              <a:t> tienen a nuestra Medicina hecha un Mount </a:t>
            </a:r>
            <a:r>
              <a:rPr lang="es-ES_tradnl" sz="1800" dirty="0" err="1" smtClean="0">
                <a:effectLst/>
                <a:latin typeface="Calibri" charset="0"/>
                <a:ea typeface="Times New Roman" charset="0"/>
                <a:cs typeface="Times New Roman" charset="0"/>
              </a:rPr>
              <a:t>Sinai</a:t>
            </a:r>
            <a:r>
              <a:rPr lang="es-ES_tradnl" sz="1800" dirty="0" smtClean="0">
                <a:latin typeface="Calibri" charset="0"/>
                <a:ea typeface="Times New Roman" charset="0"/>
                <a:cs typeface="Times New Roman" charset="0"/>
              </a:rPr>
              <a:t>»</a:t>
            </a:r>
            <a:r>
              <a:rPr lang="es-ES_tradnl" sz="1800" dirty="0" smtClean="0">
                <a:effectLst/>
                <a:latin typeface="Calibri" charset="0"/>
                <a:ea typeface="Times New Roman" charset="0"/>
                <a:cs typeface="Times New Roman" charset="0"/>
              </a:rPr>
              <a:t>. (F. L</a:t>
            </a:r>
            <a:r>
              <a:rPr lang="es-ES" sz="1800" dirty="0" err="1" smtClean="0">
                <a:effectLst/>
                <a:latin typeface="Calibri" charset="0"/>
                <a:ea typeface="Times New Roman" charset="0"/>
                <a:cs typeface="Times New Roman" charset="0"/>
              </a:rPr>
              <a:t>ázaro</a:t>
            </a:r>
            <a:r>
              <a:rPr lang="es-ES" sz="1800" dirty="0" smtClean="0">
                <a:effectLst/>
                <a:latin typeface="Calibri" charset="0"/>
                <a:ea typeface="Times New Roman" charset="0"/>
                <a:cs typeface="Times New Roman" charset="0"/>
              </a:rPr>
              <a:t> </a:t>
            </a:r>
            <a:r>
              <a:rPr lang="es-ES" sz="1800" dirty="0" err="1" smtClean="0">
                <a:effectLst/>
                <a:latin typeface="Calibri" charset="0"/>
                <a:ea typeface="Times New Roman" charset="0"/>
                <a:cs typeface="Times New Roman" charset="0"/>
              </a:rPr>
              <a:t>Careter</a:t>
            </a:r>
            <a:r>
              <a:rPr lang="es-ES" sz="1800" dirty="0" smtClean="0">
                <a:effectLst/>
                <a:latin typeface="Calibri" charset="0"/>
                <a:ea typeface="Times New Roman" charset="0"/>
                <a:cs typeface="Times New Roman" charset="0"/>
              </a:rPr>
              <a:t>).</a:t>
            </a:r>
            <a:endParaRPr lang="es-ES_tradnl" sz="1800" dirty="0" smtClean="0">
              <a:effectLst/>
              <a:latin typeface="Courier" charset="0"/>
              <a:ea typeface="Times" charset="0"/>
              <a:cs typeface="Times New Roman" charset="0"/>
            </a:endParaRPr>
          </a:p>
          <a:p>
            <a:pPr marL="0" indent="0">
              <a:lnSpc>
                <a:spcPct val="120000"/>
              </a:lnSpc>
              <a:buNone/>
            </a:pPr>
            <a:endParaRPr lang="es-ES_tradnl" sz="1800" b="1" dirty="0"/>
          </a:p>
        </p:txBody>
      </p:sp>
    </p:spTree>
    <p:extLst>
      <p:ext uri="{BB962C8B-B14F-4D97-AF65-F5344CB8AC3E}">
        <p14:creationId xmlns:p14="http://schemas.microsoft.com/office/powerpoint/2010/main" val="203203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85775"/>
          </a:xfrm>
          <a:solidFill>
            <a:schemeClr val="accent4">
              <a:lumMod val="20000"/>
              <a:lumOff val="80000"/>
            </a:schemeClr>
          </a:solidFill>
        </p:spPr>
        <p:txBody>
          <a:bodyPr>
            <a:noAutofit/>
          </a:bodyPr>
          <a:lstStyle/>
          <a:p>
            <a:pPr algn="r"/>
            <a:r>
              <a:rPr lang="es-ES_tradnl" sz="3200" dirty="0" err="1" smtClean="0"/>
              <a:t>Presentaci</a:t>
            </a:r>
            <a:r>
              <a:rPr lang="es-ES" sz="3200" dirty="0" err="1" smtClean="0"/>
              <a:t>ón</a:t>
            </a:r>
            <a:r>
              <a:rPr lang="es-ES" sz="3200" dirty="0" smtClean="0"/>
              <a:t>. </a:t>
            </a:r>
            <a:r>
              <a:rPr lang="es-ES_tradnl" sz="3200" dirty="0" smtClean="0"/>
              <a:t>Ejemplos</a:t>
            </a:r>
            <a:endParaRPr lang="es-ES_tradnl" sz="3200" dirty="0"/>
          </a:p>
        </p:txBody>
      </p:sp>
      <p:sp>
        <p:nvSpPr>
          <p:cNvPr id="3" name="Marcador de contenido 2"/>
          <p:cNvSpPr>
            <a:spLocks noGrp="1"/>
          </p:cNvSpPr>
          <p:nvPr>
            <p:ph idx="1"/>
          </p:nvPr>
        </p:nvSpPr>
        <p:spPr>
          <a:xfrm>
            <a:off x="927100" y="990600"/>
            <a:ext cx="10172700" cy="4983163"/>
          </a:xfrm>
        </p:spPr>
        <p:txBody>
          <a:bodyPr>
            <a:noAutofit/>
          </a:bodyPr>
          <a:lstStyle/>
          <a:p>
            <a:pPr marL="0" indent="0" algn="just">
              <a:spcAft>
                <a:spcPts val="0"/>
              </a:spcAft>
              <a:buNone/>
            </a:pPr>
            <a:r>
              <a:rPr lang="es-ES_tradnl" sz="1800" b="1" dirty="0" smtClean="0">
                <a:latin typeface="Calibri" charset="0"/>
                <a:ea typeface="Times New Roman" charset="0"/>
                <a:cs typeface="Times New Roman" charset="0"/>
              </a:rPr>
              <a:t>Prion</a:t>
            </a:r>
          </a:p>
          <a:p>
            <a:pPr marL="0" indent="0">
              <a:buNone/>
            </a:pPr>
            <a:r>
              <a:rPr lang="es-ES_tradnl" sz="1800" dirty="0" smtClean="0"/>
              <a:t>Stanley </a:t>
            </a:r>
            <a:r>
              <a:rPr lang="es-ES_tradnl" sz="1800" dirty="0" err="1" smtClean="0"/>
              <a:t>Prusiner</a:t>
            </a:r>
            <a:r>
              <a:rPr lang="es-ES_tradnl" sz="1800" dirty="0" smtClean="0"/>
              <a:t>, premio Nobel en 1997 por su descubrimiento de los priones, </a:t>
            </a:r>
            <a:r>
              <a:rPr lang="es-ES_tradnl" sz="1800" dirty="0" err="1" smtClean="0"/>
              <a:t>prote</a:t>
            </a:r>
            <a:r>
              <a:rPr lang="es-ES" sz="1800" dirty="0" err="1" smtClean="0"/>
              <a:t>ínas</a:t>
            </a:r>
            <a:r>
              <a:rPr lang="es-ES" sz="1800" dirty="0" smtClean="0"/>
              <a:t> infecciosas que causan enfermedades neurodegenerativas en animales y humanos (</a:t>
            </a:r>
            <a:r>
              <a:rPr lang="es-ES" sz="1800" i="1" dirty="0" err="1" smtClean="0">
                <a:hlinkClick r:id="rId2"/>
              </a:rPr>
              <a:t>The</a:t>
            </a:r>
            <a:r>
              <a:rPr lang="es-ES" sz="1800" i="1" dirty="0" smtClean="0">
                <a:hlinkClick r:id="rId2"/>
              </a:rPr>
              <a:t> </a:t>
            </a:r>
            <a:r>
              <a:rPr lang="es-ES" sz="1800" i="1" dirty="0" err="1" smtClean="0">
                <a:hlinkClick r:id="rId2"/>
              </a:rPr>
              <a:t>Guardian</a:t>
            </a:r>
            <a:r>
              <a:rPr lang="es-ES" sz="1800" dirty="0" smtClean="0">
                <a:hlinkClick r:id="rId2"/>
              </a:rPr>
              <a:t>, 25 de mayo de 2014</a:t>
            </a:r>
            <a:r>
              <a:rPr lang="es-ES" sz="1800" dirty="0" smtClean="0"/>
              <a:t>):</a:t>
            </a:r>
            <a:endParaRPr lang="es-ES_tradnl" sz="1800" dirty="0" smtClean="0"/>
          </a:p>
          <a:p>
            <a:pPr marL="444500" indent="0">
              <a:buNone/>
            </a:pPr>
            <a:r>
              <a:rPr lang="es-ES_tradnl" sz="1800" dirty="0"/>
              <a:t>«</a:t>
            </a:r>
            <a:r>
              <a:rPr lang="es-ES_tradnl" sz="1800" dirty="0" smtClean="0"/>
              <a:t>I </a:t>
            </a:r>
            <a:r>
              <a:rPr lang="es-ES_tradnl" sz="1800" dirty="0" err="1"/>
              <a:t>just</a:t>
            </a:r>
            <a:r>
              <a:rPr lang="es-ES_tradnl" sz="1800" dirty="0"/>
              <a:t> </a:t>
            </a:r>
            <a:r>
              <a:rPr lang="es-ES_tradnl" sz="1800" dirty="0" err="1"/>
              <a:t>thought</a:t>
            </a:r>
            <a:r>
              <a:rPr lang="es-ES_tradnl" sz="1800" dirty="0"/>
              <a:t> </a:t>
            </a:r>
            <a:r>
              <a:rPr lang="es-ES_tradnl" sz="1800" dirty="0" err="1"/>
              <a:t>it</a:t>
            </a:r>
            <a:r>
              <a:rPr lang="es-ES_tradnl" sz="1800" dirty="0"/>
              <a:t> </a:t>
            </a:r>
            <a:r>
              <a:rPr lang="es-ES_tradnl" sz="1800" dirty="0" err="1"/>
              <a:t>was</a:t>
            </a:r>
            <a:r>
              <a:rPr lang="es-ES_tradnl" sz="1800" dirty="0"/>
              <a:t> </a:t>
            </a:r>
            <a:r>
              <a:rPr lang="es-ES_tradnl" sz="1800" dirty="0" err="1"/>
              <a:t>really</a:t>
            </a:r>
            <a:r>
              <a:rPr lang="es-ES_tradnl" sz="1800" dirty="0"/>
              <a:t> </a:t>
            </a:r>
            <a:r>
              <a:rPr lang="es-ES_tradnl" sz="1800" dirty="0" err="1">
                <a:solidFill>
                  <a:srgbClr val="00B050"/>
                </a:solidFill>
              </a:rPr>
              <a:t>counterproductive</a:t>
            </a:r>
            <a:r>
              <a:rPr lang="es-ES_tradnl" sz="1800" dirty="0">
                <a:solidFill>
                  <a:srgbClr val="00B050"/>
                </a:solidFill>
              </a:rPr>
              <a:t> to </a:t>
            </a:r>
            <a:r>
              <a:rPr lang="es-ES_tradnl" sz="1800" dirty="0" err="1">
                <a:solidFill>
                  <a:srgbClr val="00B050"/>
                </a:solidFill>
              </a:rPr>
              <a:t>keep</a:t>
            </a:r>
            <a:r>
              <a:rPr lang="es-ES_tradnl" sz="1800" dirty="0">
                <a:solidFill>
                  <a:srgbClr val="00B050"/>
                </a:solidFill>
              </a:rPr>
              <a:t> </a:t>
            </a:r>
            <a:r>
              <a:rPr lang="es-ES_tradnl" sz="1800" dirty="0" err="1">
                <a:solidFill>
                  <a:srgbClr val="00B050"/>
                </a:solidFill>
              </a:rPr>
              <a:t>calling</a:t>
            </a:r>
            <a:r>
              <a:rPr lang="es-ES_tradnl" sz="1800" dirty="0">
                <a:solidFill>
                  <a:srgbClr val="00B050"/>
                </a:solidFill>
              </a:rPr>
              <a:t> </a:t>
            </a:r>
            <a:r>
              <a:rPr lang="es-ES_tradnl" sz="1800" dirty="0" err="1">
                <a:solidFill>
                  <a:srgbClr val="00B050"/>
                </a:solidFill>
              </a:rPr>
              <a:t>it</a:t>
            </a:r>
            <a:r>
              <a:rPr lang="es-ES_tradnl" sz="1800" dirty="0">
                <a:solidFill>
                  <a:srgbClr val="00B050"/>
                </a:solidFill>
              </a:rPr>
              <a:t> a </a:t>
            </a:r>
            <a:r>
              <a:rPr lang="es-ES_tradnl" sz="1800" b="1" dirty="0">
                <a:solidFill>
                  <a:srgbClr val="00B050"/>
                </a:solidFill>
              </a:rPr>
              <a:t>virus</a:t>
            </a:r>
            <a:r>
              <a:rPr lang="es-ES_tradnl" sz="1800" dirty="0">
                <a:solidFill>
                  <a:srgbClr val="00B050"/>
                </a:solidFill>
              </a:rPr>
              <a:t> </a:t>
            </a:r>
            <a:r>
              <a:rPr lang="es-ES_tradnl" sz="1800" dirty="0" err="1">
                <a:solidFill>
                  <a:srgbClr val="00B050"/>
                </a:solidFill>
              </a:rPr>
              <a:t>when</a:t>
            </a:r>
            <a:r>
              <a:rPr lang="es-ES_tradnl" sz="1800" dirty="0">
                <a:solidFill>
                  <a:srgbClr val="00B050"/>
                </a:solidFill>
              </a:rPr>
              <a:t> </a:t>
            </a:r>
            <a:r>
              <a:rPr lang="es-ES_tradnl" sz="1800" dirty="0" err="1">
                <a:solidFill>
                  <a:srgbClr val="00B050"/>
                </a:solidFill>
              </a:rPr>
              <a:t>it</a:t>
            </a:r>
            <a:r>
              <a:rPr lang="es-ES_tradnl" sz="1800" dirty="0">
                <a:solidFill>
                  <a:srgbClr val="00B050"/>
                </a:solidFill>
              </a:rPr>
              <a:t> </a:t>
            </a:r>
            <a:r>
              <a:rPr lang="es-ES_tradnl" sz="1800" dirty="0" err="1">
                <a:solidFill>
                  <a:srgbClr val="00B050"/>
                </a:solidFill>
              </a:rPr>
              <a:t>wasn't</a:t>
            </a:r>
            <a:r>
              <a:rPr lang="es-ES_tradnl" sz="1800" dirty="0"/>
              <a:t>," </a:t>
            </a:r>
            <a:r>
              <a:rPr lang="es-ES_tradnl" sz="1800" dirty="0" err="1"/>
              <a:t>says</a:t>
            </a:r>
            <a:r>
              <a:rPr lang="es-ES_tradnl" sz="1800" dirty="0"/>
              <a:t> </a:t>
            </a:r>
            <a:r>
              <a:rPr lang="es-ES_tradnl" sz="1800" dirty="0" err="1"/>
              <a:t>Prusiner</a:t>
            </a:r>
            <a:r>
              <a:rPr lang="es-ES_tradnl" sz="1800" dirty="0"/>
              <a:t>. "</a:t>
            </a:r>
            <a:r>
              <a:rPr lang="es-ES_tradnl" sz="1800" dirty="0" err="1">
                <a:solidFill>
                  <a:srgbClr val="00B050"/>
                </a:solidFill>
              </a:rPr>
              <a:t>If</a:t>
            </a:r>
            <a:r>
              <a:rPr lang="es-ES_tradnl" sz="1800" dirty="0">
                <a:solidFill>
                  <a:srgbClr val="00B050"/>
                </a:solidFill>
              </a:rPr>
              <a:t> </a:t>
            </a:r>
            <a:r>
              <a:rPr lang="es-ES_tradnl" sz="1800" dirty="0" err="1">
                <a:solidFill>
                  <a:srgbClr val="00B050"/>
                </a:solidFill>
              </a:rPr>
              <a:t>you</a:t>
            </a:r>
            <a:r>
              <a:rPr lang="es-ES_tradnl" sz="1800" dirty="0">
                <a:solidFill>
                  <a:srgbClr val="00B050"/>
                </a:solidFill>
              </a:rPr>
              <a:t> </a:t>
            </a:r>
            <a:r>
              <a:rPr lang="es-ES_tradnl" sz="1800" dirty="0" err="1">
                <a:solidFill>
                  <a:srgbClr val="00B050"/>
                </a:solidFill>
              </a:rPr>
              <a:t>call</a:t>
            </a:r>
            <a:r>
              <a:rPr lang="es-ES_tradnl" sz="1800" dirty="0">
                <a:solidFill>
                  <a:srgbClr val="00B050"/>
                </a:solidFill>
              </a:rPr>
              <a:t> </a:t>
            </a:r>
            <a:r>
              <a:rPr lang="es-ES_tradnl" sz="1800" dirty="0" err="1">
                <a:solidFill>
                  <a:srgbClr val="00B050"/>
                </a:solidFill>
              </a:rPr>
              <a:t>it</a:t>
            </a:r>
            <a:r>
              <a:rPr lang="es-ES_tradnl" sz="1800" dirty="0">
                <a:solidFill>
                  <a:srgbClr val="00B050"/>
                </a:solidFill>
              </a:rPr>
              <a:t> </a:t>
            </a:r>
            <a:r>
              <a:rPr lang="es-ES_tradnl" sz="1800" dirty="0" err="1">
                <a:solidFill>
                  <a:srgbClr val="00B050"/>
                </a:solidFill>
              </a:rPr>
              <a:t>that</a:t>
            </a:r>
            <a:r>
              <a:rPr lang="es-ES_tradnl" sz="1800" dirty="0">
                <a:solidFill>
                  <a:srgbClr val="00B050"/>
                </a:solidFill>
              </a:rPr>
              <a:t> and </a:t>
            </a:r>
            <a:r>
              <a:rPr lang="es-ES_tradnl" sz="1800" dirty="0" err="1">
                <a:solidFill>
                  <a:srgbClr val="00B050"/>
                </a:solidFill>
              </a:rPr>
              <a:t>you</a:t>
            </a:r>
            <a:r>
              <a:rPr lang="es-ES_tradnl" sz="1800" dirty="0">
                <a:solidFill>
                  <a:srgbClr val="00B050"/>
                </a:solidFill>
              </a:rPr>
              <a:t> </a:t>
            </a:r>
            <a:r>
              <a:rPr lang="es-ES_tradnl" sz="1800" dirty="0" err="1">
                <a:solidFill>
                  <a:srgbClr val="00B050"/>
                </a:solidFill>
              </a:rPr>
              <a:t>believe</a:t>
            </a:r>
            <a:r>
              <a:rPr lang="es-ES_tradnl" sz="1800" dirty="0">
                <a:solidFill>
                  <a:srgbClr val="00B050"/>
                </a:solidFill>
              </a:rPr>
              <a:t> </a:t>
            </a:r>
            <a:r>
              <a:rPr lang="es-ES_tradnl" sz="1800" dirty="0" err="1">
                <a:solidFill>
                  <a:srgbClr val="00B050"/>
                </a:solidFill>
              </a:rPr>
              <a:t>it</a:t>
            </a:r>
            <a:r>
              <a:rPr lang="es-ES_tradnl" sz="1800" dirty="0">
                <a:solidFill>
                  <a:srgbClr val="00B050"/>
                </a:solidFill>
              </a:rPr>
              <a:t> at </a:t>
            </a:r>
            <a:r>
              <a:rPr lang="es-ES_tradnl" sz="1800" dirty="0" err="1">
                <a:solidFill>
                  <a:srgbClr val="00B050"/>
                </a:solidFill>
              </a:rPr>
              <a:t>some</a:t>
            </a:r>
            <a:r>
              <a:rPr lang="es-ES_tradnl" sz="1800" dirty="0">
                <a:solidFill>
                  <a:srgbClr val="00B050"/>
                </a:solidFill>
              </a:rPr>
              <a:t> </a:t>
            </a:r>
            <a:r>
              <a:rPr lang="es-ES_tradnl" sz="1800" dirty="0" err="1">
                <a:solidFill>
                  <a:srgbClr val="00B050"/>
                </a:solidFill>
              </a:rPr>
              <a:t>level</a:t>
            </a:r>
            <a:r>
              <a:rPr lang="es-ES_tradnl" sz="1800" dirty="0">
                <a:solidFill>
                  <a:srgbClr val="00B050"/>
                </a:solidFill>
              </a:rPr>
              <a:t>, </a:t>
            </a:r>
            <a:r>
              <a:rPr lang="es-ES_tradnl" sz="1800" dirty="0" err="1">
                <a:solidFill>
                  <a:srgbClr val="00B050"/>
                </a:solidFill>
              </a:rPr>
              <a:t>then</a:t>
            </a:r>
            <a:r>
              <a:rPr lang="es-ES_tradnl" sz="1800" dirty="0">
                <a:solidFill>
                  <a:srgbClr val="00B050"/>
                </a:solidFill>
              </a:rPr>
              <a:t> </a:t>
            </a:r>
            <a:r>
              <a:rPr lang="es-ES_tradnl" sz="1800" dirty="0" err="1">
                <a:solidFill>
                  <a:srgbClr val="00B050"/>
                </a:solidFill>
              </a:rPr>
              <a:t>you</a:t>
            </a:r>
            <a:r>
              <a:rPr lang="es-ES_tradnl" sz="1800" dirty="0">
                <a:solidFill>
                  <a:srgbClr val="00B050"/>
                </a:solidFill>
              </a:rPr>
              <a:t> miss </a:t>
            </a:r>
            <a:r>
              <a:rPr lang="es-ES_tradnl" sz="1800" dirty="0" err="1">
                <a:solidFill>
                  <a:srgbClr val="00B050"/>
                </a:solidFill>
              </a:rPr>
              <a:t>the</a:t>
            </a:r>
            <a:r>
              <a:rPr lang="es-ES_tradnl" sz="1800" dirty="0">
                <a:solidFill>
                  <a:srgbClr val="00B050"/>
                </a:solidFill>
              </a:rPr>
              <a:t> </a:t>
            </a:r>
            <a:r>
              <a:rPr lang="es-ES_tradnl" sz="1800" dirty="0" err="1">
                <a:solidFill>
                  <a:srgbClr val="00B050"/>
                </a:solidFill>
              </a:rPr>
              <a:t>next</a:t>
            </a:r>
            <a:r>
              <a:rPr lang="es-ES_tradnl" sz="1800" dirty="0">
                <a:solidFill>
                  <a:srgbClr val="00B050"/>
                </a:solidFill>
              </a:rPr>
              <a:t> set of </a:t>
            </a:r>
            <a:r>
              <a:rPr lang="es-ES_tradnl" sz="1800" dirty="0" err="1" smtClean="0">
                <a:solidFill>
                  <a:srgbClr val="00B050"/>
                </a:solidFill>
              </a:rPr>
              <a:t>experiments</a:t>
            </a:r>
            <a:r>
              <a:rPr lang="es-ES_tradnl" sz="1800" dirty="0" smtClean="0">
                <a:solidFill>
                  <a:srgbClr val="00B050"/>
                </a:solidFill>
              </a:rPr>
              <a:t>”.</a:t>
            </a:r>
            <a:endParaRPr lang="es-ES_tradnl" sz="1800" dirty="0">
              <a:solidFill>
                <a:srgbClr val="00B050"/>
              </a:solidFill>
            </a:endParaRPr>
          </a:p>
          <a:p>
            <a:pPr marL="444500" indent="0">
              <a:buNone/>
            </a:pPr>
            <a:r>
              <a:rPr lang="es-ES_tradnl" sz="1800" dirty="0" err="1"/>
              <a:t>The</a:t>
            </a:r>
            <a:r>
              <a:rPr lang="es-ES_tradnl" sz="1800" dirty="0"/>
              <a:t> </a:t>
            </a:r>
            <a:r>
              <a:rPr lang="es-ES_tradnl" sz="1800" dirty="0" err="1"/>
              <a:t>word</a:t>
            </a:r>
            <a:r>
              <a:rPr lang="es-ES_tradnl" sz="1800" dirty="0"/>
              <a:t> </a:t>
            </a:r>
            <a:r>
              <a:rPr lang="es-ES_tradnl" sz="1800" dirty="0" err="1"/>
              <a:t>came</a:t>
            </a:r>
            <a:r>
              <a:rPr lang="es-ES_tradnl" sz="1800" dirty="0"/>
              <a:t> </a:t>
            </a:r>
            <a:r>
              <a:rPr lang="es-ES_tradnl" sz="1800" dirty="0" err="1"/>
              <a:t>from</a:t>
            </a:r>
            <a:r>
              <a:rPr lang="es-ES_tradnl" sz="1800" dirty="0"/>
              <a:t> </a:t>
            </a:r>
            <a:r>
              <a:rPr lang="es-ES_tradnl" sz="1800" dirty="0" err="1"/>
              <a:t>Prusiner's</a:t>
            </a:r>
            <a:r>
              <a:rPr lang="es-ES_tradnl" sz="1800" dirty="0"/>
              <a:t> </a:t>
            </a:r>
            <a:r>
              <a:rPr lang="es-ES_tradnl" sz="1800" dirty="0" err="1"/>
              <a:t>pondering</a:t>
            </a:r>
            <a:r>
              <a:rPr lang="es-ES_tradnl" sz="1800" dirty="0"/>
              <a:t> </a:t>
            </a:r>
            <a:r>
              <a:rPr lang="es-ES_tradnl" sz="1800" dirty="0" err="1"/>
              <a:t>how</a:t>
            </a:r>
            <a:r>
              <a:rPr lang="es-ES_tradnl" sz="1800" dirty="0"/>
              <a:t> "</a:t>
            </a:r>
            <a:r>
              <a:rPr lang="es-ES_tradnl" sz="1800" dirty="0" err="1"/>
              <a:t>protein</a:t>
            </a:r>
            <a:r>
              <a:rPr lang="es-ES_tradnl" sz="1800" dirty="0"/>
              <a:t>" and "</a:t>
            </a:r>
            <a:r>
              <a:rPr lang="es-ES_tradnl" sz="1800" dirty="0" err="1"/>
              <a:t>infectious</a:t>
            </a:r>
            <a:r>
              <a:rPr lang="es-ES_tradnl" sz="1800" dirty="0"/>
              <a:t>" </a:t>
            </a:r>
            <a:r>
              <a:rPr lang="es-ES_tradnl" sz="1800" dirty="0" err="1"/>
              <a:t>might</a:t>
            </a:r>
            <a:r>
              <a:rPr lang="es-ES_tradnl" sz="1800" dirty="0"/>
              <a:t> </a:t>
            </a:r>
            <a:r>
              <a:rPr lang="es-ES_tradnl" sz="1800" dirty="0" err="1"/>
              <a:t>fit</a:t>
            </a:r>
            <a:r>
              <a:rPr lang="es-ES_tradnl" sz="1800" dirty="0"/>
              <a:t> </a:t>
            </a:r>
            <a:r>
              <a:rPr lang="es-ES_tradnl" sz="1800" dirty="0" err="1"/>
              <a:t>together</a:t>
            </a:r>
            <a:r>
              <a:rPr lang="es-ES_tradnl" sz="1800" dirty="0"/>
              <a:t>. </a:t>
            </a:r>
            <a:r>
              <a:rPr lang="es-ES_tradnl" sz="1800" dirty="0" err="1"/>
              <a:t>When</a:t>
            </a:r>
            <a:r>
              <a:rPr lang="es-ES_tradnl" sz="1800" dirty="0"/>
              <a:t> "</a:t>
            </a:r>
            <a:r>
              <a:rPr lang="es-ES_tradnl" sz="1800" dirty="0" err="1"/>
              <a:t>proin</a:t>
            </a:r>
            <a:r>
              <a:rPr lang="es-ES_tradnl" sz="1800" dirty="0"/>
              <a:t>" </a:t>
            </a:r>
            <a:r>
              <a:rPr lang="es-ES_tradnl" sz="1800" dirty="0" err="1"/>
              <a:t>didn't</a:t>
            </a:r>
            <a:r>
              <a:rPr lang="es-ES_tradnl" sz="1800" dirty="0"/>
              <a:t> </a:t>
            </a:r>
            <a:r>
              <a:rPr lang="es-ES_tradnl" sz="1800" dirty="0" err="1"/>
              <a:t>sound</a:t>
            </a:r>
            <a:r>
              <a:rPr lang="es-ES_tradnl" sz="1800" dirty="0"/>
              <a:t> quite </a:t>
            </a:r>
            <a:r>
              <a:rPr lang="es-ES_tradnl" sz="1800" dirty="0" err="1"/>
              <a:t>right</a:t>
            </a:r>
            <a:r>
              <a:rPr lang="es-ES_tradnl" sz="1800" dirty="0"/>
              <a:t>, he </a:t>
            </a:r>
            <a:r>
              <a:rPr lang="es-ES_tradnl" sz="1800" dirty="0" err="1"/>
              <a:t>flipped</a:t>
            </a:r>
            <a:r>
              <a:rPr lang="es-ES_tradnl" sz="1800" dirty="0"/>
              <a:t> </a:t>
            </a:r>
            <a:r>
              <a:rPr lang="es-ES_tradnl" sz="1800" dirty="0" err="1"/>
              <a:t>two</a:t>
            </a:r>
            <a:r>
              <a:rPr lang="es-ES_tradnl" sz="1800" dirty="0"/>
              <a:t> </a:t>
            </a:r>
            <a:r>
              <a:rPr lang="es-ES_tradnl" sz="1800" dirty="0" err="1"/>
              <a:t>letters</a:t>
            </a:r>
            <a:r>
              <a:rPr lang="es-ES_tradnl" sz="1800" dirty="0"/>
              <a:t>. "</a:t>
            </a:r>
            <a:r>
              <a:rPr lang="es-ES_tradnl" sz="1800" dirty="0" err="1"/>
              <a:t>What</a:t>
            </a:r>
            <a:r>
              <a:rPr lang="es-ES_tradnl" sz="1800" dirty="0"/>
              <a:t> </a:t>
            </a:r>
            <a:r>
              <a:rPr lang="es-ES_tradnl" sz="1800" dirty="0" err="1"/>
              <a:t>else</a:t>
            </a:r>
            <a:r>
              <a:rPr lang="es-ES_tradnl" sz="1800" dirty="0"/>
              <a:t> </a:t>
            </a:r>
            <a:r>
              <a:rPr lang="es-ES_tradnl" sz="1800" dirty="0" err="1"/>
              <a:t>was</a:t>
            </a:r>
            <a:r>
              <a:rPr lang="es-ES_tradnl" sz="1800" dirty="0"/>
              <a:t> I </a:t>
            </a:r>
            <a:r>
              <a:rPr lang="es-ES_tradnl" sz="1800" dirty="0" err="1"/>
              <a:t>going</a:t>
            </a:r>
            <a:r>
              <a:rPr lang="es-ES_tradnl" sz="1800" dirty="0"/>
              <a:t> to do?" he </a:t>
            </a:r>
            <a:r>
              <a:rPr lang="es-ES_tradnl" sz="1800" dirty="0" err="1"/>
              <a:t>laughs</a:t>
            </a:r>
            <a:r>
              <a:rPr lang="es-ES_tradnl" sz="1800" dirty="0"/>
              <a:t>. "I </a:t>
            </a:r>
            <a:r>
              <a:rPr lang="es-ES_tradnl" sz="1800" dirty="0" err="1"/>
              <a:t>couldn't</a:t>
            </a:r>
            <a:r>
              <a:rPr lang="es-ES_tradnl" sz="1800" dirty="0"/>
              <a:t> come up </a:t>
            </a:r>
            <a:r>
              <a:rPr lang="es-ES_tradnl" sz="1800" dirty="0" err="1"/>
              <a:t>with</a:t>
            </a:r>
            <a:r>
              <a:rPr lang="es-ES_tradnl" sz="1800" dirty="0"/>
              <a:t> </a:t>
            </a:r>
            <a:r>
              <a:rPr lang="es-ES_tradnl" sz="1800" dirty="0" err="1"/>
              <a:t>some</a:t>
            </a:r>
            <a:r>
              <a:rPr lang="es-ES_tradnl" sz="1800" dirty="0"/>
              <a:t> </a:t>
            </a:r>
            <a:r>
              <a:rPr lang="es-ES_tradnl" sz="1800" dirty="0" err="1"/>
              <a:t>clever</a:t>
            </a:r>
            <a:r>
              <a:rPr lang="es-ES_tradnl" sz="1800" dirty="0"/>
              <a:t> </a:t>
            </a:r>
            <a:r>
              <a:rPr lang="es-ES_tradnl" sz="1800" dirty="0" err="1"/>
              <a:t>Greek</a:t>
            </a:r>
            <a:r>
              <a:rPr lang="es-ES_tradnl" sz="1800" dirty="0"/>
              <a:t> </a:t>
            </a:r>
            <a:r>
              <a:rPr lang="es-ES_tradnl" sz="1800" dirty="0" err="1"/>
              <a:t>words</a:t>
            </a:r>
            <a:r>
              <a:rPr lang="es-ES_tradnl" sz="1800" dirty="0"/>
              <a:t> </a:t>
            </a:r>
            <a:r>
              <a:rPr lang="es-ES_tradnl" sz="1800" dirty="0" err="1"/>
              <a:t>because</a:t>
            </a:r>
            <a:r>
              <a:rPr lang="es-ES_tradnl" sz="1800" dirty="0"/>
              <a:t> I </a:t>
            </a:r>
            <a:r>
              <a:rPr lang="es-ES_tradnl" sz="1800" dirty="0" err="1"/>
              <a:t>don't</a:t>
            </a:r>
            <a:r>
              <a:rPr lang="es-ES_tradnl" sz="1800" dirty="0"/>
              <a:t> </a:t>
            </a:r>
            <a:r>
              <a:rPr lang="es-ES_tradnl" sz="1800" dirty="0" err="1"/>
              <a:t>know</a:t>
            </a:r>
            <a:r>
              <a:rPr lang="es-ES_tradnl" sz="1800" dirty="0"/>
              <a:t> </a:t>
            </a:r>
            <a:r>
              <a:rPr lang="es-ES_tradnl" sz="1800" dirty="0" err="1"/>
              <a:t>any</a:t>
            </a:r>
            <a:r>
              <a:rPr lang="es-ES_tradnl" sz="1800" dirty="0"/>
              <a:t> </a:t>
            </a:r>
            <a:r>
              <a:rPr lang="es-ES_tradnl" sz="1800" dirty="0" err="1"/>
              <a:t>Greek</a:t>
            </a:r>
            <a:r>
              <a:rPr lang="es-ES_tradnl" sz="1800" dirty="0"/>
              <a:t>." (He </a:t>
            </a:r>
            <a:r>
              <a:rPr lang="es-ES_tradnl" sz="1800" dirty="0" err="1"/>
              <a:t>pronounces</a:t>
            </a:r>
            <a:r>
              <a:rPr lang="es-ES_tradnl" sz="1800" dirty="0"/>
              <a:t> </a:t>
            </a:r>
            <a:r>
              <a:rPr lang="es-ES_tradnl" sz="1800" dirty="0" err="1"/>
              <a:t>it</a:t>
            </a:r>
            <a:r>
              <a:rPr lang="es-ES_tradnl" sz="1800" dirty="0"/>
              <a:t> "pree-</a:t>
            </a:r>
            <a:r>
              <a:rPr lang="es-ES_tradnl" sz="1800" dirty="0" err="1"/>
              <a:t>on</a:t>
            </a:r>
            <a:r>
              <a:rPr lang="es-ES_tradnl" sz="1800" dirty="0"/>
              <a:t>".)</a:t>
            </a:r>
          </a:p>
          <a:p>
            <a:pPr marL="444500" indent="0">
              <a:buNone/>
            </a:pPr>
            <a:r>
              <a:rPr lang="es-ES_tradnl" sz="1800" dirty="0" err="1"/>
              <a:t>The</a:t>
            </a:r>
            <a:r>
              <a:rPr lang="es-ES_tradnl" sz="1800" dirty="0"/>
              <a:t> </a:t>
            </a:r>
            <a:r>
              <a:rPr lang="es-ES_tradnl" sz="1800" dirty="0" err="1"/>
              <a:t>word</a:t>
            </a:r>
            <a:r>
              <a:rPr lang="es-ES_tradnl" sz="1800" dirty="0"/>
              <a:t> and </a:t>
            </a:r>
            <a:r>
              <a:rPr lang="es-ES_tradnl" sz="1800" dirty="0" err="1"/>
              <a:t>the</a:t>
            </a:r>
            <a:r>
              <a:rPr lang="es-ES_tradnl" sz="1800" dirty="0"/>
              <a:t> concept </a:t>
            </a:r>
            <a:r>
              <a:rPr lang="es-ES_tradnl" sz="1800" dirty="0" err="1"/>
              <a:t>elicited</a:t>
            </a:r>
            <a:r>
              <a:rPr lang="es-ES_tradnl" sz="1800" dirty="0"/>
              <a:t> </a:t>
            </a:r>
            <a:r>
              <a:rPr lang="es-ES_tradnl" sz="1800" dirty="0" err="1"/>
              <a:t>what</a:t>
            </a:r>
            <a:r>
              <a:rPr lang="es-ES_tradnl" sz="1800" dirty="0"/>
              <a:t> he describes as a "</a:t>
            </a:r>
            <a:r>
              <a:rPr lang="es-ES_tradnl" sz="1800" dirty="0" err="1"/>
              <a:t>firestorm</a:t>
            </a:r>
            <a:r>
              <a:rPr lang="es-ES_tradnl" sz="1800" dirty="0"/>
              <a:t>" of </a:t>
            </a:r>
            <a:r>
              <a:rPr lang="es-ES_tradnl" sz="1800" dirty="0" err="1"/>
              <a:t>criticism</a:t>
            </a:r>
            <a:r>
              <a:rPr lang="es-ES_tradnl" sz="1800" dirty="0"/>
              <a:t> and </a:t>
            </a:r>
            <a:r>
              <a:rPr lang="es-ES_tradnl" sz="1800" dirty="0" err="1"/>
              <a:t>sceptics</a:t>
            </a:r>
            <a:r>
              <a:rPr lang="es-ES_tradnl" sz="1800" dirty="0"/>
              <a:t> </a:t>
            </a:r>
            <a:r>
              <a:rPr lang="es-ES_tradnl" sz="1800" dirty="0" err="1"/>
              <a:t>began</a:t>
            </a:r>
            <a:r>
              <a:rPr lang="es-ES_tradnl" sz="1800" dirty="0"/>
              <a:t> </a:t>
            </a:r>
            <a:r>
              <a:rPr lang="es-ES_tradnl" sz="1800" dirty="0" err="1"/>
              <a:t>staking</a:t>
            </a:r>
            <a:r>
              <a:rPr lang="es-ES_tradnl" sz="1800" dirty="0"/>
              <a:t> </a:t>
            </a:r>
            <a:r>
              <a:rPr lang="es-ES_tradnl" sz="1800" dirty="0" err="1"/>
              <a:t>careers</a:t>
            </a:r>
            <a:r>
              <a:rPr lang="es-ES_tradnl" sz="1800" dirty="0"/>
              <a:t> </a:t>
            </a:r>
            <a:r>
              <a:rPr lang="es-ES_tradnl" sz="1800" dirty="0" err="1"/>
              <a:t>on</a:t>
            </a:r>
            <a:r>
              <a:rPr lang="es-ES_tradnl" sz="1800" dirty="0"/>
              <a:t> </a:t>
            </a:r>
            <a:r>
              <a:rPr lang="es-ES_tradnl" sz="1800" dirty="0" err="1"/>
              <a:t>hunting</a:t>
            </a:r>
            <a:r>
              <a:rPr lang="es-ES_tradnl" sz="1800" dirty="0"/>
              <a:t> </a:t>
            </a:r>
            <a:r>
              <a:rPr lang="es-ES_tradnl" sz="1800" dirty="0" err="1"/>
              <a:t>down</a:t>
            </a:r>
            <a:r>
              <a:rPr lang="es-ES_tradnl" sz="1800" dirty="0"/>
              <a:t> </a:t>
            </a:r>
            <a:r>
              <a:rPr lang="es-ES_tradnl" sz="1800" dirty="0" err="1"/>
              <a:t>the</a:t>
            </a:r>
            <a:r>
              <a:rPr lang="es-ES_tradnl" sz="1800" dirty="0"/>
              <a:t> scrapie virus (</a:t>
            </a:r>
            <a:r>
              <a:rPr lang="es-ES_tradnl" sz="1800" dirty="0" err="1"/>
              <a:t>it</a:t>
            </a:r>
            <a:r>
              <a:rPr lang="es-ES_tradnl" sz="1800" dirty="0"/>
              <a:t> has </a:t>
            </a:r>
            <a:r>
              <a:rPr lang="es-ES_tradnl" sz="1800" dirty="0" err="1"/>
              <a:t>never</a:t>
            </a:r>
            <a:r>
              <a:rPr lang="es-ES_tradnl" sz="1800" dirty="0"/>
              <a:t> </a:t>
            </a:r>
            <a:r>
              <a:rPr lang="es-ES_tradnl" sz="1800" dirty="0" err="1"/>
              <a:t>been</a:t>
            </a:r>
            <a:r>
              <a:rPr lang="es-ES_tradnl" sz="1800" dirty="0"/>
              <a:t> </a:t>
            </a:r>
            <a:r>
              <a:rPr lang="es-ES_tradnl" sz="1800" dirty="0" err="1"/>
              <a:t>found</a:t>
            </a:r>
            <a:r>
              <a:rPr lang="es-ES_tradnl" sz="1800" dirty="0"/>
              <a:t>). </a:t>
            </a:r>
            <a:r>
              <a:rPr lang="es-ES_tradnl" sz="1800" dirty="0" err="1"/>
              <a:t>One</a:t>
            </a:r>
            <a:r>
              <a:rPr lang="es-ES_tradnl" sz="1800" dirty="0"/>
              <a:t> </a:t>
            </a:r>
            <a:r>
              <a:rPr lang="es-ES_tradnl" sz="1800" dirty="0" err="1"/>
              <a:t>particularly</a:t>
            </a:r>
            <a:r>
              <a:rPr lang="es-ES_tradnl" sz="1800" dirty="0"/>
              <a:t> </a:t>
            </a:r>
            <a:r>
              <a:rPr lang="es-ES_tradnl" sz="1800" dirty="0" err="1"/>
              <a:t>low</a:t>
            </a:r>
            <a:r>
              <a:rPr lang="es-ES_tradnl" sz="1800" dirty="0"/>
              <a:t> </a:t>
            </a:r>
            <a:r>
              <a:rPr lang="es-ES_tradnl" sz="1800" dirty="0" err="1"/>
              <a:t>moment</a:t>
            </a:r>
            <a:r>
              <a:rPr lang="es-ES_tradnl" sz="1800" dirty="0"/>
              <a:t> he </a:t>
            </a:r>
            <a:r>
              <a:rPr lang="es-ES_tradnl" sz="1800" dirty="0" err="1"/>
              <a:t>recalls</a:t>
            </a:r>
            <a:r>
              <a:rPr lang="es-ES_tradnl" sz="1800" dirty="0"/>
              <a:t> </a:t>
            </a:r>
            <a:r>
              <a:rPr lang="es-ES_tradnl" sz="1800" dirty="0" err="1"/>
              <a:t>was</a:t>
            </a:r>
            <a:r>
              <a:rPr lang="es-ES_tradnl" sz="1800" dirty="0"/>
              <a:t> a 1986 </a:t>
            </a:r>
            <a:r>
              <a:rPr lang="es-ES_tradnl" sz="1800" dirty="0" err="1"/>
              <a:t>article</a:t>
            </a:r>
            <a:r>
              <a:rPr lang="es-ES_tradnl" sz="1800" dirty="0"/>
              <a:t> in </a:t>
            </a:r>
            <a:r>
              <a:rPr lang="es-ES_tradnl" sz="1800" dirty="0" err="1"/>
              <a:t>the</a:t>
            </a:r>
            <a:r>
              <a:rPr lang="es-ES_tradnl" sz="1800" dirty="0"/>
              <a:t> </a:t>
            </a:r>
            <a:r>
              <a:rPr lang="es-ES_tradnl" sz="1800" dirty="0" err="1"/>
              <a:t>science</a:t>
            </a:r>
            <a:r>
              <a:rPr lang="es-ES_tradnl" sz="1800" dirty="0"/>
              <a:t> magazine </a:t>
            </a:r>
            <a:r>
              <a:rPr lang="es-ES_tradnl" sz="1800" i="1" dirty="0" err="1"/>
              <a:t>Discover</a:t>
            </a:r>
            <a:r>
              <a:rPr lang="es-ES_tradnl" sz="1800" dirty="0"/>
              <a:t>, </a:t>
            </a:r>
            <a:r>
              <a:rPr lang="es-ES_tradnl" sz="1800" dirty="0" err="1"/>
              <a:t>which</a:t>
            </a:r>
            <a:r>
              <a:rPr lang="es-ES_tradnl" sz="1800" dirty="0"/>
              <a:t> </a:t>
            </a:r>
            <a:r>
              <a:rPr lang="es-ES_tradnl" sz="1800" dirty="0" err="1"/>
              <a:t>accused</a:t>
            </a:r>
            <a:r>
              <a:rPr lang="es-ES_tradnl" sz="1800" dirty="0"/>
              <a:t> </a:t>
            </a:r>
            <a:r>
              <a:rPr lang="es-ES_tradnl" sz="1800" dirty="0" err="1"/>
              <a:t>him</a:t>
            </a:r>
            <a:r>
              <a:rPr lang="es-ES_tradnl" sz="1800" dirty="0"/>
              <a:t> of </a:t>
            </a:r>
            <a:r>
              <a:rPr lang="es-ES_tradnl" sz="1800" dirty="0" err="1"/>
              <a:t>being</a:t>
            </a:r>
            <a:r>
              <a:rPr lang="es-ES_tradnl" sz="1800" dirty="0"/>
              <a:t> more </a:t>
            </a:r>
            <a:r>
              <a:rPr lang="es-ES_tradnl" sz="1800" dirty="0" err="1"/>
              <a:t>interested</a:t>
            </a:r>
            <a:r>
              <a:rPr lang="es-ES_tradnl" sz="1800" dirty="0"/>
              <a:t> in </a:t>
            </a:r>
            <a:r>
              <a:rPr lang="es-ES_tradnl" sz="1800" dirty="0" err="1"/>
              <a:t>fame</a:t>
            </a:r>
            <a:r>
              <a:rPr lang="es-ES_tradnl" sz="1800" dirty="0"/>
              <a:t> </a:t>
            </a:r>
            <a:r>
              <a:rPr lang="es-ES_tradnl" sz="1800" dirty="0" err="1"/>
              <a:t>than</a:t>
            </a:r>
            <a:r>
              <a:rPr lang="es-ES_tradnl" sz="1800" dirty="0"/>
              <a:t> </a:t>
            </a:r>
            <a:r>
              <a:rPr lang="es-ES_tradnl" sz="1800" dirty="0" err="1"/>
              <a:t>science</a:t>
            </a:r>
            <a:r>
              <a:rPr lang="es-ES_tradnl" sz="1800" dirty="0"/>
              <a:t>. He </a:t>
            </a:r>
            <a:r>
              <a:rPr lang="es-ES_tradnl" sz="1800" dirty="0" err="1"/>
              <a:t>adopted</a:t>
            </a:r>
            <a:r>
              <a:rPr lang="es-ES_tradnl" sz="1800" dirty="0"/>
              <a:t> a </a:t>
            </a:r>
            <a:r>
              <a:rPr lang="es-ES_tradnl" sz="1800" dirty="0" err="1"/>
              <a:t>policy</a:t>
            </a:r>
            <a:r>
              <a:rPr lang="es-ES_tradnl" sz="1800" dirty="0"/>
              <a:t>, </a:t>
            </a:r>
            <a:r>
              <a:rPr lang="es-ES_tradnl" sz="1800" dirty="0" err="1"/>
              <a:t>which</a:t>
            </a:r>
            <a:r>
              <a:rPr lang="es-ES_tradnl" sz="1800" dirty="0"/>
              <a:t> he </a:t>
            </a:r>
            <a:r>
              <a:rPr lang="es-ES_tradnl" sz="1800" dirty="0" err="1"/>
              <a:t>maintained</a:t>
            </a:r>
            <a:r>
              <a:rPr lang="es-ES_tradnl" sz="1800" dirty="0"/>
              <a:t> </a:t>
            </a:r>
            <a:r>
              <a:rPr lang="es-ES_tradnl" sz="1800" dirty="0" err="1"/>
              <a:t>for</a:t>
            </a:r>
            <a:r>
              <a:rPr lang="es-ES_tradnl" sz="1800" dirty="0"/>
              <a:t> </a:t>
            </a:r>
            <a:r>
              <a:rPr lang="es-ES_tradnl" sz="1800" dirty="0" err="1"/>
              <a:t>years</a:t>
            </a:r>
            <a:r>
              <a:rPr lang="es-ES_tradnl" sz="1800" dirty="0"/>
              <a:t>, of </a:t>
            </a:r>
            <a:r>
              <a:rPr lang="es-ES_tradnl" sz="1800" dirty="0" err="1"/>
              <a:t>not</a:t>
            </a:r>
            <a:r>
              <a:rPr lang="es-ES_tradnl" sz="1800" dirty="0"/>
              <a:t> </a:t>
            </a:r>
            <a:r>
              <a:rPr lang="es-ES_tradnl" sz="1800" dirty="0" err="1"/>
              <a:t>speaking</a:t>
            </a:r>
            <a:r>
              <a:rPr lang="es-ES_tradnl" sz="1800" dirty="0"/>
              <a:t> to </a:t>
            </a:r>
            <a:r>
              <a:rPr lang="es-ES_tradnl" sz="1800" dirty="0" err="1"/>
              <a:t>the</a:t>
            </a:r>
            <a:r>
              <a:rPr lang="es-ES_tradnl" sz="1800" dirty="0"/>
              <a:t> </a:t>
            </a:r>
            <a:r>
              <a:rPr lang="es-ES_tradnl" sz="1800" dirty="0" err="1" smtClean="0"/>
              <a:t>press</a:t>
            </a:r>
            <a:r>
              <a:rPr lang="es-ES_tradnl" sz="1800" dirty="0" smtClean="0"/>
              <a:t>».</a:t>
            </a:r>
          </a:p>
          <a:p>
            <a:endParaRPr lang="es-ES_tradnl" sz="1800" dirty="0"/>
          </a:p>
          <a:p>
            <a:pPr marL="0" indent="0" algn="just">
              <a:spcAft>
                <a:spcPts val="0"/>
              </a:spcAft>
              <a:buNone/>
            </a:pPr>
            <a:endParaRPr lang="es-ES_tradnl" sz="1800" b="1" dirty="0"/>
          </a:p>
        </p:txBody>
      </p:sp>
    </p:spTree>
    <p:extLst>
      <p:ext uri="{BB962C8B-B14F-4D97-AF65-F5344CB8AC3E}">
        <p14:creationId xmlns:p14="http://schemas.microsoft.com/office/powerpoint/2010/main" val="110500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3" name="Marcador de contenido 2"/>
          <p:cNvSpPr>
            <a:spLocks noGrp="1"/>
          </p:cNvSpPr>
          <p:nvPr>
            <p:ph idx="1"/>
          </p:nvPr>
        </p:nvSpPr>
        <p:spPr/>
        <p:txBody>
          <a:bodyPr/>
          <a:lstStyle/>
          <a:p>
            <a:endParaRPr lang="es-ES_tradnl" dirty="0"/>
          </a:p>
        </p:txBody>
      </p:sp>
      <p:sp>
        <p:nvSpPr>
          <p:cNvPr id="5" name="Título 1"/>
          <p:cNvSpPr txBox="1">
            <a:spLocks/>
          </p:cNvSpPr>
          <p:nvPr/>
        </p:nvSpPr>
        <p:spPr>
          <a:xfrm>
            <a:off x="1524000" y="1122363"/>
            <a:ext cx="9144000" cy="4019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hlinkClick r:id="rId2"/>
              </a:rPr>
              <a:t>Diccionario animado del joven contempor</a:t>
            </a:r>
            <a:r>
              <a:rPr lang="es-ES" b="1" dirty="0" smtClean="0">
                <a:hlinkClick r:id="rId2"/>
              </a:rPr>
              <a:t>áneo</a:t>
            </a:r>
            <a:endParaRPr lang="es-ES_tradnl" b="1" dirty="0"/>
          </a:p>
        </p:txBody>
      </p:sp>
    </p:spTree>
    <p:extLst>
      <p:ext uri="{BB962C8B-B14F-4D97-AF65-F5344CB8AC3E}">
        <p14:creationId xmlns:p14="http://schemas.microsoft.com/office/powerpoint/2010/main" val="481264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1509</Words>
  <Application>Microsoft Macintosh PowerPoint</Application>
  <PresentationFormat>Panorámica</PresentationFormat>
  <Paragraphs>136</Paragraphs>
  <Slides>19</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19</vt:i4>
      </vt:variant>
    </vt:vector>
  </HeadingPairs>
  <TitlesOfParts>
    <vt:vector size="31" baseType="lpstr">
      <vt:lpstr>Al Bayan Plain</vt:lpstr>
      <vt:lpstr>Andale Mono</vt:lpstr>
      <vt:lpstr>Ayuthaya</vt:lpstr>
      <vt:lpstr>Calibri</vt:lpstr>
      <vt:lpstr>Calibri Light</vt:lpstr>
      <vt:lpstr>Courier</vt:lpstr>
      <vt:lpstr>Symbol</vt:lpstr>
      <vt:lpstr>Times</vt:lpstr>
      <vt:lpstr>Times New Roman</vt:lpstr>
      <vt:lpstr>Wingdings</vt:lpstr>
      <vt:lpstr>Arial</vt:lpstr>
      <vt:lpstr>Tema de Office</vt:lpstr>
      <vt:lpstr>NEOLOGÍA. CRECIMIENTO Y CAMBIO LÉXICO  </vt:lpstr>
      <vt:lpstr> BIBLIOGRAFÍA </vt:lpstr>
      <vt:lpstr>Presentación. Ejemplos</vt:lpstr>
      <vt:lpstr>CAMBIOS, CAMBIOS, CAMBIOS... Cambios de valor</vt:lpstr>
      <vt:lpstr>CAMBIOS, CAMBIOS... LAS Palabras nuevas. Ejemplos</vt:lpstr>
      <vt:lpstr>LAS PALABRAS NUEVAS. Ejemplos</vt:lpstr>
      <vt:lpstr>LAS PALABRAS NUEVAS. Ejemplos</vt:lpstr>
      <vt:lpstr>Presentación. Ejemplos</vt:lpstr>
      <vt:lpstr>Presentación de PowerPoint</vt:lpstr>
      <vt:lpstr>Presentación de PowerPoint</vt:lpstr>
      <vt:lpstr> CRITERIOS PARA LA IDENTIFICACIÓN DE LOS NEOLOGISMOS </vt:lpstr>
      <vt:lpstr>TIPOLOGÍAS DE LOS DE NEOLOGISMOS</vt:lpstr>
      <vt:lpstr>Neologismo necesario e innecesario</vt:lpstr>
      <vt:lpstr>Neologismos de autor</vt:lpstr>
      <vt:lpstr>«Yo soy mileurista», Carolina Alguacil (EP, 2005)</vt:lpstr>
      <vt:lpstr>Neologismo voluntario, neologismo literario, neologismo de autor:</vt:lpstr>
      <vt:lpstr>Julián Ríos, Monstruario (Rainer, 2002) </vt:lpstr>
      <vt:lpstr> J. M. GIL, 2018: «Qué es la creatividad lingüística: una explicación neurocognitiva a partir de nombres de comercios de Mar del Plata», Logos. Revista de Lingüística, Filosofía y Literatura, nº 28, 116-134.</vt:lpstr>
      <vt:lpstr> TIPOS DE NEOLOGISMO POR EL PROCEDIMIENTO DE FORMACIÓN: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NEOLOGÍA. CRECIMIENTO Y CAMBIO LÉXICO / TERMINOLÓGICO </dc:title>
  <dc:creator>Isabel Echevarría Isusquiza</dc:creator>
  <cp:lastModifiedBy>Isabel Echevarría Isusquiza</cp:lastModifiedBy>
  <cp:revision>28</cp:revision>
  <dcterms:created xsi:type="dcterms:W3CDTF">2017-08-10T18:29:27Z</dcterms:created>
  <dcterms:modified xsi:type="dcterms:W3CDTF">2018-11-13T11:02:53Z</dcterms:modified>
</cp:coreProperties>
</file>