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11" r:id="rId27"/>
    <p:sldId id="315" r:id="rId28"/>
    <p:sldId id="313" r:id="rId29"/>
    <p:sldId id="314" r:id="rId30"/>
    <p:sldId id="316" r:id="rId31"/>
    <p:sldId id="284" r:id="rId32"/>
    <p:sldId id="317" r:id="rId33"/>
    <p:sldId id="318" r:id="rId34"/>
    <p:sldId id="308" r:id="rId35"/>
    <p:sldId id="320" r:id="rId36"/>
    <p:sldId id="321" r:id="rId37"/>
    <p:sldId id="289" r:id="rId38"/>
    <p:sldId id="323" r:id="rId39"/>
    <p:sldId id="324" r:id="rId40"/>
    <p:sldId id="325" r:id="rId41"/>
    <p:sldId id="330" r:id="rId42"/>
    <p:sldId id="329" r:id="rId43"/>
    <p:sldId id="328" r:id="rId44"/>
    <p:sldId id="332" r:id="rId45"/>
    <p:sldId id="333" r:id="rId46"/>
    <p:sldId id="334" r:id="rId47"/>
    <p:sldId id="335" r:id="rId48"/>
    <p:sldId id="336" r:id="rId49"/>
    <p:sldId id="337" r:id="rId50"/>
    <p:sldId id="338" r:id="rId51"/>
    <p:sldId id="295" r:id="rId52"/>
    <p:sldId id="296" r:id="rId53"/>
    <p:sldId id="297" r:id="rId54"/>
    <p:sldId id="298" r:id="rId55"/>
    <p:sldId id="299" r:id="rId56"/>
    <p:sldId id="302" r:id="rId57"/>
    <p:sldId id="303" r:id="rId58"/>
  </p:sldIdLst>
  <p:sldSz cx="9144000" cy="6858000" type="screen4x3"/>
  <p:notesSz cx="6796088" cy="9928225"/>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MS PGothic" charset="0"/>
        <a:cs typeface="MS PGothic" charset="0"/>
      </a:defRPr>
    </a:lvl1pPr>
    <a:lvl2pPr marL="742950" indent="-285750" algn="l" defTabSz="449263" rtl="0" eaLnBrk="0" fontAlgn="base" hangingPunct="0">
      <a:spcBef>
        <a:spcPct val="0"/>
      </a:spcBef>
      <a:spcAft>
        <a:spcPct val="0"/>
      </a:spcAft>
      <a:defRPr kern="1200">
        <a:solidFill>
          <a:schemeClr val="bg1"/>
        </a:solidFill>
        <a:latin typeface="Arial" charset="0"/>
        <a:ea typeface="MS PGothic" charset="0"/>
        <a:cs typeface="MS PGothic"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MS PGothic" charset="0"/>
        <a:cs typeface="MS PGothic"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MS PGothic" charset="0"/>
        <a:cs typeface="MS PGothic"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MS PGothic" charset="0"/>
        <a:cs typeface="MS PGothic" charset="0"/>
      </a:defRPr>
    </a:lvl5pPr>
    <a:lvl6pPr marL="2286000" algn="l" defTabSz="457200" rtl="0" eaLnBrk="1" latinLnBrk="0" hangingPunct="1">
      <a:defRPr kern="1200">
        <a:solidFill>
          <a:schemeClr val="bg1"/>
        </a:solidFill>
        <a:latin typeface="Arial" charset="0"/>
        <a:ea typeface="MS PGothic" charset="0"/>
        <a:cs typeface="MS PGothic" charset="0"/>
      </a:defRPr>
    </a:lvl6pPr>
    <a:lvl7pPr marL="2743200" algn="l" defTabSz="457200" rtl="0" eaLnBrk="1" latinLnBrk="0" hangingPunct="1">
      <a:defRPr kern="1200">
        <a:solidFill>
          <a:schemeClr val="bg1"/>
        </a:solidFill>
        <a:latin typeface="Arial" charset="0"/>
        <a:ea typeface="MS PGothic" charset="0"/>
        <a:cs typeface="MS PGothic" charset="0"/>
      </a:defRPr>
    </a:lvl7pPr>
    <a:lvl8pPr marL="3200400" algn="l" defTabSz="457200" rtl="0" eaLnBrk="1" latinLnBrk="0" hangingPunct="1">
      <a:defRPr kern="1200">
        <a:solidFill>
          <a:schemeClr val="bg1"/>
        </a:solidFill>
        <a:latin typeface="Arial" charset="0"/>
        <a:ea typeface="MS PGothic" charset="0"/>
        <a:cs typeface="MS PGothic" charset="0"/>
      </a:defRPr>
    </a:lvl8pPr>
    <a:lvl9pPr marL="3657600" algn="l" defTabSz="457200" rtl="0" eaLnBrk="1" latinLnBrk="0" hangingPunct="1">
      <a:defRPr kern="1200">
        <a:solidFill>
          <a:schemeClr val="bg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12" y="-2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1" name="AutoShape 2"/>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2" name="AutoShape 3"/>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3" name="AutoShape 4"/>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4" name="AutoShape 5"/>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5" name="AutoShape 6"/>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6" name="AutoShape 7"/>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7" name="AutoShape 8"/>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8" name="AutoShape 9"/>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59" name="AutoShape 10"/>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60" name="AutoShape 11"/>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61" name="AutoShape 12"/>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62" name="AutoShape 13"/>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63" name="Rectangle 14"/>
          <p:cNvSpPr>
            <a:spLocks noGrp="1" noRot="1" noChangeAspect="1" noChangeArrowheads="1"/>
          </p:cNvSpPr>
          <p:nvPr>
            <p:ph type="sldImg"/>
          </p:nvPr>
        </p:nvSpPr>
        <p:spPr bwMode="auto">
          <a:xfrm>
            <a:off x="-14265275" y="-11798300"/>
            <a:ext cx="16711613" cy="125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15"/>
          <p:cNvSpPr>
            <a:spLocks noGrp="1" noChangeArrowheads="1"/>
          </p:cNvSpPr>
          <p:nvPr>
            <p:ph type="body"/>
          </p:nvPr>
        </p:nvSpPr>
        <p:spPr bwMode="auto">
          <a:xfrm>
            <a:off x="679450" y="4716463"/>
            <a:ext cx="5414963" cy="4445000"/>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es-ES" noProof="0" smtClean="0"/>
          </a:p>
        </p:txBody>
      </p:sp>
    </p:spTree>
    <p:extLst>
      <p:ext uri="{BB962C8B-B14F-4D97-AF65-F5344CB8AC3E}">
        <p14:creationId xmlns:p14="http://schemas.microsoft.com/office/powerpoint/2010/main" val="371652236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4579" name="Text Box 2"/>
          <p:cNvSpPr txBox="1">
            <a:spLocks noChangeArrowheads="1"/>
          </p:cNvSpPr>
          <p:nvPr/>
        </p:nvSpPr>
        <p:spPr bwMode="auto">
          <a:xfrm>
            <a:off x="679450" y="4716463"/>
            <a:ext cx="54324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es-ES" b="1">
                <a:cs typeface="Noto Sans CJK SC Regular" charset="0"/>
              </a:rPr>
              <a:t>ZER ESAN NAHI DU HIZKUNTZA BAT OFIZIALA IZATEAK ?</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Hizkuntzen ofizialtasuna zer da? Estatu batek hizkuntza bat ofizial izendatzeak esan nahi du:</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estatuak Konstituzioan sartzen duela hizkuntza hori</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horren ondorioz hizkuntza hori babesteko eta sustatzeko neurriak hartuko dituela</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ofizial izateak prestigioa ematen dio hizkuntzari</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horren ondorioz, hizkuntzaren aldeko jarrerak sortzen dira biztanleen artean </a:t>
            </a:r>
            <a:r>
              <a:rPr lang="es-ES">
                <a:solidFill>
                  <a:srgbClr val="FF0000"/>
                </a:solidFill>
                <a:ea typeface="ＭＳ Ｐゴシック" charset="0"/>
                <a:cs typeface="Noto Sans CJK SC Regular" charset="0"/>
              </a:rPr>
              <a:t>(Martí, 155. or.)</a:t>
            </a:r>
          </a:p>
          <a:p>
            <a:pPr lvl="1" eaLnBrk="1" hangingPunct="1">
              <a:spcBef>
                <a:spcPts val="450"/>
              </a:spcBef>
              <a:buSzPct val="100000"/>
            </a:pPr>
            <a:endParaRPr lang="es-ES">
              <a:solidFill>
                <a:srgbClr val="FF0000"/>
              </a:solidFill>
              <a:ea typeface="ＭＳ Ｐゴシック" charset="0"/>
              <a:cs typeface="Noto Sans CJK SC Regular" charset="0"/>
            </a:endParaRPr>
          </a:p>
          <a:p>
            <a:pPr lvl="1" eaLnBrk="1" hangingPunct="1">
              <a:spcBef>
                <a:spcPts val="450"/>
              </a:spcBef>
              <a:buClr>
                <a:srgbClr val="006600"/>
              </a:buClr>
              <a:buSzPct val="100000"/>
              <a:buFont typeface="Arial" charset="0"/>
              <a:buChar char="•"/>
            </a:pPr>
            <a:r>
              <a:rPr lang="eu-ES" b="1">
                <a:solidFill>
                  <a:srgbClr val="006600"/>
                </a:solidFill>
                <a:ea typeface="ＭＳ Ｐゴシック" charset="0"/>
                <a:cs typeface="Noto Sans CJK SC Regular" charset="0"/>
              </a:rPr>
              <a:t>Ofiziala deneko lurralde, herrialde edo estatuetan lege balioa eta ondorioz babesa. Honek hiztunei hizkuntza balio eta eraginkortasun juridiko guztiarekin erabiltzeko eskubidea aitortzen die eta administrazio publikoarekiko harremanak hizkuntza horretan izateko aukera ematen die.</a:t>
            </a:r>
          </a:p>
          <a:p>
            <a:pPr lvl="1" eaLnBrk="1" hangingPunct="1">
              <a:spcBef>
                <a:spcPts val="450"/>
              </a:spcBef>
              <a:buSzPct val="100000"/>
            </a:pPr>
            <a:endParaRPr lang="es-ES">
              <a:solidFill>
                <a:srgbClr val="FF0000"/>
              </a:solidFill>
              <a:ea typeface="ＭＳ Ｐゴシック" charset="0"/>
              <a:cs typeface="Noto Sans CJK SC Regular" charset="0"/>
            </a:endParaRP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B. ZENBAT HIZKUNTZA DIRA OFIZIAL EDO KOOFIZIAL MUNDUAN ?</a:t>
            </a:r>
          </a:p>
          <a:p>
            <a:pPr eaLnBrk="1" hangingPunct="1">
              <a:spcBef>
                <a:spcPts val="450"/>
              </a:spcBef>
              <a:buSzPct val="100000"/>
            </a:pPr>
            <a:r>
              <a:rPr lang="es-ES">
                <a:cs typeface="Noto Sans CJK SC Regular" charset="0"/>
              </a:rPr>
              <a:t> </a:t>
            </a:r>
          </a:p>
          <a:p>
            <a:pPr eaLnBrk="1" hangingPunct="1">
              <a:spcBef>
                <a:spcPts val="450"/>
              </a:spcBef>
              <a:buClr>
                <a:srgbClr val="000000"/>
              </a:buClr>
              <a:buSzPct val="100000"/>
              <a:buFont typeface="Arial" charset="0"/>
              <a:buChar char="•"/>
            </a:pPr>
            <a:r>
              <a:rPr lang="es-ES">
                <a:cs typeface="Noto Sans CJK SC Regular" charset="0"/>
              </a:rPr>
              <a:t>250 inguru (gogoratu aurreko datuak: 193 estatu inguru, 6.000 hizkuntza inguru).</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C. OFIZIALTASUNA, TEORIAN ETA PRAKTIKAN</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Ofizialtasuna oso ezberdina izaten da teorian eta praktikan. Estatu askok hizkuntzaren ofizialtasuna aitortzen badute ere, egiaz hizkuntza “toleratu” baino ez dute egiten. Horrek esan nahi izaten du ez dutela ahaleginik egiten hizkuntza hori sustatzeko, eta ekimen pribatuak (hiztunak) izaten direla normalean beren indar eta baliabideez lan egiten dutenak (Martí, 158. or.). </a:t>
            </a:r>
          </a:p>
          <a:p>
            <a:pPr eaLnBrk="1" hangingPunct="1">
              <a:spcBef>
                <a:spcPts val="450"/>
              </a:spcBef>
              <a:buSzPct val="100000"/>
            </a:pPr>
            <a:endParaRPr lang="es-ES">
              <a:cs typeface="Noto Sans CJK SC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30723" name="Text Box 2"/>
          <p:cNvSpPr txBox="1">
            <a:spLocks noChangeArrowheads="1"/>
          </p:cNvSpPr>
          <p:nvPr/>
        </p:nvSpPr>
        <p:spPr bwMode="auto">
          <a:xfrm>
            <a:off x="679450" y="4716463"/>
            <a:ext cx="54229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es-ES" b="1">
                <a:cs typeface="Noto Sans CJK SC Regular" charset="0"/>
              </a:rPr>
              <a:t>EUSKARAREN OFIZIALTASUNA EUSKAL HERRIAN</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	</a:t>
            </a:r>
            <a:r>
              <a:rPr lang="es-ES" b="1">
                <a:cs typeface="Noto Sans CJK SC Regular" charset="0"/>
              </a:rPr>
              <a:t>1. Araba, Bizkaia eta Gipuzkoa</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	</a:t>
            </a:r>
            <a:r>
              <a:rPr lang="es-ES" b="1">
                <a:cs typeface="Noto Sans CJK SC Regular" charset="0"/>
              </a:rPr>
              <a:t>1.1. Gernikako Autonomia Estatutoa (1979): </a:t>
            </a:r>
            <a:r>
              <a:rPr lang="es-ES">
                <a:cs typeface="Noto Sans CJK SC Regular" charset="0"/>
              </a:rPr>
              <a:t>6. artikulua da euskararen estatutuari dagokiona:</a:t>
            </a:r>
          </a:p>
          <a:p>
            <a:pPr eaLnBrk="1" hangingPunct="1">
              <a:spcBef>
                <a:spcPts val="450"/>
              </a:spcBef>
              <a:buSzPct val="100000"/>
            </a:pPr>
            <a:endParaRPr lang="es-ES" b="1">
              <a:cs typeface="Noto Sans CJK SC Regular" charset="0"/>
            </a:endParaRPr>
          </a:p>
          <a:p>
            <a:pPr eaLnBrk="1" hangingPunct="1">
              <a:spcBef>
                <a:spcPts val="450"/>
              </a:spcBef>
              <a:buSzPct val="100000"/>
            </a:pPr>
            <a:r>
              <a:rPr lang="fr-FR" b="1">
                <a:cs typeface="Noto Sans CJK SC Regular" charset="0"/>
              </a:rPr>
              <a:t>6.art.</a:t>
            </a:r>
          </a:p>
          <a:p>
            <a:pPr eaLnBrk="1" hangingPunct="1">
              <a:spcBef>
                <a:spcPts val="450"/>
              </a:spcBef>
              <a:buSzPct val="100000"/>
            </a:pPr>
            <a:r>
              <a:rPr lang="fr-FR">
                <a:cs typeface="Noto Sans CJK SC Regular" charset="0"/>
              </a:rPr>
              <a:t>1. Euskarak, Euskal Herriaren berezko hizkuntza denez, hizkuntza ofizialen maila izango du Euskal Herrian gaztelaniarekin batera eta guztiek dute bi hizkuntzok ezagutzeko eta erabiltzeko eskubidea.</a:t>
            </a:r>
          </a:p>
          <a:p>
            <a:pPr eaLnBrk="1" hangingPunct="1">
              <a:spcBef>
                <a:spcPts val="450"/>
              </a:spcBef>
              <a:buSzPct val="100000"/>
            </a:pPr>
            <a:r>
              <a:rPr lang="fr-FR">
                <a:cs typeface="Noto Sans CJK SC Regular" charset="0"/>
              </a:rPr>
              <a:t>2.Komunitate Autonomoko Erakunde amankomunek Euskal Herriko egoera sozio linguistikoaren ñabardurak kontutan izanik, bi hizkuntzen erabilpena bermatuko dute, beroien ofizialtasuna erregulatuz, eta beroien ezagutza segurtatzeko behar diren neurriak eta medioak erabaki eta baliaraziko dituzte.</a:t>
            </a:r>
          </a:p>
          <a:p>
            <a:pPr eaLnBrk="1" hangingPunct="1">
              <a:spcBef>
                <a:spcPts val="450"/>
              </a:spcBef>
              <a:buSzPct val="100000"/>
            </a:pPr>
            <a:r>
              <a:rPr lang="fr-FR">
                <a:cs typeface="Noto Sans CJK SC Regular" charset="0"/>
              </a:rPr>
              <a:t>3.Hizkuntza dela-eta, ez da inor gutzietsiko.</a:t>
            </a:r>
          </a:p>
          <a:p>
            <a:pPr eaLnBrk="1" hangingPunct="1">
              <a:spcBef>
                <a:spcPts val="450"/>
              </a:spcBef>
              <a:buSzPct val="100000"/>
            </a:pPr>
            <a:r>
              <a:rPr lang="fr-FR">
                <a:cs typeface="Noto Sans CJK SC Regular" charset="0"/>
              </a:rPr>
              <a:t>4.Euskarari dagozkionetan, Euskaltzaindia izango da erakunde aholku-emale.</a:t>
            </a:r>
          </a:p>
          <a:p>
            <a:pPr eaLnBrk="1" hangingPunct="1">
              <a:spcBef>
                <a:spcPts val="450"/>
              </a:spcBef>
              <a:buSzPct val="100000"/>
            </a:pPr>
            <a:r>
              <a:rPr lang="fr-FR">
                <a:cs typeface="Noto Sans CJK SC Regular" charset="0"/>
              </a:rPr>
              <a:t>5.Euskara beste euskal lurralde eta komunitate batzutako ondarea ere izanik, erakunde akademiko eta kulturazkoek beroiekin izan ditzaketen harreman eta loturez kanpo, Euskal Herriko Komunitate Autonomoak eskatu ahalko dio espainol Gobernuari lurralde eta komunitate horiek kokaturik daudeneko Estatuekin itunak eta komenioak egin ditzala -edo eta hala behar izanez gero Gorte Jeneralei horretarako eskabidea ager dezan, berauek hura onartzeko-, horretara euskara zaindu eta bultza dadin.</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	</a:t>
            </a:r>
            <a:r>
              <a:rPr lang="es-ES" b="1">
                <a:cs typeface="Noto Sans CJK SC Regular" charset="0"/>
              </a:rPr>
              <a:t>1.2. Euskararen Erabilpena Arauzkotzeko Oinarrizko Legea (1982)</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Horretan, besteak beste:</a:t>
            </a:r>
          </a:p>
          <a:p>
            <a:pPr eaLnBrk="1" hangingPunct="1">
              <a:spcBef>
                <a:spcPts val="450"/>
              </a:spcBef>
              <a:buClr>
                <a:srgbClr val="000000"/>
              </a:buClr>
              <a:buSzPct val="100000"/>
              <a:buFont typeface="Times New Roman" charset="0"/>
              <a:buAutoNum type="alphaUcPeriod"/>
            </a:pPr>
            <a:r>
              <a:rPr lang="es-ES">
                <a:cs typeface="Noto Sans CJK SC Regular" charset="0"/>
              </a:rPr>
              <a:t>Herritarren hizkuntz eskubideak aitortzen dira (euskara eta gaztelania, maila berean jarriz).</a:t>
            </a:r>
          </a:p>
          <a:p>
            <a:pPr eaLnBrk="1" hangingPunct="1">
              <a:spcBef>
                <a:spcPts val="450"/>
              </a:spcBef>
              <a:buClr>
                <a:srgbClr val="000000"/>
              </a:buClr>
              <a:buSzPct val="100000"/>
              <a:buFont typeface="Times New Roman" charset="0"/>
              <a:buChar char="•"/>
            </a:pPr>
            <a:r>
              <a:rPr lang="es-ES">
                <a:cs typeface="Noto Sans CJK SC Regular" charset="0"/>
              </a:rPr>
              <a:t>Herri-agintaritzaren eginbeharrekoak arautzen dira (euskararen erabilera administrazioan finkatzen da eta herritarren eskubide bihurtzen). Administrazio elebidunaren oinarriak finkatzen dira.</a:t>
            </a:r>
          </a:p>
          <a:p>
            <a:pPr eaLnBrk="1" hangingPunct="1">
              <a:spcBef>
                <a:spcPts val="450"/>
              </a:spcBef>
              <a:buClr>
                <a:srgbClr val="000000"/>
              </a:buClr>
              <a:buSzPct val="100000"/>
              <a:buFont typeface="Times New Roman" charset="0"/>
              <a:buChar char="-"/>
            </a:pPr>
            <a:r>
              <a:rPr lang="es-ES">
                <a:cs typeface="Noto Sans CJK SC Regular" charset="0"/>
              </a:rPr>
              <a:t>Euskararen erakaskuntza finkatzen da, eta euskaraz ikasteko eskubidea aitortzen.</a:t>
            </a:r>
          </a:p>
          <a:p>
            <a:pPr eaLnBrk="1" hangingPunct="1">
              <a:spcBef>
                <a:spcPts val="450"/>
              </a:spcBef>
              <a:buClr>
                <a:srgbClr val="000000"/>
              </a:buClr>
              <a:buSzPct val="100000"/>
              <a:buFont typeface="Times New Roman" charset="0"/>
              <a:buChar char="-"/>
            </a:pPr>
            <a:r>
              <a:rPr lang="es-ES">
                <a:cs typeface="Noto Sans CJK SC Regular" charset="0"/>
              </a:rPr>
              <a:t>Kazetaritza euskaraz garatzeko eskubidea aitotzen da eta jaurlaritzak horren garatzeko konpromisua hartzen du (EITBren barnean garatuz)</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	</a:t>
            </a:r>
            <a:r>
              <a:rPr lang="es-ES" b="1">
                <a:cs typeface="Noto Sans CJK SC Regular" charset="0"/>
              </a:rPr>
              <a:t>1.3. Euskararen Erabilera Normalizatzeko Legea</a:t>
            </a:r>
          </a:p>
          <a:p>
            <a:pPr eaLnBrk="1" hangingPunct="1">
              <a:spcBef>
                <a:spcPts val="450"/>
              </a:spcBef>
              <a:buSzPct val="100000"/>
            </a:pPr>
            <a:endParaRPr lang="es-ES" b="1">
              <a:cs typeface="Noto Sans CJK SC Regular" charset="0"/>
            </a:endParaRPr>
          </a:p>
          <a:p>
            <a:pPr eaLnBrk="1" hangingPunct="1">
              <a:spcBef>
                <a:spcPts val="450"/>
              </a:spcBef>
              <a:buSzPct val="100000"/>
            </a:pPr>
            <a:r>
              <a:rPr lang="es-ES" b="1">
                <a:cs typeface="Noto Sans CJK SC Regular" charset="0"/>
              </a:rPr>
              <a:t>2. Nafarroa</a:t>
            </a:r>
          </a:p>
          <a:p>
            <a:pPr eaLnBrk="1" hangingPunct="1">
              <a:spcBef>
                <a:spcPts val="450"/>
              </a:spcBef>
              <a:buSzPct val="100000"/>
            </a:pPr>
            <a:endParaRPr lang="es-ES" b="1">
              <a:cs typeface="Noto Sans CJK SC Regular" charset="0"/>
            </a:endParaRPr>
          </a:p>
          <a:p>
            <a:pPr eaLnBrk="1" hangingPunct="1">
              <a:spcBef>
                <a:spcPts val="450"/>
              </a:spcBef>
              <a:buSzPct val="100000"/>
            </a:pPr>
            <a:r>
              <a:rPr lang="es-ES" b="1">
                <a:cs typeface="Noto Sans CJK SC Regular" charset="0"/>
              </a:rPr>
              <a:t>	2.1. Nafarroako Foru Araubidea Berrezartzeko eta Hobetzeko Legea (1982</a:t>
            </a:r>
            <a:r>
              <a:rPr lang="es-ES">
                <a:cs typeface="Noto Sans CJK SC Regular" charset="0"/>
              </a:rPr>
              <a:t>)</a:t>
            </a:r>
          </a:p>
          <a:p>
            <a:pPr eaLnBrk="1" hangingPunct="1">
              <a:spcBef>
                <a:spcPts val="450"/>
              </a:spcBef>
              <a:buSzPct val="100000"/>
            </a:pPr>
            <a:endParaRPr lang="es-ES">
              <a:cs typeface="Noto Sans CJK SC Regular" charset="0"/>
            </a:endParaRPr>
          </a:p>
          <a:p>
            <a:pPr eaLnBrk="1" hangingPunct="1">
              <a:spcBef>
                <a:spcPts val="450"/>
              </a:spcBef>
              <a:buSzPct val="100000"/>
            </a:pPr>
            <a:r>
              <a:rPr lang="fr-FR">
                <a:cs typeface="Noto Sans CJK SC Regular" charset="0"/>
              </a:rPr>
              <a:t>Nafarroako Foru Araubidea Berrezarri eta Hobetzeko abuztuaren 10eko 13/1982 Lege Organikoaren 9. artikulua garatzen du, honek xedatzen baitu euskara eta gaztelania hizkuntza ofizialak direla Nafarroako gune euskaldunetan, eta hauetatik kanpo gaztelania bakarrik dela ofiziala.</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	2.2. Euskararen Legea (1986)</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Abenduaren 15eko 18/1986 Foru Legearen funtsezko helburuak hauek dira:</a:t>
            </a:r>
          </a:p>
          <a:p>
            <a:pPr lvl="1" eaLnBrk="1" hangingPunct="1">
              <a:spcBef>
                <a:spcPts val="450"/>
              </a:spcBef>
              <a:buClr>
                <a:srgbClr val="000000"/>
              </a:buClr>
              <a:buSzPct val="100000"/>
              <a:buFont typeface="Times New Roman" charset="0"/>
              <a:buAutoNum type="alphaUcPeriod"/>
            </a:pPr>
            <a:r>
              <a:rPr lang="fr-FR">
                <a:ea typeface="ＭＳ Ｐゴシック" charset="0"/>
                <a:cs typeface="Noto Sans CJK SC Regular" charset="0"/>
              </a:rPr>
              <a:t>Herritarren euskara ezagutu eta erabiltzeko eskubidea babestea, eta baliabideak definitzea eskubide hori eraginkorra izan dadin.</a:t>
            </a:r>
          </a:p>
          <a:p>
            <a:pPr lvl="1" eaLnBrk="1" hangingPunct="1">
              <a:spcBef>
                <a:spcPts val="450"/>
              </a:spcBef>
              <a:buClr>
                <a:srgbClr val="000000"/>
              </a:buClr>
              <a:buSzPct val="100000"/>
              <a:buFont typeface="Times New Roman" charset="0"/>
              <a:buChar char="–"/>
            </a:pPr>
            <a:r>
              <a:rPr lang="fr-FR">
                <a:ea typeface="ＭＳ Ｐゴシック" charset="0"/>
                <a:cs typeface="Noto Sans CJK SC Regular" charset="0"/>
              </a:rPr>
              <a:t>Euskara Nafarroan indarberritu eta gara dadin babestea, erabilera sustatzeko neurriak hartuz.</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Euskararen erabilera eta irakaskuntza bermatzea, borondate, progresibotasun eta errespetuzko printzipioei jarraituz, Nafarroan dagoen gizarteko hizkuntza-egoerarekin bat.</a:t>
            </a:r>
          </a:p>
          <a:p>
            <a:pPr lvl="1" eaLnBrk="1" hangingPunct="1">
              <a:spcBef>
                <a:spcPts val="450"/>
              </a:spcBef>
              <a:buSzPct val="100000"/>
            </a:pPr>
            <a:endParaRPr lang="fr-FR">
              <a:ea typeface="ＭＳ Ｐゴシック" charset="0"/>
              <a:cs typeface="Noto Sans CJK SC Regular" charset="0"/>
            </a:endParaRPr>
          </a:p>
          <a:p>
            <a:pPr lvl="1" eaLnBrk="1" hangingPunct="1">
              <a:spcBef>
                <a:spcPts val="450"/>
              </a:spcBef>
              <a:buSzPct val="100000"/>
            </a:pPr>
            <a:r>
              <a:rPr lang="fr-FR">
                <a:ea typeface="ＭＳ Ｐゴシック" charset="0"/>
                <a:cs typeface="Noto Sans CJK SC Regular" charset="0"/>
              </a:rPr>
              <a:t>(Info gehiago hementxe: http://www.habe.euskadi.net/s23-4728/eu/contenidos/informacion/euskera_en_administracion/eu_6151/18_1986forulegea.html)</a:t>
            </a:r>
          </a:p>
          <a:p>
            <a:pPr lvl="1" eaLnBrk="1" hangingPunct="1">
              <a:spcBef>
                <a:spcPts val="450"/>
              </a:spcBef>
              <a:buSzPct val="100000"/>
            </a:pPr>
            <a:endParaRPr lang="fr-FR">
              <a:ea typeface="ＭＳ Ｐゴシック" charset="0"/>
              <a:cs typeface="Noto Sans CJK SC Regular" charset="0"/>
            </a:endParaRPr>
          </a:p>
          <a:p>
            <a:pPr eaLnBrk="1" hangingPunct="1">
              <a:lnSpc>
                <a:spcPct val="80000"/>
              </a:lnSpc>
              <a:spcBef>
                <a:spcPts val="300"/>
              </a:spcBef>
              <a:buClr>
                <a:srgbClr val="000000"/>
              </a:buClr>
              <a:buSzPct val="100000"/>
              <a:buFont typeface="Arial" charset="0"/>
              <a:buChar char="•"/>
            </a:pPr>
            <a:r>
              <a:rPr lang="es-ES" sz="800">
                <a:cs typeface="Noto Sans CJK SC Regular" charset="0"/>
              </a:rPr>
              <a:t>5. Artikuluan Nafarroa hiru eremutan zatituta dago (ondorioak ditu administrazioarekiko harremanetan eta irakaskuntzan, batik bat)</a:t>
            </a:r>
          </a:p>
          <a:p>
            <a:pPr eaLnBrk="1" hangingPunct="1">
              <a:lnSpc>
                <a:spcPct val="80000"/>
              </a:lnSpc>
              <a:spcBef>
                <a:spcPts val="300"/>
              </a:spcBef>
              <a:buSzPct val="100000"/>
            </a:pPr>
            <a:endParaRPr lang="es-ES" sz="800">
              <a:cs typeface="Noto Sans CJK SC Regular" charset="0"/>
            </a:endParaRPr>
          </a:p>
          <a:p>
            <a:pPr lvl="1" eaLnBrk="1" hangingPunct="1">
              <a:lnSpc>
                <a:spcPct val="80000"/>
              </a:lnSpc>
              <a:spcBef>
                <a:spcPts val="300"/>
              </a:spcBef>
              <a:buClr>
                <a:srgbClr val="000000"/>
              </a:buClr>
              <a:buSzPct val="100000"/>
              <a:buFont typeface="Arial" charset="0"/>
              <a:buChar char="•"/>
            </a:pPr>
            <a:r>
              <a:rPr lang="es-ES" sz="800" b="1">
                <a:ea typeface="ＭＳ Ｐゴシック" charset="0"/>
                <a:cs typeface="Noto Sans CJK SC Regular" charset="0"/>
              </a:rPr>
              <a:t>Eremu euskalduna</a:t>
            </a:r>
            <a:r>
              <a:rPr lang="es-ES" sz="800">
                <a:ea typeface="ＭＳ Ｐゴシック" charset="0"/>
                <a:cs typeface="Noto Sans CJK SC Regular" charset="0"/>
              </a:rPr>
              <a:t>: Herritar guztiek, Administrazio Publikoekiko harremanetan, euskara nahiz gaztelera erabiltzeko eta hautatutako hizkuntza ofizialean harrera izateko eskubidea dute. Nolanahi ere, gazteleraz luzatu beharko dituzte eremu euskaltunetik at indarra izen behar duten kopiak. Hezkuntza maila ez-unibertsitarioetan derrigorrezkoa izanen da euskara eta gaztelaniaren irakaskuntza, ikasle guztie oinarrizko eskolatzearen bukaeran bi hizkuntzetan gaitasun maila nahikoa frogatu ahal izan dezaten.</a:t>
            </a:r>
          </a:p>
          <a:p>
            <a:pPr eaLnBrk="1" hangingPunct="1">
              <a:lnSpc>
                <a:spcPct val="80000"/>
              </a:lnSpc>
              <a:spcBef>
                <a:spcPts val="300"/>
              </a:spcBef>
              <a:buSzPct val="100000"/>
            </a:pPr>
            <a:endParaRPr lang="es-ES" sz="800">
              <a:cs typeface="Noto Sans CJK SC Regular" charset="0"/>
            </a:endParaRPr>
          </a:p>
          <a:p>
            <a:pPr lvl="1" eaLnBrk="1" hangingPunct="1">
              <a:lnSpc>
                <a:spcPct val="80000"/>
              </a:lnSpc>
              <a:spcBef>
                <a:spcPts val="300"/>
              </a:spcBef>
              <a:buClr>
                <a:srgbClr val="000000"/>
              </a:buClr>
              <a:buSzPct val="100000"/>
              <a:buFont typeface="Arial" charset="0"/>
              <a:buChar char="•"/>
            </a:pPr>
            <a:r>
              <a:rPr lang="es-ES" sz="800" b="1">
                <a:ea typeface="ＭＳ Ｐゴシック" charset="0"/>
                <a:cs typeface="Noto Sans CJK SC Regular" charset="0"/>
              </a:rPr>
              <a:t>Eremu mistoan:</a:t>
            </a:r>
            <a:r>
              <a:rPr lang="es-ES" sz="800">
                <a:ea typeface="ＭＳ Ｐゴシック" charset="0"/>
                <a:cs typeface="Noto Sans CJK SC Regular" charset="0"/>
              </a:rPr>
              <a:t> Herritar guztiek euskara nahiz gaztelania erabiltzeko eskubidea dute Administrazio Publikoei zuzentzeko. Ikastetxeetan eskatzen dutenendako euskarazko irakaskuntza duten ereduak sortuz. Hezkuntza maila ez-unibertsitarioetan euskara irakatsiko zaie nahi duten ikasleei.</a:t>
            </a:r>
          </a:p>
          <a:p>
            <a:pPr eaLnBrk="1" hangingPunct="1">
              <a:lnSpc>
                <a:spcPct val="80000"/>
              </a:lnSpc>
              <a:spcBef>
                <a:spcPts val="300"/>
              </a:spcBef>
              <a:buSzPct val="100000"/>
            </a:pPr>
            <a:endParaRPr lang="es-ES" sz="800">
              <a:cs typeface="Noto Sans CJK SC Regular" charset="0"/>
            </a:endParaRPr>
          </a:p>
          <a:p>
            <a:pPr lvl="1" eaLnBrk="1" hangingPunct="1">
              <a:lnSpc>
                <a:spcPct val="80000"/>
              </a:lnSpc>
              <a:spcBef>
                <a:spcPts val="300"/>
              </a:spcBef>
              <a:buClr>
                <a:srgbClr val="000000"/>
              </a:buClr>
              <a:buSzPct val="100000"/>
              <a:buFont typeface="Arial" charset="0"/>
              <a:buChar char="•"/>
            </a:pPr>
            <a:r>
              <a:rPr lang="es-ES" sz="800" b="1">
                <a:ea typeface="ＭＳ Ｐゴシック" charset="0"/>
                <a:cs typeface="Noto Sans CJK SC Regular" charset="0"/>
              </a:rPr>
              <a:t>Eremu ez-euskaldunean</a:t>
            </a:r>
            <a:r>
              <a:rPr lang="es-ES" sz="800">
                <a:ea typeface="ＭＳ Ｐゴシック" charset="0"/>
                <a:cs typeface="Noto Sans CJK SC Regular" charset="0"/>
              </a:rPr>
              <a:t>: Aitortu egiten da herritarrek Nafarroako Administrazio Publikoetara euskaraz zuzentzeko eskubidea dutela. Azken hauek interesatuei gaztelaniarako itzulpena eska diezaiokete, edo 9. artikuluan aurreikusitako itzulpen zerbitzuak erabili. 	Euskararen irakaskuntza bultzatua izanen da, eta hala behar izanez gero, botere publikoek osoki edo partzialki finantziatua, sustapen eta promozio irizpideei jarraiki eta eskarien arabera.</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r>
              <a:rPr lang="es-ES">
                <a:cs typeface="Noto Sans CJK SC Regular" charset="0"/>
              </a:rPr>
              <a:t>(Ikus ondoko diapositiba)</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	3. Lapurdi, Behe Nafarroa, Zuberoa</a:t>
            </a:r>
          </a:p>
          <a:p>
            <a:pPr eaLnBrk="1" hangingPunct="1">
              <a:spcBef>
                <a:spcPts val="450"/>
              </a:spcBef>
              <a:buSzPct val="100000"/>
            </a:pPr>
            <a:endParaRPr lang="es-ES">
              <a:cs typeface="Noto Sans CJK SC Regular" charset="0"/>
            </a:endParaRPr>
          </a:p>
          <a:p>
            <a:pPr eaLnBrk="1" hangingPunct="1">
              <a:spcBef>
                <a:spcPts val="450"/>
              </a:spcBef>
              <a:buSzPct val="100000"/>
            </a:pPr>
            <a:r>
              <a:rPr lang="fr-FR">
                <a:cs typeface="Noto Sans CJK SC Regular" charset="0"/>
              </a:rPr>
              <a:t>Article 75-1 de la Constitution introduite le 23 juillet 2008: </a:t>
            </a:r>
            <a:r>
              <a:rPr lang="fr-FR" i="1">
                <a:cs typeface="Noto Sans CJK SC Regular" charset="0"/>
              </a:rPr>
              <a:t>« Les langues régionales appartiennent au patrimoine de la France ».</a:t>
            </a:r>
          </a:p>
          <a:p>
            <a:pPr eaLnBrk="1" hangingPunct="1">
              <a:spcBef>
                <a:spcPts val="450"/>
              </a:spcBef>
              <a:buSzPct val="100000"/>
            </a:pPr>
            <a:endParaRPr lang="fr-FR" i="1">
              <a:cs typeface="Noto Sans CJK SC Regular" charset="0"/>
            </a:endParaRPr>
          </a:p>
          <a:p>
            <a:pPr eaLnBrk="1" hangingPunct="1">
              <a:spcBef>
                <a:spcPts val="450"/>
              </a:spcBef>
              <a:buSzPct val="100000"/>
            </a:pPr>
            <a:r>
              <a:rPr lang="fr-FR">
                <a:cs typeface="Noto Sans CJK SC Regular" charset="0"/>
              </a:rPr>
              <a:t>Artikulu horretan, Frantziako hizkuntza gutxituak Frantziaren ondare gisa aitortzen dira, beste edozein museo, gaztelu edo arte obraren gisan. Halere, artikulu hori ez zen eztabaidarik gabe onartu, eta onartu eta, bai gobernamenduak, baina baita Lege Batzordeko boz eramaileek ere behin eta berriz azpimarratu dute lege berri honek:</a:t>
            </a:r>
          </a:p>
          <a:p>
            <a:pPr eaLnBrk="1" hangingPunct="1">
              <a:spcBef>
                <a:spcPts val="450"/>
              </a:spcBef>
              <a:buClr>
                <a:srgbClr val="000000"/>
              </a:buClr>
              <a:buSzPct val="100000"/>
              <a:buFont typeface="Times New Roman" charset="0"/>
              <a:buChar char="-"/>
            </a:pPr>
            <a:r>
              <a:rPr lang="fr-FR">
                <a:cs typeface="Noto Sans CJK SC Regular" charset="0"/>
              </a:rPr>
              <a:t>Ez duela inondik inora ere frantsesaren nagusitasuna zalantzan jartzen. Frantsesa da Frantses estatuaren hizkuntza ofizial bakarra.</a:t>
            </a:r>
          </a:p>
          <a:p>
            <a:pPr eaLnBrk="1" hangingPunct="1">
              <a:spcBef>
                <a:spcPts val="450"/>
              </a:spcBef>
              <a:buClr>
                <a:srgbClr val="000000"/>
              </a:buClr>
              <a:buSzPct val="100000"/>
              <a:buFont typeface="Times New Roman" charset="0"/>
              <a:buChar char="-"/>
            </a:pPr>
            <a:r>
              <a:rPr lang="fr-FR">
                <a:cs typeface="Noto Sans CJK SC Regular" charset="0"/>
              </a:rPr>
              <a:t>Ez diela hizkuntza gutxituen erabiltzaileei eskubide berririk ematen. Zehazkiago, hizkuntza hauen erabilera publikorik ez da aitotzen, hortaz, administrazioak dokumentu administratibo eta juridiko guztiak bi hizkuntzetan emateko beharrik ez du (ezta eskubiderik ere).</a:t>
            </a:r>
          </a:p>
          <a:p>
            <a:pPr eaLnBrk="1" hangingPunct="1">
              <a:spcBef>
                <a:spcPts val="450"/>
              </a:spcBef>
              <a:buClr>
                <a:srgbClr val="000000"/>
              </a:buClr>
              <a:buSzPct val="100000"/>
              <a:buFont typeface="Times New Roman" charset="0"/>
              <a:buChar char="-"/>
            </a:pPr>
            <a:r>
              <a:rPr lang="fr-FR">
                <a:cs typeface="Noto Sans CJK SC Regular" charset="0"/>
              </a:rPr>
              <a:t>Ez du uzten Europako gutuna onartzera (azken hau Errepublikaren oinarrizko printzipioen kontra bailihoke, oroit, ‘Frantziako hizkuntza bakarra frantsesa da’)</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(Info gehiago: iritzi artikulu interesgarri bat: http://www.bfdc.org/article-22289449.html)</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B. EUROPAKO GUTUNA</a:t>
            </a:r>
          </a:p>
          <a:p>
            <a:pPr eaLnBrk="1" hangingPunct="1">
              <a:spcBef>
                <a:spcPts val="450"/>
              </a:spcBef>
              <a:buSzPct val="100000"/>
            </a:pPr>
            <a:endParaRPr lang="es-ES" b="1">
              <a:cs typeface="Noto Sans CJK SC Regular" charset="0"/>
            </a:endParaRPr>
          </a:p>
          <a:p>
            <a:pPr eaLnBrk="1" hangingPunct="1">
              <a:spcBef>
                <a:spcPts val="450"/>
              </a:spcBef>
              <a:buSzPct val="100000"/>
            </a:pPr>
            <a:r>
              <a:rPr lang="es-ES" b="1">
                <a:cs typeface="Noto Sans CJK SC Regular" charset="0"/>
              </a:rPr>
              <a:t>- </a:t>
            </a:r>
            <a:r>
              <a:rPr lang="fr-FR">
                <a:cs typeface="Noto Sans CJK SC Regular" charset="0"/>
              </a:rPr>
              <a:t>Gutunaren 7. eta 8. artikuluetan derrigorrez bete beharreko helburu eta printzipioak azaltzen dira eta arlo publikoan eskualdeetako edo eremu urriko hizkuntzen erabilera sustatzeko neurriak aurreikusten dira esparru ezberdinetarako: irakaskuntza, justizia, administrazio agintariak eta zerbitzu publikoak...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3849688"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buSzPct val="100000"/>
            </a:pPr>
            <a:fld id="{A375126C-A1DB-4048-A8CE-C49CA7813391}" type="slidenum">
              <a:rPr lang="es-ES" sz="1800">
                <a:solidFill>
                  <a:srgbClr val="FFFFFF"/>
                </a:solidFill>
                <a:latin typeface="Arial" charset="0"/>
                <a:cs typeface="Arial" charset="0"/>
              </a:rPr>
              <a:pPr eaLnBrk="1" hangingPunct="1">
                <a:buSzPct val="100000"/>
              </a:pPr>
              <a:t>15</a:t>
            </a:fld>
            <a:endParaRPr lang="es-ES" sz="1800">
              <a:solidFill>
                <a:srgbClr val="FFFFFF"/>
              </a:solidFill>
              <a:latin typeface="Arial" charset="0"/>
              <a:cs typeface="Arial" charset="0"/>
            </a:endParaRPr>
          </a:p>
        </p:txBody>
      </p:sp>
      <p:sp>
        <p:nvSpPr>
          <p:cNvPr id="66562" name="Text Box 2"/>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2" name="Text Box 3"/>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fr-FR" b="1">
                <a:cs typeface="Noto Sans CJK SC Regular" charset="0"/>
              </a:rPr>
              <a:t>HIZKUNTZA ESKUBIDEEN DEKLARAZIO UNIBERTSALA</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Ekimen horren abiapuntua: aurreikusten da XXI. mendean zehar munduko hizkuntzen %80a desager daitekeela.</a:t>
            </a:r>
          </a:p>
          <a:p>
            <a:pPr eaLnBrk="1" hangingPunct="1">
              <a:spcBef>
                <a:spcPts val="450"/>
              </a:spcBef>
              <a:buClr>
                <a:srgbClr val="000000"/>
              </a:buClr>
              <a:buSzPct val="100000"/>
              <a:buFont typeface="Arial" charset="0"/>
              <a:buChar char="•"/>
            </a:pPr>
            <a:r>
              <a:rPr lang="fr-FR">
                <a:cs typeface="Noto Sans CJK SC Regular" charset="0"/>
              </a:rPr>
              <a:t>Gobernuz kanpo ekimena izan zen; mundu osoko 61 ONG, baita idazle-taldeak (PEN international-ekoak), hizkuntzalariak, hizkuntza-eskubidetan adituak diren legegizonak ere bildu ziren hizkuntza eskubideak errespetatzeko adierazpen bat prestatzeko, Giza Eskubideen Adierzapen Unibertsalaren ildo berean. Hasieratik UNESCOk bat egin zuen proiektuarekin. </a:t>
            </a:r>
          </a:p>
          <a:p>
            <a:pPr eaLnBrk="1" hangingPunct="1">
              <a:spcBef>
                <a:spcPts val="450"/>
              </a:spcBef>
              <a:buClr>
                <a:srgbClr val="000000"/>
              </a:buClr>
              <a:buSzPct val="100000"/>
              <a:buFont typeface="Arial" charset="0"/>
              <a:buChar char="•"/>
            </a:pPr>
            <a:r>
              <a:rPr lang="fr-FR">
                <a:cs typeface="Noto Sans CJK SC Regular" charset="0"/>
              </a:rPr>
              <a:t>Testua, 1996an finkatu eta argitara eman zen Bartzelonan.</a:t>
            </a:r>
          </a:p>
          <a:p>
            <a:pPr eaLnBrk="1" hangingPunct="1">
              <a:spcBef>
                <a:spcPts val="450"/>
              </a:spcBef>
              <a:buClr>
                <a:srgbClr val="000000"/>
              </a:buClr>
              <a:buSzPct val="100000"/>
              <a:buFont typeface="Arial" charset="0"/>
              <a:buChar char="•"/>
            </a:pPr>
            <a:r>
              <a:rPr lang="fr-FR">
                <a:cs typeface="Noto Sans CJK SC Regular" charset="0"/>
              </a:rPr>
              <a:t>Adierazpenaren helburu nagusia gobernamenduak akuilatzea da, beren Estatuko jendeen eta erkidegoen eskubide linguistikoak errespeta ditzaten. Giza Eskubideen Adierzapen Unibertsalarekin gertatu zen bezala, gobernuz kanpoko ekimena da, gobernuak (Nazio Batuak) bereganatzeko helburua duena.</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Horren helburua adierazpen bat finkatzea « bide emango duena hizkuntz arteko desorekak zuzentzeko, eta modu horretan ahalbideratzeko bai hizkuntza guztien errespetua eta garapen osoa eta baita mundu osoan zehar bake linguistiko zuzen eta ekitatezkoaren printzipioen ezarpena, bizikidetza sozialari eusteko gako-faktorea baita » (deklarazioaren hasiera).</a:t>
            </a:r>
          </a:p>
          <a:p>
            <a:pPr eaLnBrk="1" hangingPunct="1">
              <a:spcBef>
                <a:spcPts val="450"/>
              </a:spcBef>
              <a:buClr>
                <a:srgbClr val="000000"/>
              </a:buClr>
              <a:buSzPct val="100000"/>
              <a:buFont typeface="Arial" charset="0"/>
              <a:buChar char="•"/>
            </a:pPr>
            <a:r>
              <a:rPr lang="fr-FR">
                <a:cs typeface="Noto Sans CJK SC Regular" charset="0"/>
              </a:rPr>
              <a:t>Hona laburki, Adierazpen horren 10 printzipioak, 2011an PEN international-ak (munduko idazleen elkarteak) Gironan berretsi zituena:</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1.- Hizkuntza aniztasuna balioetsi eta babestu beharreko munduko ondarea da.</a:t>
            </a:r>
          </a:p>
          <a:p>
            <a:pPr eaLnBrk="1" hangingPunct="1">
              <a:spcBef>
                <a:spcPts val="450"/>
              </a:spcBef>
              <a:buSzPct val="100000"/>
            </a:pPr>
            <a:r>
              <a:rPr lang="fr-FR">
                <a:cs typeface="Noto Sans CJK SC Regular" charset="0"/>
              </a:rPr>
              <a:t>2.- Hizkuntza eta kultura guztiekiko begirunea oinarrizkoa da munduan eztabaida eta bakea eraikitzeko eta mantentzeko prozesuan.</a:t>
            </a:r>
          </a:p>
          <a:p>
            <a:pPr eaLnBrk="1" hangingPunct="1">
              <a:spcBef>
                <a:spcPts val="450"/>
              </a:spcBef>
              <a:buSzPct val="100000"/>
            </a:pPr>
            <a:r>
              <a:rPr lang="fr-FR">
                <a:cs typeface="Noto Sans CJK SC Regular" charset="0"/>
              </a:rPr>
              <a:t>3.- Pertsona guztiek ikasten dute hitz egiten bizitza, hizkuntza, kultura eta nortasuna ematen dien komunitate baten bihotzean.</a:t>
            </a:r>
          </a:p>
          <a:p>
            <a:pPr eaLnBrk="1" hangingPunct="1">
              <a:spcBef>
                <a:spcPts val="450"/>
              </a:spcBef>
              <a:buSzPct val="100000"/>
            </a:pPr>
            <a:r>
              <a:rPr lang="fr-FR">
                <a:cs typeface="Noto Sans CJK SC Regular" charset="0"/>
              </a:rPr>
              <a:t>4.- Hizkuntza ugariak eta hitz egiteko era ugariak ez dira komunikaziorako bide soilak; pertsonak hazi eta kulturak eraikitzen diren ingurunea ere badira.</a:t>
            </a:r>
          </a:p>
          <a:p>
            <a:pPr eaLnBrk="1" hangingPunct="1">
              <a:spcBef>
                <a:spcPts val="450"/>
              </a:spcBef>
              <a:buSzPct val="100000"/>
            </a:pPr>
            <a:r>
              <a:rPr lang="fr-FR">
                <a:cs typeface="Noto Sans CJK SC Regular" charset="0"/>
              </a:rPr>
              <a:t>5.- Hizkuntza komunitate bakoitzak dauka bere lurraldean hizkuntza hori hizkuntza ofizial bezala erabiltzeko eskubidea.</a:t>
            </a:r>
          </a:p>
          <a:p>
            <a:pPr eaLnBrk="1" hangingPunct="1">
              <a:spcBef>
                <a:spcPts val="450"/>
              </a:spcBef>
              <a:buSzPct val="100000"/>
            </a:pPr>
            <a:r>
              <a:rPr lang="fr-FR">
                <a:cs typeface="Noto Sans CJK SC Regular" charset="0"/>
              </a:rPr>
              <a:t>6.- Lurraldeko hizkuntza komunitateak mintzatutako hizkuntzaren prestigioari lagundu behar dio eskola-hezkuntzak.</a:t>
            </a:r>
          </a:p>
          <a:p>
            <a:pPr eaLnBrk="1" hangingPunct="1">
              <a:spcBef>
                <a:spcPts val="450"/>
              </a:spcBef>
              <a:buSzPct val="100000"/>
            </a:pPr>
            <a:r>
              <a:rPr lang="fr-FR">
                <a:cs typeface="Noto Sans CJK SC Regular" charset="0"/>
              </a:rPr>
              <a:t>7.- Desiragarria da herritarrek hainbat hizkuntzen ezagutza orokorra izatea, horrek enpatia eta irekiera intelektualari laguntzen baitio, eta norbere hizkuntza hobeto ezagutu dadin laguntzen du.</a:t>
            </a:r>
          </a:p>
          <a:p>
            <a:pPr eaLnBrk="1" hangingPunct="1">
              <a:spcBef>
                <a:spcPts val="450"/>
              </a:spcBef>
              <a:buSzPct val="100000"/>
            </a:pPr>
            <a:r>
              <a:rPr lang="fr-FR">
                <a:cs typeface="Noto Sans CJK SC Regular" charset="0"/>
              </a:rPr>
              <a:t>8.- Testuen itzulpena, kultura ezberdinetako lan handiak bereziki, oso elementu garrantzitsua da pertsonen arteko elkar ulertzea eta begirune handiagoa izateko beharrezko prozesuan. </a:t>
            </a:r>
          </a:p>
          <a:p>
            <a:pPr eaLnBrk="1" hangingPunct="1">
              <a:spcBef>
                <a:spcPts val="450"/>
              </a:spcBef>
              <a:buSzPct val="100000"/>
            </a:pPr>
            <a:r>
              <a:rPr lang="fr-FR">
                <a:cs typeface="Noto Sans CJK SC Regular" charset="0"/>
              </a:rPr>
              <a:t>9.- Hedabideak bozgorailu pribilegiatuak dira hizkuntza aniztasuneko lanak egiteko eta horren prestigioa eraginkortasunez eta zorroztasunez hazi dadin.</a:t>
            </a:r>
          </a:p>
          <a:p>
            <a:pPr eaLnBrk="1" hangingPunct="1">
              <a:spcBef>
                <a:spcPts val="450"/>
              </a:spcBef>
              <a:buSzPct val="100000"/>
            </a:pPr>
            <a:r>
              <a:rPr lang="fr-FR">
                <a:cs typeface="Noto Sans CJK SC Regular" charset="0"/>
              </a:rPr>
              <a:t>10.- Norberaren hizkuntza erabili eta babesteko eskubidea ezinbestekoz onartu behar dute Nazio Batuek, oinarrizko giza eskubide gisa onartu ere.</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(Info gehiago: http://pen-international.org/qui-nous-sommes/le-comite-de-traduction-et-des-droits-linguistiques/manifeste-de-girona/manifeste-de-girona-basque-hizkuntza-eskubideei-buruzko-gironako-manifestua/?lang=fr)</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b="1">
                <a:cs typeface="Noto Sans CJK SC Regular" charset="0"/>
              </a:rPr>
              <a:t>B. BEHATOKIA</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Hizkuntz Eskubideen Behatokia euskaldunen (=euskaradunen) hizkuntz eskubideak defendatzeko sortu zen.</a:t>
            </a:r>
          </a:p>
          <a:p>
            <a:pPr eaLnBrk="1" hangingPunct="1">
              <a:spcBef>
                <a:spcPts val="450"/>
              </a:spcBef>
              <a:buClr>
                <a:srgbClr val="000000"/>
              </a:buClr>
              <a:buSzPct val="100000"/>
              <a:buFont typeface="Arial" charset="0"/>
              <a:buChar char="•"/>
            </a:pPr>
            <a:r>
              <a:rPr lang="fr-FR">
                <a:cs typeface="Noto Sans CJK SC Regular" charset="0"/>
              </a:rPr>
              <a:t>Horren tresna nagusia, euskararen telefonoa da. Hizkuntz eskubideen urrraketak salatzeko gunea da. Behatokiak konpromisua hartzen du urraketa horiek konpontzeko (salaketak  egitura publiko edo pribatuei bidaliz, bide juridikoa zabalduz…). Salaketa guzti hauen jasotzeak ere bidea irekitzen du euskararen egoeraren berri hartzeko. Behatokia txostenak osatzen ditu, euskararen ‘diagnostikoa’ emanez, eta euskal gizarteari aurkezten dizkio eta instituzioetara bidaltzen.</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b="1">
                <a:cs typeface="Noto Sans CJK SC Regular" charset="0"/>
              </a:rPr>
              <a:t>C. ELEBIDE</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Eusko Jaurlaritzaren zerbitzu bat da hizkuntza eskubideak bermatzeko helburua duena. Behatokia euskaldunen eskubideak baizik ez defendatzen, Elebidek, Euskadiko hiztun guztiena, euskaldunena zein gaztelaniadunena, zerbitzu horren helburua « Euskal Autonomia Erkidegoko bi hizkuntza ofizialen artean benetako oreka lortzea » baita.</a:t>
            </a:r>
          </a:p>
          <a:p>
            <a:pPr eaLnBrk="1" hangingPunct="1">
              <a:spcBef>
                <a:spcPts val="450"/>
              </a:spcBef>
              <a:buClr>
                <a:srgbClr val="000000"/>
              </a:buClr>
              <a:buSzPct val="100000"/>
              <a:buFont typeface="Arial" charset="0"/>
              <a:buChar char="•"/>
            </a:pPr>
            <a:r>
              <a:rPr lang="fr-FR">
                <a:cs typeface="Noto Sans CJK SC Regular" charset="0"/>
              </a:rPr>
              <a:t>Halere, urteroko kexak ikusirik, argi dago zer erkidego linguistikok duen zailtasun gehien beren hizkuntza-eskubideak errespetarazteko: « 2009koan 212 kexa bildu ziren guztira. Horietarik, 209 euskarari zegozkion eta 3 gaztelaniari. 2010ean, 261 kexa aurkeztu dira, horietarik 254 euskarari dagozkiola eta 7 gaztelaniari. »</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(Txostena irakurtzeko: http://www.euskara.euskadi.net/r59-14414/eu/contenidos/informacion/elebide_jarduera_txostena09/eu_memoria/adjuntos/Txostena_2010.pdf)</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b="1">
                <a:cs typeface="Noto Sans CJK SC Regular" charset="0"/>
              </a:rPr>
              <a:t>D. HERRI EKIMENAK, NORBANAKOEN EKIMENAK</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www.erabili.com</a:t>
            </a:r>
          </a:p>
          <a:p>
            <a:pPr eaLnBrk="1" hangingPunct="1">
              <a:spcBef>
                <a:spcPts val="450"/>
              </a:spcBef>
              <a:buSzPct val="100000"/>
            </a:pPr>
            <a:endParaRPr lang="fr-FR">
              <a:cs typeface="Noto Sans CJK SC Regular"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a:spLocks noGrp="1" noRot="1" noChangeAspect="1" noChangeArrowheads="1" noTextEdit="1"/>
          </p:cNvSpPr>
          <p:nvPr>
            <p:ph type="sldImg"/>
          </p:nvPr>
        </p:nvSpPr>
        <p:spPr>
          <a:xfrm>
            <a:off x="-14265275" y="-11798300"/>
            <a:ext cx="16714788" cy="12534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7" name="Text Box 2"/>
          <p:cNvSpPr txBox="1">
            <a:spLocks noChangeArrowheads="1"/>
          </p:cNvSpPr>
          <p:nvPr/>
        </p:nvSpPr>
        <p:spPr bwMode="auto">
          <a:xfrm>
            <a:off x="679450" y="4716463"/>
            <a:ext cx="5418138"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891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43011" name="Text Box 2"/>
          <p:cNvSpPr txBox="1">
            <a:spLocks noChangeArrowheads="1"/>
          </p:cNvSpPr>
          <p:nvPr/>
        </p:nvSpPr>
        <p:spPr bwMode="auto">
          <a:xfrm>
            <a:off x="679450" y="4716463"/>
            <a:ext cx="543083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es-ES" b="1">
                <a:cs typeface="Noto Sans CJK SC Regular" charset="0"/>
              </a:rPr>
              <a:t>NORMALIZAZIOA ZER DEN</a:t>
            </a:r>
          </a:p>
          <a:p>
            <a:pPr eaLnBrk="1" hangingPunct="1">
              <a:spcBef>
                <a:spcPts val="450"/>
              </a:spcBef>
              <a:buSzPct val="100000"/>
            </a:pPr>
            <a:endParaRPr lang="es-ES">
              <a:cs typeface="Noto Sans CJK SC Regular" charset="0"/>
            </a:endParaRPr>
          </a:p>
          <a:p>
            <a:pPr eaLnBrk="1" hangingPunct="1">
              <a:spcBef>
                <a:spcPts val="450"/>
              </a:spcBef>
              <a:buSzPct val="100000"/>
            </a:pPr>
            <a:r>
              <a:rPr lang="eu-ES">
                <a:cs typeface="Noto Sans CJK SC Regular" charset="0"/>
              </a:rPr>
              <a:t>Normalizazioa = euskal hiztunak eta erabilera-eremuak gehitzea, euskara ohiko hizkuntza bihurtuz testuinguru formal zein informaletan, ahoz zein idatzizko elkarrekintza sozialean</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B. HEZKUNTZA NORMALIZAZIOAREN TRESNA</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Hizkuntza gutxituen normalizazioan funtsezko tresna da hezkuntza elebiduna. Mikel Zalbidek, EAEko hezkuntza elebidunaren sistemari buruzko ikerketa eta gogoeta bat egin zuen, eta honela baieztatu zuen: “Sin escuela que euskaldunice de forma extensa e intensa no hay ya futuro para el euskera”.</a:t>
            </a:r>
          </a:p>
          <a:p>
            <a:pPr eaLnBrk="1" hangingPunct="1">
              <a:spcBef>
                <a:spcPts val="450"/>
              </a:spcBef>
              <a:buClr>
                <a:srgbClr val="000000"/>
              </a:buClr>
              <a:buSzPct val="100000"/>
              <a:buFont typeface="Arial" charset="0"/>
              <a:buChar char="•"/>
            </a:pPr>
            <a:r>
              <a:rPr lang="es-ES">
                <a:cs typeface="Noto Sans CJK SC Regular" charset="0"/>
              </a:rPr>
              <a:t>Lehen erran bezala, hizkuntza gutxituaren normalizazioa gerta dadin, bi elementu handitu edo ugaritu behar dira: batetik, hiztun kopurua; bestetik, erabilera-eremuak (hau da komunikazio-egoera edo testuinguru mota guztietara zabaldu behar da hizkuntzaren erabilera: ahozko zein idatzizko egoerak, testuinguru formalak zein informalak...).</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C. HEZKUNTZA EUSKARAREN LURRALDEETAN</a:t>
            </a:r>
          </a:p>
          <a:p>
            <a:pPr eaLnBrk="1" hangingPunct="1">
              <a:spcBef>
                <a:spcPts val="450"/>
              </a:spcBef>
              <a:buSzPct val="100000"/>
            </a:pPr>
            <a:endParaRPr lang="es-ES" b="1">
              <a:cs typeface="Noto Sans CJK SC Regular" charset="0"/>
            </a:endParaRPr>
          </a:p>
          <a:p>
            <a:pPr eaLnBrk="1" hangingPunct="1">
              <a:spcBef>
                <a:spcPts val="450"/>
              </a:spcBef>
              <a:buSzPct val="100000"/>
            </a:pPr>
            <a:r>
              <a:rPr lang="es-ES" b="1">
                <a:cs typeface="Noto Sans CJK SC Regular" charset="0"/>
              </a:rPr>
              <a:t>a) HEZKUNTZA ARABA, BIZKAIA ETA GIPUZKOAN</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EAEn, ereduen araberako sistema sortu zen. </a:t>
            </a:r>
          </a:p>
          <a:p>
            <a:pPr eaLnBrk="1" hangingPunct="1">
              <a:spcBef>
                <a:spcPts val="450"/>
              </a:spcBef>
              <a:buClr>
                <a:srgbClr val="000000"/>
              </a:buClr>
              <a:buSzPct val="100000"/>
              <a:buFont typeface="Arial" charset="0"/>
              <a:buChar char="•"/>
            </a:pPr>
            <a:r>
              <a:rPr lang="es-ES">
                <a:cs typeface="Noto Sans CJK SC Regular" charset="0"/>
              </a:rPr>
              <a:t>Hiru eredu proposatu ziren: A, B eta D (bakoitza zertan datzan azaldu). </a:t>
            </a:r>
          </a:p>
          <a:p>
            <a:pPr eaLnBrk="1" hangingPunct="1">
              <a:spcBef>
                <a:spcPts val="450"/>
              </a:spcBef>
              <a:buClr>
                <a:srgbClr val="000000"/>
              </a:buClr>
              <a:buSzPct val="100000"/>
              <a:buFont typeface="Arial" charset="0"/>
              <a:buChar char="•"/>
            </a:pPr>
            <a:r>
              <a:rPr lang="es-ES">
                <a:cs typeface="Noto Sans CJK SC Regular" charset="0"/>
              </a:rPr>
              <a:t>Sistema horren ezaugarriak, Zalbideren arabera:</a:t>
            </a:r>
          </a:p>
          <a:p>
            <a:pPr lvl="1" eaLnBrk="1" hangingPunct="1">
              <a:spcBef>
                <a:spcPts val="450"/>
              </a:spcBef>
              <a:buClr>
                <a:srgbClr val="000000"/>
              </a:buClr>
              <a:buSzPct val="100000"/>
              <a:buFont typeface="Times New Roman" charset="0"/>
              <a:buAutoNum type="alphaUcPeriod"/>
            </a:pPr>
            <a:r>
              <a:rPr lang="es-ES">
                <a:ea typeface="ＭＳ Ｐゴシック" charset="0"/>
                <a:cs typeface="Noto Sans CJK SC Regular" charset="0"/>
              </a:rPr>
              <a:t>Sistema bera proposatzen da EAE osorako, hau da, lurralde-irizpide globala erabiltzen da (Nafarroan ez bezala).</a:t>
            </a:r>
          </a:p>
          <a:p>
            <a:pPr lvl="1" eaLnBrk="1" hangingPunct="1">
              <a:spcBef>
                <a:spcPts val="450"/>
              </a:spcBef>
              <a:buClr>
                <a:srgbClr val="000000"/>
              </a:buClr>
              <a:buSzPct val="100000"/>
              <a:buFont typeface="Times New Roman" charset="0"/>
              <a:buChar char="–"/>
            </a:pPr>
            <a:r>
              <a:rPr lang="es-ES">
                <a:ea typeface="ＭＳ Ｐゴシック" charset="0"/>
                <a:cs typeface="Noto Sans CJK SC Regular" charset="0"/>
              </a:rPr>
              <a:t>Zer eredu aukeratuko den gurasoen, ikasleen eta irakasleen esku uzten da.</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Ereduak, printzipioz ez dira inposatzen.</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Denboran zehar gertatu den eta gertatzen ari den ereduen bilakaera bi faktorek baldintzatu dute nagusiki: gurasoen nahiak eta giza baliabideek.</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Sistema honen helburua: derrigorrezko eskolaldia amaituta, ikasleek euskara eta gaztelania, biak menderatu behar dituzte.</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b) HEZKUNTZA NAFARROAN</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Nafarroari dagokionez, gaztelera da Nafarroako  hizkuntza ofiziala. Euskara ez da ofiziala lurralde osoan: soilik hitz egiten den lekuetan da ofiziala (Aldasoro, 595. or.)</a:t>
            </a:r>
          </a:p>
          <a:p>
            <a:pPr eaLnBrk="1" hangingPunct="1">
              <a:spcBef>
                <a:spcPts val="450"/>
              </a:spcBef>
              <a:buClr>
                <a:srgbClr val="000000"/>
              </a:buClr>
              <a:buSzPct val="100000"/>
              <a:buFont typeface="Arial" charset="0"/>
              <a:buChar char="•"/>
            </a:pPr>
            <a:r>
              <a:rPr lang="es-ES">
                <a:cs typeface="Noto Sans CJK SC Regular" charset="0"/>
              </a:rPr>
              <a:t>Hiru eremu bereizten dira Nafarroan euskarari dagokionez (596. or.) :</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eremu euskalduna: Nafarroaren iparmendebaldea.</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eremu  mistoa: Iruñerria, Lizarra, Gares, Agoitz eta Pirinioetako haranak.</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eremu ez euskalduna: gainerako guztia</a:t>
            </a:r>
          </a:p>
          <a:p>
            <a:pPr eaLnBrk="1" hangingPunct="1">
              <a:spcBef>
                <a:spcPts val="450"/>
              </a:spcBef>
              <a:buSzPct val="100000"/>
            </a:pPr>
            <a:endParaRPr lang="es-ES">
              <a:cs typeface="Noto Sans CJK SC Regular" charset="0"/>
            </a:endParaRPr>
          </a:p>
          <a:p>
            <a:pPr eaLnBrk="1" hangingPunct="1">
              <a:spcBef>
                <a:spcPts val="450"/>
              </a:spcBef>
              <a:buSzPct val="100000"/>
            </a:pPr>
            <a:endParaRPr lang="es-ES">
              <a:cs typeface="Noto Sans CJK SC Regular" charset="0"/>
            </a:endParaRPr>
          </a:p>
          <a:p>
            <a:pPr eaLnBrk="1" hangingPunct="1">
              <a:lnSpc>
                <a:spcPct val="80000"/>
              </a:lnSpc>
              <a:spcBef>
                <a:spcPts val="450"/>
              </a:spcBef>
              <a:buSzPct val="100000"/>
            </a:pPr>
            <a:endParaRPr lang="es-ES">
              <a:cs typeface="Noto Sans CJK SC Regular" charset="0"/>
            </a:endParaRPr>
          </a:p>
          <a:p>
            <a:pPr eaLnBrk="1" hangingPunct="1">
              <a:lnSpc>
                <a:spcPct val="80000"/>
              </a:lnSpc>
              <a:spcBef>
                <a:spcPts val="450"/>
              </a:spcBef>
              <a:buClr>
                <a:srgbClr val="000000"/>
              </a:buClr>
              <a:buSzPct val="100000"/>
              <a:buFont typeface="Times New Roman" charset="0"/>
              <a:buAutoNum type="alphaUcPeriod"/>
            </a:pPr>
            <a:r>
              <a:rPr lang="es-ES">
                <a:cs typeface="Noto Sans CJK SC Regular" charset="0"/>
              </a:rPr>
              <a:t>Maiatzaren 19ko 159/1998 Foru Dekretuak, Nafarroako irakaskuntza ez-unibertsitarioan euskara txertatzeari eta erabiltzeari buruzko araudia ezartzen duenak, Euskararen Legea garatzen du, A, B eta D hizkuntza ereduen alde eginez.</a:t>
            </a:r>
          </a:p>
          <a:p>
            <a:pPr lvl="1" eaLnBrk="1" hangingPunct="1">
              <a:lnSpc>
                <a:spcPct val="80000"/>
              </a:lnSpc>
              <a:spcBef>
                <a:spcPts val="450"/>
              </a:spcBef>
              <a:buClr>
                <a:srgbClr val="000000"/>
              </a:buClr>
              <a:buSzPct val="100000"/>
              <a:buFont typeface="Times New Roman" charset="0"/>
              <a:buChar char="–"/>
            </a:pPr>
            <a:r>
              <a:rPr lang="es-ES">
                <a:ea typeface="ＭＳ Ｐゴシック" charset="0"/>
                <a:cs typeface="Noto Sans CJK SC Regular" charset="0"/>
              </a:rPr>
              <a:t>A hizkuntza ereduan ikasketak gaztelaniaz egiten dira eta euskara ikasgai modura eskaintzen da, maila, etapa eta modalitate guztietan.</a:t>
            </a:r>
          </a:p>
          <a:p>
            <a:pPr lvl="1" eaLnBrk="1" hangingPunct="1">
              <a:lnSpc>
                <a:spcPct val="80000"/>
              </a:lnSpc>
              <a:spcBef>
                <a:spcPts val="450"/>
              </a:spcBef>
              <a:buClr>
                <a:srgbClr val="000000"/>
              </a:buClr>
              <a:buSzPct val="100000"/>
              <a:buFont typeface="Arial" charset="0"/>
              <a:buChar char="•"/>
            </a:pPr>
            <a:r>
              <a:rPr lang="es-ES">
                <a:ea typeface="ＭＳ Ｐゴシック" charset="0"/>
                <a:cs typeface="Noto Sans CJK SC Regular" charset="0"/>
              </a:rPr>
              <a:t>B hizkuntza ereduan ikasketa gehienak euskaraz egiten dira. Gaztelania ikasgai modura eskaintzeaz gain, ikasgai bat edo batzuk hizkuntza horretan ematen dira, ikasketa mota, ziklo edo etaparen arabera. </a:t>
            </a:r>
          </a:p>
          <a:p>
            <a:pPr lvl="1" eaLnBrk="1" hangingPunct="1">
              <a:lnSpc>
                <a:spcPct val="80000"/>
              </a:lnSpc>
              <a:spcBef>
                <a:spcPts val="450"/>
              </a:spcBef>
              <a:buClr>
                <a:srgbClr val="000000"/>
              </a:buClr>
              <a:buSzPct val="100000"/>
              <a:buFont typeface="Arial" charset="0"/>
              <a:buChar char="•"/>
            </a:pPr>
            <a:r>
              <a:rPr lang="es-ES">
                <a:ea typeface="ＭＳ Ｐゴシック" charset="0"/>
                <a:cs typeface="Noto Sans CJK SC Regular" charset="0"/>
              </a:rPr>
              <a:t>D hizkuntza ereduan ikasketak euskaraz egiten dira eta gaztelania ikasgai modura eskaintzen da.</a:t>
            </a:r>
          </a:p>
          <a:p>
            <a:pPr lvl="1" eaLnBrk="1" hangingPunct="1">
              <a:lnSpc>
                <a:spcPct val="80000"/>
              </a:lnSpc>
              <a:spcBef>
                <a:spcPts val="450"/>
              </a:spcBef>
              <a:buClr>
                <a:srgbClr val="000000"/>
              </a:buClr>
              <a:buSzPct val="100000"/>
              <a:buFont typeface="Arial" charset="0"/>
              <a:buChar char="•"/>
            </a:pPr>
            <a:r>
              <a:rPr lang="es-ES">
                <a:ea typeface="ＭＳ Ｐゴシック" charset="0"/>
                <a:cs typeface="Noto Sans CJK SC Regular" charset="0"/>
              </a:rPr>
              <a:t>Horrez gain, hizkuntza eremuaren arabera, G eredua ere eskaintzen da. Eredu horretan euskara ez eskaintzen ez ikasketa hizkuntza modura ezta ikasgai modura ere.</a:t>
            </a:r>
          </a:p>
          <a:p>
            <a:pPr eaLnBrk="1" hangingPunct="1">
              <a:lnSpc>
                <a:spcPct val="80000"/>
              </a:lnSpc>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Eremu motaren arabera, eredu batzuk edo besteak aukeratu ahal izango dira:</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Eremu euskaldunean euskara ofiziala da, eta beraz ikasi beharrekoa. Horregatik, euskara aukeran ematen duten hiru ereduetako batean ikasi behar da: A, B edo D.</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Eremu mistoan euskara aukerakoa da. Horregatik, euskara eskaintzen duten hiru ereduetako batean (A, B eta D) zein euskara batere eskaintzen ez duen ereduan (G) ikas daiteke.</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Eremu erdaldunean euskara irakastea bakarrik onartzen da, eta ez euskaraZ irakastea. Horregatik, A eta G ereduen artean bakarrik aukera daiteke.</a:t>
            </a:r>
          </a:p>
          <a:p>
            <a:pPr lvl="1" eaLnBrk="1" hangingPunct="1">
              <a:spcBef>
                <a:spcPts val="450"/>
              </a:spcBef>
              <a:buSzPct val="100000"/>
            </a:pPr>
            <a:endParaRPr lang="es-ES">
              <a:ea typeface="ＭＳ Ｐゴシック" charset="0"/>
              <a:cs typeface="Noto Sans CJK SC Regular" charset="0"/>
            </a:endParaRP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c) HEZKUNTZA IPARRALDEAN</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Zenbait lege eta zirkular tarteko, euskara ikasgaia ikas dezakete eskola publikoetan hala eskatzen dutenek, baina euskararen presentzia hori txikia eta mailakatua da. Astean 3 orduz gehienez ere ikasten da (baina ez eskola guztietan).</a:t>
            </a:r>
          </a:p>
          <a:p>
            <a:pPr eaLnBrk="1" hangingPunct="1">
              <a:spcBef>
                <a:spcPts val="450"/>
              </a:spcBef>
              <a:buClr>
                <a:srgbClr val="000000"/>
              </a:buClr>
              <a:buSzPct val="100000"/>
              <a:buFont typeface="Arial" charset="0"/>
              <a:buChar char="•"/>
            </a:pPr>
            <a:r>
              <a:rPr lang="es-ES">
                <a:cs typeface="Noto Sans CJK SC Regular" charset="0"/>
              </a:rPr>
              <a:t>Savary Zirkularrari esker (1982) talde elebidunak sor daitezke eskola publikoan, baldin eta 15 ikaslek eskatzen badute.</a:t>
            </a:r>
          </a:p>
          <a:p>
            <a:pPr eaLnBrk="1" hangingPunct="1">
              <a:spcBef>
                <a:spcPts val="450"/>
              </a:spcBef>
              <a:buClr>
                <a:srgbClr val="000000"/>
              </a:buClr>
              <a:buSzPct val="100000"/>
              <a:buFont typeface="Times New Roman" charset="0"/>
              <a:buAutoNum type="alphaUcPeriod"/>
            </a:pPr>
            <a:r>
              <a:rPr lang="es-ES">
                <a:cs typeface="Noto Sans CJK SC Regular" charset="0"/>
              </a:rPr>
              <a:t>Ikastola pribatuak salbuespena dira (murgiltze eredua). Eskola pribatu giristinoetan ere askatasun gehiago dute (edo gutxienez hartzen dute), gero eta ikasgai gehiago euskaraz proposatzeko (beti ere eskolako zuzendariaren borondatearen arabera). Badira eskola kristau batzuk euskaraz irakasten den kopuruari begiraturik murgiltze sistema arrunta eta B ereduaren artean kokatzen direnak. Euskal Haziak, eskola giristinoetan euskararen erakaskuntza elebidunaz arduratzen den egitura da</a:t>
            </a:r>
          </a:p>
          <a:p>
            <a:pPr eaLnBrk="1" hangingPunct="1">
              <a:spcBef>
                <a:spcPts val="450"/>
              </a:spcBef>
              <a:buSzPct val="100000"/>
            </a:pPr>
            <a:endParaRPr lang="es-ES">
              <a:cs typeface="Noto Sans CJK SC Regular"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45059" name="Text Box 2"/>
          <p:cNvSpPr txBox="1">
            <a:spLocks noChangeArrowheads="1"/>
          </p:cNvSpPr>
          <p:nvPr/>
        </p:nvSpPr>
        <p:spPr bwMode="auto">
          <a:xfrm>
            <a:off x="679450" y="4500563"/>
            <a:ext cx="54292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es-ES" b="1">
                <a:cs typeface="Noto Sans CJK SC Regular" charset="0"/>
              </a:rPr>
              <a:t>EREDUEN BILAKAERA</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a:cs typeface="Noto Sans CJK SC Regular" charset="0"/>
              </a:rPr>
              <a:t>Ereduen bilakaera dela-eta, datu oso ezberdinak daude Euskal Herriko hiru eremu administratiboen artean.</a:t>
            </a:r>
          </a:p>
          <a:p>
            <a:pPr lvl="1" eaLnBrk="1" hangingPunct="1">
              <a:spcBef>
                <a:spcPts val="450"/>
              </a:spcBef>
              <a:buClr>
                <a:srgbClr val="000000"/>
              </a:buClr>
              <a:buSzPct val="100000"/>
              <a:buFont typeface="Arial" charset="0"/>
              <a:buChar char="•"/>
            </a:pPr>
            <a:r>
              <a:rPr lang="es-ES" b="1">
                <a:ea typeface="ＭＳ Ｐゴシック" charset="0"/>
                <a:cs typeface="Noto Sans CJK SC Regular" charset="0"/>
              </a:rPr>
              <a:t>E.A.E.ri dagokionez</a:t>
            </a:r>
            <a:r>
              <a:rPr lang="es-ES">
                <a:ea typeface="ＭＳ Ｐゴシック" charset="0"/>
                <a:cs typeface="Noto Sans CJK SC Regular" charset="0"/>
              </a:rPr>
              <a:t>, ikasleak gero eta gehiago pilatzen dira D eta B ereduetan, A ereduko ikasle kopurua gero eta txikiagoa den bitartean. D eredua etengabe doa goraka, eta B eredua, berriz, mantendu egiten da.</a:t>
            </a:r>
          </a:p>
          <a:p>
            <a:pPr lvl="1" eaLnBrk="1" hangingPunct="1">
              <a:spcBef>
                <a:spcPts val="450"/>
              </a:spcBef>
              <a:buClr>
                <a:srgbClr val="000000"/>
              </a:buClr>
              <a:buSzPct val="100000"/>
              <a:buFont typeface="Arial" charset="0"/>
              <a:buChar char="•"/>
            </a:pPr>
            <a:r>
              <a:rPr lang="es-ES" b="1">
                <a:ea typeface="ＭＳ Ｐゴシック" charset="0"/>
                <a:cs typeface="Noto Sans CJK SC Regular" charset="0"/>
              </a:rPr>
              <a:t>Nafarroan</a:t>
            </a:r>
            <a:r>
              <a:rPr lang="es-ES">
                <a:ea typeface="ＭＳ Ｐゴシック" charset="0"/>
                <a:cs typeface="Noto Sans CJK SC Regular" charset="0"/>
              </a:rPr>
              <a:t>, oro har, eredu elebidunak gora egin du, eta euskararik gabekoak behera. Dena den, bilakaera asko aldatzen da eremu batetik bestera. Ikus Ibon Manterolaren tesirako esteka: eremuz eremu aztertzen du.</a:t>
            </a:r>
          </a:p>
          <a:p>
            <a:pPr lvl="1" eaLnBrk="1" hangingPunct="1">
              <a:spcBef>
                <a:spcPts val="450"/>
              </a:spcBef>
              <a:buClr>
                <a:srgbClr val="000000"/>
              </a:buClr>
              <a:buSzPct val="100000"/>
              <a:buFont typeface="Arial" charset="0"/>
              <a:buChar char="•"/>
            </a:pPr>
            <a:r>
              <a:rPr lang="es-ES" b="1">
                <a:ea typeface="ＭＳ Ｐゴシック" charset="0"/>
                <a:cs typeface="Noto Sans CJK SC Regular" charset="0"/>
              </a:rPr>
              <a:t>Iparraldean</a:t>
            </a:r>
            <a:r>
              <a:rPr lang="es-ES">
                <a:ea typeface="ＭＳ Ｐゴシック" charset="0"/>
                <a:cs typeface="Noto Sans CJK SC Regular" charset="0"/>
              </a:rPr>
              <a:t> euskara ikasten duten ikasleak gero eta gehiago dira. Baina, hala ere, gehienak dira euskara ikasten ez dutenak. Ikus Betbederren lanerako esteka, non grafikak eta datuak ikusten diren.</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b="1">
                <a:cs typeface="Noto Sans CJK SC Regular" charset="0"/>
              </a:rPr>
              <a:t>B. BILAKAERA HORREN ARRAZOIAK</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s-ES" b="1">
                <a:cs typeface="Noto Sans CJK SC Regular" charset="0"/>
              </a:rPr>
              <a:t>EAEn D ereduari </a:t>
            </a:r>
            <a:r>
              <a:rPr lang="es-ES">
                <a:cs typeface="Noto Sans CJK SC Regular" charset="0"/>
              </a:rPr>
              <a:t>dagokionez: (Idiazabal, 2001)</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Ikerketek frogatu dute D ereduak bakarrik bermatzen duela haurrak euskaraz jakingo duela ikas-prozesua amaitzen duenerako. Eta badirudi ideia hori gizartean ere zabalduta dagoela.</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Euskararen balio instrumentala ere hazi da: hau da, euskarari aitortzen zaio tresna garrantzitsua dela lana topatzeko.</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Gurasoek baloratu egiten dute seme-alabek 2. hizkuntzan ikastea, esfortzua egitearekin lotzen baitute.</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Irakasleek etengabeko prestakuntza egin dute euskaduntzeko. Hori erronka handia izan da, ez irakasleeentzat bakarrik, baizik eta eskola osoarentzat ere (berrantolatu beharra...). Horrek lanerako konpromisoa eskatu du, eta konpromiso hori kalitatearekin lotuta dago.</a:t>
            </a:r>
          </a:p>
          <a:p>
            <a:pPr lvl="1" eaLnBrk="1" hangingPunct="1">
              <a:spcBef>
                <a:spcPts val="450"/>
              </a:spcBef>
              <a:buSzPct val="100000"/>
            </a:pPr>
            <a:endParaRPr lang="es-ES">
              <a:ea typeface="ＭＳ Ｐゴシック" charset="0"/>
              <a:cs typeface="Noto Sans CJK SC Regular" charset="0"/>
            </a:endParaRPr>
          </a:p>
          <a:p>
            <a:pPr eaLnBrk="1" hangingPunct="1">
              <a:spcBef>
                <a:spcPts val="450"/>
              </a:spcBef>
              <a:buClr>
                <a:srgbClr val="000000"/>
              </a:buClr>
              <a:buSzPct val="100000"/>
              <a:buFont typeface="Arial" charset="0"/>
              <a:buChar char="•"/>
            </a:pPr>
            <a:r>
              <a:rPr lang="es-ES" b="1">
                <a:cs typeface="Noto Sans CJK SC Regular" charset="0"/>
              </a:rPr>
              <a:t>EAEn B eredua mantendu </a:t>
            </a:r>
            <a:r>
              <a:rPr lang="es-ES">
                <a:cs typeface="Noto Sans CJK SC Regular" charset="0"/>
              </a:rPr>
              <a:t>izanaren arrazoiak (Idiazabal 2001)</a:t>
            </a:r>
          </a:p>
          <a:p>
            <a:pPr lvl="1" eaLnBrk="1" hangingPunct="1">
              <a:spcBef>
                <a:spcPts val="450"/>
              </a:spcBef>
              <a:buClr>
                <a:srgbClr val="000000"/>
              </a:buClr>
              <a:buSzPct val="100000"/>
              <a:buFont typeface="Times New Roman" charset="0"/>
              <a:buAutoNum type="alphaUcPeriod"/>
            </a:pPr>
            <a:r>
              <a:rPr lang="eu-ES">
                <a:ea typeface="ＭＳ Ｐゴシック" charset="0"/>
                <a:cs typeface="Noto Sans CJK SC Regular" charset="0"/>
              </a:rPr>
              <a:t>Malgutasun handia dago B ereduan eskatu beharreko euskara maila dela eta. Lortu beharreko euskara maila zehaztu gabe egoteak eredu horren alde egitea ekar lezake.</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Guraso erdaldunek lagundu ahal diete seme-alabei zenbakit ikasgaitan.</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B eredua ez da batere homogeneoa eskolaren arabera. Eskola batzuetan A eredutik hurbil dago, eta beste batzuetan D eredutik hurbil, bakoitzaren komenentziaren arabera.</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u-ES" b="1">
                <a:cs typeface="Noto Sans CJK SC Regular" charset="0"/>
              </a:rPr>
              <a:t>Nafarroari</a:t>
            </a:r>
            <a:r>
              <a:rPr lang="eu-ES">
                <a:cs typeface="Noto Sans CJK SC Regular" charset="0"/>
              </a:rPr>
              <a:t> dagokionez (Aldasoro, 2001):</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 D eredua aukeratzen dutenek euskal munduarekiko atxikimenduagatik egiten dute, euskal munduan integratu nahi dutelako.</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Euskara ikasgai soiltzat aukeratzen dutenek euskararen balio instrumentalagatik egiten dute: hau da, lanerako baliagarri izango zaielakoan.</a:t>
            </a:r>
          </a:p>
          <a:p>
            <a:pPr lvl="1" eaLnBrk="1" hangingPunct="1">
              <a:spcBef>
                <a:spcPts val="450"/>
              </a:spcBef>
              <a:buSzPct val="100000"/>
            </a:pPr>
            <a:endParaRPr lang="es-ES">
              <a:ea typeface="ＭＳ Ｐゴシック" charset="0"/>
              <a:cs typeface="Noto Sans CJK SC Regular" charset="0"/>
            </a:endParaRPr>
          </a:p>
          <a:p>
            <a:pPr eaLnBrk="1" hangingPunct="1">
              <a:spcBef>
                <a:spcPts val="450"/>
              </a:spcBef>
              <a:buClr>
                <a:srgbClr val="000000"/>
              </a:buClr>
              <a:buSzPct val="100000"/>
              <a:buFont typeface="Arial" charset="0"/>
              <a:buChar char="•"/>
            </a:pPr>
            <a:r>
              <a:rPr lang="es-ES" b="1">
                <a:cs typeface="Noto Sans CJK SC Regular" charset="0"/>
              </a:rPr>
              <a:t>Iparraldea:</a:t>
            </a:r>
          </a:p>
          <a:p>
            <a:pPr lvl="1" eaLnBrk="1" hangingPunct="1">
              <a:spcBef>
                <a:spcPts val="450"/>
              </a:spcBef>
              <a:buClr>
                <a:srgbClr val="000000"/>
              </a:buClr>
              <a:buSzPct val="100000"/>
              <a:buFont typeface="Arial" charset="0"/>
              <a:buChar char="•"/>
            </a:pPr>
            <a:r>
              <a:rPr lang="es-ES">
                <a:ea typeface="ＭＳ Ｐゴシック" charset="0"/>
                <a:cs typeface="Noto Sans CJK SC Regular" charset="0"/>
              </a:rPr>
              <a:t>Konzientzia hartzea, eta euskal munduarekiko atxikimenduaren zabaltzea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710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es-ES">
                <a:cs typeface="Noto Sans CJK SC Regular" charset="0"/>
              </a:rPr>
              <a:t>Iraupena: 17’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529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939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4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4266863" y="-11798300"/>
            <a:ext cx="16735426" cy="12552363"/>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8195" name="Text Box 2"/>
          <p:cNvSpPr txBox="1">
            <a:spLocks noChangeArrowheads="1"/>
          </p:cNvSpPr>
          <p:nvPr/>
        </p:nvSpPr>
        <p:spPr bwMode="auto">
          <a:xfrm>
            <a:off x="539750" y="2700338"/>
            <a:ext cx="54324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algn="just" eaLnBrk="1" hangingPunct="1">
              <a:spcBef>
                <a:spcPts val="450"/>
              </a:spcBef>
              <a:buClr>
                <a:srgbClr val="000000"/>
              </a:buClr>
              <a:buSzPct val="100000"/>
              <a:buFont typeface="Times New Roman" charset="0"/>
              <a:buAutoNum type="alphaUcPeriod"/>
            </a:pPr>
            <a:r>
              <a:rPr lang="es-ES" b="1">
                <a:cs typeface="Noto Sans CJK SC Regular" charset="0"/>
              </a:rPr>
              <a:t>NAZIO BAT = ESTATU BAT = HIZKUNTZA BAT?</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“Nazio” eta “nazio-estatu” kontzeptuek mende gutxi dituzte. Frantziako Iraultzarekin batera, honako ideia hau zabaltzen hasi zen: unitate politikoetako biztanleriak homogeneoa behar zuela izan, baita kulturari eta hizkuntzari dagokienez ere, nahiz eta errealitatea beste bat zen: Frantzian hizkuntza asko hitz egiten ziren (okzitaniera, katalana, korsikera, bretainiera, flandiera, alsaziera, euskara eta frantsesa).</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Frantziaren ondotik, Europako beste estatu batzuek ere nazio-estatu elebakar izendatu zuten beren burua (Alemania, Holanda eta Italia). Eta ondoren europar kolonia izandako estatuetara zabaldu zen nazio-hizkuntza bakar bat izatearen ideia hori.</a:t>
            </a:r>
          </a:p>
          <a:p>
            <a:pPr algn="just" eaLnBrk="1" hangingPunct="1">
              <a:spcBef>
                <a:spcPts val="450"/>
              </a:spcBef>
              <a:buClr>
                <a:srgbClr val="000000"/>
              </a:buClr>
              <a:buSzPct val="100000"/>
              <a:buFont typeface="Arial" charset="0"/>
              <a:buChar char="•"/>
            </a:pPr>
            <a:r>
              <a:rPr lang="es-ES">
                <a:cs typeface="Noto Sans CJK SC Regular" charset="0"/>
              </a:rPr>
              <a:t>Gaur egun estatu gehienek beren nazio-hizkuntzak sustatzen dituzte, homogeneotasunaren izenean eta lurraldeko beste hizkuntza guztien kaltetan.</a:t>
            </a:r>
          </a:p>
          <a:p>
            <a:pPr algn="just" eaLnBrk="1" hangingPunct="1">
              <a:spcBef>
                <a:spcPts val="450"/>
              </a:spcBef>
              <a:buSzPct val="100000"/>
            </a:pPr>
            <a:endParaRPr lang="es-ES">
              <a:cs typeface="Noto Sans CJK SC Regular" charset="0"/>
            </a:endParaRPr>
          </a:p>
          <a:p>
            <a:pPr algn="just" eaLnBrk="1" hangingPunct="1">
              <a:spcBef>
                <a:spcPts val="450"/>
              </a:spcBef>
              <a:buSzPct val="100000"/>
            </a:pPr>
            <a:r>
              <a:rPr lang="es-ES" b="1">
                <a:cs typeface="Noto Sans CJK SC Regular" charset="0"/>
              </a:rPr>
              <a:t>B. ERREALITATEA OSO BESTELAKOA DA</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Hizkuntzen errealitatea, ordea, bestelakoa da. Hizkuntzak nazioak eta estatuak baino askoz ere ugariagoak dira, eta ez datoz bat lurraldeetako mugekin. Ikus ditzagun zenbait datu:</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Munduan 193 estatu aitortzen ditu NBEk (194, Vatikano kontuan hartuta). </a:t>
            </a:r>
            <a:r>
              <a:rPr lang="es-ES">
                <a:solidFill>
                  <a:srgbClr val="FF0000"/>
                </a:solidFill>
                <a:ea typeface="ＭＳ Ｐゴシック" charset="0"/>
                <a:cs typeface="Noto Sans CJK SC Regular" charset="0"/>
              </a:rPr>
              <a:t>(wikipedia)</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Munduan hitz egiten diren hizkuntzak, aldiz, 6000 inguru dira. </a:t>
            </a:r>
            <a:r>
              <a:rPr lang="es-ES">
                <a:solidFill>
                  <a:srgbClr val="FF0000"/>
                </a:solidFill>
                <a:ea typeface="ＭＳ Ｐゴシック" charset="0"/>
                <a:cs typeface="Noto Sans CJK SC Regular" charset="0"/>
              </a:rPr>
              <a:t>(Martí, 69. eta 91.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Oso modu heterogeneoan daude banatuta: Papua Ginea Berrian, adibidez, lau milioi hiztunek 800 hizkuntza erabiltzen dituzte; Zeelanda Berrian, aldiz, oso lurralde zabala izanagatik ere, maoriera baino ez zen hitz egiten europar kolonizatzaileak iritsi aurretik. </a:t>
            </a:r>
            <a:r>
              <a:rPr lang="es-ES">
                <a:solidFill>
                  <a:srgbClr val="FF0000"/>
                </a:solidFill>
                <a:ea typeface="ＭＳ Ｐゴシック" charset="0"/>
                <a:cs typeface="Noto Sans CJK SC Regular" charset="0"/>
              </a:rPr>
              <a:t>(Martí, 69.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Kontinenteei begira, Afrikan eta Asian hitz egiten dira hizkuntza gehien. </a:t>
            </a:r>
            <a:r>
              <a:rPr lang="es-ES">
                <a:solidFill>
                  <a:srgbClr val="FF0000"/>
                </a:solidFill>
                <a:ea typeface="ＭＳ Ｐゴシック" charset="0"/>
                <a:cs typeface="Noto Sans CJK SC Regular" charset="0"/>
              </a:rPr>
              <a:t>(Ikus ppt-eko 1. taula, 4. diapositiba Martí, 91.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Aniztasun handieneko estatuak: Papua Ginea Berria, Indonesia, India, Nigeria... </a:t>
            </a:r>
            <a:r>
              <a:rPr lang="es-ES">
                <a:solidFill>
                  <a:srgbClr val="FF0000"/>
                </a:solidFill>
                <a:ea typeface="ＭＳ Ｐゴシック" charset="0"/>
                <a:cs typeface="Noto Sans CJK SC Regular" charset="0"/>
              </a:rPr>
              <a:t>(Ikus ppt-eko 2. taula, 5. diapositiba Martí, 92.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Europan ere uste baino askoz ere ugariagoak dira hizkuntzak: autore gehienentzat 50etik gora. </a:t>
            </a:r>
            <a:r>
              <a:rPr lang="es-ES">
                <a:solidFill>
                  <a:srgbClr val="FF0000"/>
                </a:solidFill>
                <a:ea typeface="ＭＳ Ｐゴシック" charset="0"/>
                <a:cs typeface="Noto Sans CJK SC Regular" charset="0"/>
              </a:rPr>
              <a:t>(Ikus “Europako eremu urriko hizkuntzak” dokumentua)</a:t>
            </a:r>
          </a:p>
          <a:p>
            <a:pPr algn="just" eaLnBrk="1" hangingPunct="1">
              <a:spcBef>
                <a:spcPts val="450"/>
              </a:spcBef>
              <a:buSzPct val="100000"/>
            </a:pPr>
            <a:endParaRPr lang="es-ES">
              <a:cs typeface="Noto Sans CJK SC Regular" charset="0"/>
            </a:endParaRPr>
          </a:p>
          <a:p>
            <a:pPr algn="just" eaLnBrk="1" hangingPunct="1">
              <a:spcBef>
                <a:spcPts val="450"/>
              </a:spcBef>
              <a:buSzPct val="100000"/>
            </a:pPr>
            <a:r>
              <a:rPr lang="es-ES" b="1">
                <a:cs typeface="Noto Sans CJK SC Regular" charset="0"/>
              </a:rPr>
              <a:t>C. ESTATUEN MUGAK = HIZKUNTZEN ETA HIZKUNTZA KOMUNITATEEN MUGAK</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Garrantzitsua da jabetzea estatuen mugak ez datozela bat hizkuntzen eta hizkuntza-komunitateen mugekin. Hain zuzen ere, hizkuntza asko estatu bat baino gehiagoko lurretan hitz egiten dira (euskara adibide argia da). Horrek honako gogoeta hau eragin behar digu: hizkuntza-politikek mugez gaindikoak behar dutela izan, eta hizkuntza-politikaz arduratzen diren erakundeen arteko koordinazioa sustatu behar dela, hizkuntz eta kultur banaketa faltsurik ez bultzatzeko </a:t>
            </a:r>
            <a:r>
              <a:rPr lang="es-ES">
                <a:solidFill>
                  <a:srgbClr val="FF0000"/>
                </a:solidFill>
                <a:cs typeface="Noto Sans CJK SC Regular" charset="0"/>
              </a:rPr>
              <a:t>(Martí, 152. or.). Alderantziz, estatu batean hizkuntza bat baino geihago egon daiteke, lehen esan bezala.</a:t>
            </a:r>
          </a:p>
          <a:p>
            <a:pPr algn="just" eaLnBrk="1" hangingPunct="1">
              <a:spcBef>
                <a:spcPts val="450"/>
              </a:spcBef>
              <a:buSzPct val="100000"/>
            </a:pPr>
            <a:endParaRPr lang="es-ES">
              <a:solidFill>
                <a:srgbClr val="FF0000"/>
              </a:solidFill>
              <a:cs typeface="Noto Sans CJK SC Regular" charset="0"/>
            </a:endParaRPr>
          </a:p>
          <a:p>
            <a:pPr algn="just" eaLnBrk="1" hangingPunct="1">
              <a:spcBef>
                <a:spcPts val="450"/>
              </a:spcBef>
              <a:buSzPct val="100000"/>
            </a:pPr>
            <a:r>
              <a:rPr lang="es-ES" b="1">
                <a:solidFill>
                  <a:srgbClr val="FF0000"/>
                </a:solidFill>
                <a:cs typeface="Noto Sans CJK SC Regular" charset="0"/>
              </a:rPr>
              <a:t>D. UNESCOren lana: HIZKUNTZEN MUNDUA TXOSTENA</a:t>
            </a:r>
          </a:p>
          <a:p>
            <a:pPr algn="just" eaLnBrk="1" hangingPunct="1">
              <a:spcBef>
                <a:spcPts val="450"/>
              </a:spcBef>
              <a:buSzPct val="100000"/>
            </a:pPr>
            <a:endParaRPr lang="es-ES">
              <a:solidFill>
                <a:srgbClr val="FF0000"/>
              </a:solidFill>
              <a:cs typeface="Noto Sans CJK SC Regular" charset="0"/>
            </a:endParaRPr>
          </a:p>
          <a:p>
            <a:pPr algn="just" eaLnBrk="1" hangingPunct="1">
              <a:spcBef>
                <a:spcPts val="450"/>
              </a:spcBef>
              <a:buSzPct val="100000"/>
            </a:pPr>
            <a:r>
              <a:rPr lang="es-ES">
                <a:solidFill>
                  <a:srgbClr val="FF0000"/>
                </a:solidFill>
                <a:cs typeface="Noto Sans CJK SC Regular" charset="0"/>
              </a:rPr>
              <a:t>(BIBL: </a:t>
            </a:r>
            <a:r>
              <a:rPr lang="es-ES">
                <a:cs typeface="Noto Sans CJK SC Regular" charset="0"/>
              </a:rPr>
              <a:t>Martí et al., 2005: 20-24)</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Hizkuntzen Mundua txostenak munduko egoera soziolinguistikoaren berri eman nahi du, hiru asmorekin:</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(i) deskribatzailea izan nahi du: gaur egungo hizkuntz aniztasuna azaldu nahi du, eta aniztasun hori galtzeko arriskuak eta joerak deskribatu. Bestela esanda, datu zehatzak eman nahi ditu hizkuntz aniztasunaz eta aniztasunen horren eboluzioaz.</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(iii) iritziak biltzea: hizkuntzen erabilerari eta haien eboluzioari buruzko iritzia eskatu diete hainbat pertsona, talde eta erakunderi. </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(iii) etorkizunerako jarraibide batzuk ezartzea: gomendioen bidez, neurri txikiak, zentzuzkoak eta hizkuntz komunitate ahulenen eta mehatxatuenen aldekoak bultzatu nahi dira</a:t>
            </a:r>
          </a:p>
          <a:p>
            <a:pPr lvl="1" algn="just" eaLnBrk="1" hangingPunct="1">
              <a:spcBef>
                <a:spcPts val="450"/>
              </a:spcBef>
              <a:buSzPct val="100000"/>
            </a:pPr>
            <a:endParaRPr lang="es-ES">
              <a:ea typeface="ＭＳ Ｐゴシック" charset="0"/>
              <a:cs typeface="Noto Sans CJK SC Regular" charset="0"/>
            </a:endParaRP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Azkenean, txosten horren helburu nagusia hau da: hizkuntz aniztasuna babestearen erantzunkizuna hartzera bultzatzea</a:t>
            </a:r>
          </a:p>
          <a:p>
            <a:pPr lvl="1" algn="just" eaLnBrk="1" hangingPunct="1">
              <a:spcBef>
                <a:spcPts val="450"/>
              </a:spcBef>
              <a:buSzPct val="100000"/>
            </a:pPr>
            <a:endParaRPr lang="es-ES">
              <a:ea typeface="ＭＳ Ｐゴシック" charset="0"/>
              <a:cs typeface="Noto Sans CJK SC Regular" charset="0"/>
            </a:endParaRPr>
          </a:p>
          <a:p>
            <a:pPr eaLnBrk="1" hangingPunct="1">
              <a:lnSpc>
                <a:spcPct val="90000"/>
              </a:lnSpc>
              <a:spcBef>
                <a:spcPts val="450"/>
              </a:spcBef>
              <a:buSzPct val="100000"/>
            </a:pPr>
            <a:endParaRPr lang="es-ES">
              <a:cs typeface="Noto Sans CJK SC Regular" charset="0"/>
            </a:endParaRPr>
          </a:p>
          <a:p>
            <a:pPr eaLnBrk="1" hangingPunct="1">
              <a:lnSpc>
                <a:spcPct val="90000"/>
              </a:lnSpc>
              <a:spcBef>
                <a:spcPts val="375"/>
              </a:spcBef>
              <a:buSzPct val="100000"/>
            </a:pPr>
            <a:endParaRPr lang="es-ES" sz="1000" b="1">
              <a:solidFill>
                <a:srgbClr val="006600"/>
              </a:solidFill>
              <a:cs typeface="Noto Sans CJK SC Regular" charset="0"/>
            </a:endParaRPr>
          </a:p>
          <a:p>
            <a:pPr algn="just" eaLnBrk="1" hangingPunct="1">
              <a:spcBef>
                <a:spcPts val="450"/>
              </a:spcBef>
              <a:buSzPct val="100000"/>
            </a:pPr>
            <a:endParaRPr lang="es-ES" sz="1000" b="1">
              <a:solidFill>
                <a:srgbClr val="006600"/>
              </a:solidFill>
              <a:cs typeface="Noto Sans CJK SC Regular"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349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553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fr-FR" b="1">
                <a:cs typeface="Noto Sans CJK SC Regular" charset="0"/>
              </a:rPr>
              <a:t>ADINAREN ARABERA</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Hizkuntza-gaitasuna adinaren arabera neurtzen denean, ikus daiteke elebidunen hazkundea </a:t>
            </a:r>
            <a:r>
              <a:rPr lang="fr-FR" b="1">
                <a:cs typeface="Noto Sans CJK SC Regular" charset="0"/>
              </a:rPr>
              <a:t>gazteen artean </a:t>
            </a:r>
            <a:r>
              <a:rPr lang="fr-FR">
                <a:cs typeface="Noto Sans CJK SC Regular" charset="0"/>
              </a:rPr>
              <a:t>gertatzen ari dela bereziki. EAEn eta Nafarroan, esaterako, 16-24 adin-tartean dago elebidunen ehunekorik handiena (%59,7 eta %20,8, hurrenez hurren). Iparraldean, aldiz, 65 urtetik gorakoen artean dago elebidunen ehunekorik handiena, eta adinak behera egin ahala behera egin du elebidunen ehunekoak. Hala ere, Iparraldeko gazteen artean duela bost urte sumatutako joera-aldaketa berretsi egin da, eta 2011ko datuen arabera gora egin dute gazte elebidunen ehunekoak eta kopuruak.</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Datu itxaropentxu bat: inkesta soziolinguistikoaren arabera, EAE eta Nafarroan, 16 urtetik beherakoek dute ehunekorik handiena. (halere ez dute datu zehatzik eskaintzen).</a:t>
            </a:r>
          </a:p>
          <a:p>
            <a:pPr eaLnBrk="1" hangingPunct="1">
              <a:spcBef>
                <a:spcPts val="450"/>
              </a:spcBef>
              <a:buSzPct val="100000"/>
            </a:pPr>
            <a:endParaRPr lang="fr-FR">
              <a:cs typeface="Noto Sans CJK SC Regular" charset="0"/>
            </a:endParaRPr>
          </a:p>
          <a:p>
            <a:pPr eaLnBrk="1" hangingPunct="1">
              <a:spcBef>
                <a:spcPts val="450"/>
              </a:spcBef>
              <a:buSzPct val="100000"/>
            </a:pPr>
            <a:endParaRPr lang="fr-FR">
              <a:cs typeface="Noto Sans CJK SC Regular" charset="0"/>
            </a:endParaRPr>
          </a:p>
          <a:p>
            <a:pPr eaLnBrk="1" hangingPunct="1">
              <a:spcBef>
                <a:spcPts val="450"/>
              </a:spcBef>
              <a:buSzPct val="100000"/>
            </a:pPr>
            <a:r>
              <a:rPr lang="fr-FR" b="1">
                <a:cs typeface="Noto Sans CJK SC Regular" charset="0"/>
              </a:rPr>
              <a:t>B. TRANSMIZIOA</a:t>
            </a:r>
          </a:p>
          <a:p>
            <a:pPr eaLnBrk="1" hangingPunct="1">
              <a:spcBef>
                <a:spcPts val="450"/>
              </a:spcBef>
              <a:buSzPct val="100000"/>
            </a:pPr>
            <a:endParaRPr lang="fr-FR" b="1">
              <a:cs typeface="Noto Sans CJK SC Regular" charset="0"/>
            </a:endParaRPr>
          </a:p>
          <a:p>
            <a:pPr eaLnBrk="1" hangingPunct="1">
              <a:spcBef>
                <a:spcPts val="450"/>
              </a:spcBef>
              <a:buSzPct val="100000"/>
            </a:pPr>
            <a:r>
              <a:rPr lang="fr-FR">
                <a:cs typeface="Noto Sans CJK SC Regular" charset="0"/>
              </a:rPr>
              <a:t>Gaur egun guraso biak elebidunak direnean, euskararen transmisioa ia erabatekoa da EAEn eta Nafarroan (%97 EAEn, %95 Nafarroan) eta apalagoa Iparraldean (%87). Bikote mistoen kasuan transmisioak gora egin arren, ez da erabatekoa (%71 EAEn, %67 Nafarroan eta %56 Iparraldean). </a:t>
            </a:r>
          </a:p>
          <a:p>
            <a:pPr eaLnBrk="1" hangingPunct="1">
              <a:spcBef>
                <a:spcPts val="450"/>
              </a:spcBef>
              <a:buSzPct val="100000"/>
            </a:pPr>
            <a:endParaRPr lang="fr-FR" b="1">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C. HIZTUNEN TIPOLOGIA</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Hiztunen tipologia, edo ‘euskaldunberritasuna’: 2011n, 16-24 urte tarteko elebidunen %52 euskaldun berriak dira EAEn, %38,6 Iparraldean eta %54 Nafarroan. 1991n, aldiz, euskaldun berriak elebidunen %14 ziren EAEn, %9 Iparraldean eta %16 Nafarroan. Elebidunen erdia, gainera, gune erdaldunetan bizi da. Beraz, elebidun gehienek gaztelaniaz edo frantsesez nagusiki diharduten harreman-sare zabaletan bizi dira eta euskara erabiltzeko erabilera-eremu urriak dituzte. </a:t>
            </a:r>
          </a:p>
          <a:p>
            <a:pPr eaLnBrk="1" hangingPunct="1">
              <a:spcBef>
                <a:spcPts val="450"/>
              </a:spcBef>
              <a:buSzPct val="100000"/>
            </a:pPr>
            <a:endParaRPr lang="fr-FR">
              <a:cs typeface="Noto Sans CJK SC Regular"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758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963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270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475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885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1pPr>
            <a:lvl2pPr marL="1484313" indent="-563563">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200">
                <a:solidFill>
                  <a:srgbClr val="000000"/>
                </a:solidFill>
                <a:latin typeface="Times New Roman" charset="0"/>
                <a:ea typeface="MS PGothic" charset="0"/>
                <a:cs typeface="MS PGothic" charset="0"/>
              </a:defRPr>
            </a:lvl9pPr>
          </a:lstStyle>
          <a:p>
            <a:pPr eaLnBrk="1" hangingPunct="1">
              <a:spcBef>
                <a:spcPts val="525"/>
              </a:spcBef>
              <a:buClr>
                <a:srgbClr val="000000"/>
              </a:buClr>
              <a:buSzPct val="100000"/>
              <a:buFont typeface="Times New Roman" charset="0"/>
              <a:buAutoNum type="alphaUcPeriod"/>
            </a:pPr>
            <a:r>
              <a:rPr lang="fr-FR" sz="1400" b="1">
                <a:cs typeface="Noto Sans CJK SC Regular" charset="0"/>
              </a:rPr>
              <a:t>EZAGUTZA VS ERABILERA</a:t>
            </a:r>
          </a:p>
          <a:p>
            <a:pPr eaLnBrk="1" hangingPunct="1">
              <a:spcBef>
                <a:spcPts val="525"/>
              </a:spcBef>
              <a:buSzPct val="100000"/>
            </a:pPr>
            <a:endParaRPr lang="fr-FR" sz="1400" b="1">
              <a:cs typeface="Noto Sans CJK SC Regular" charset="0"/>
            </a:endParaRPr>
          </a:p>
          <a:p>
            <a:pPr eaLnBrk="1" hangingPunct="1">
              <a:spcBef>
                <a:spcPts val="525"/>
              </a:spcBef>
              <a:buSzPct val="100000"/>
            </a:pPr>
            <a:r>
              <a:rPr lang="fr-FR" sz="1400">
                <a:cs typeface="Noto Sans CJK SC Regular" charset="0"/>
              </a:rPr>
              <a:t>Ezagutza gauza bat da, erabilera beste bat. Erabilera hiztunaren borondatearen esku dago hein handi batean, baina ez erabat (euskaraz hitz egiteko trabak egunerokotasunean…). Horren inguruko ohar batzuk egin. </a:t>
            </a:r>
          </a:p>
          <a:p>
            <a:pPr eaLnBrk="1" hangingPunct="1">
              <a:spcBef>
                <a:spcPts val="525"/>
              </a:spcBef>
              <a:buSzPct val="100000"/>
            </a:pPr>
            <a:endParaRPr lang="fr-FR" sz="1400" b="1">
              <a:cs typeface="Noto Sans CJK SC Regular" charset="0"/>
            </a:endParaRPr>
          </a:p>
          <a:p>
            <a:pPr eaLnBrk="1" hangingPunct="1">
              <a:spcBef>
                <a:spcPts val="525"/>
              </a:spcBef>
              <a:buSzPct val="100000"/>
            </a:pPr>
            <a:r>
              <a:rPr lang="fr-FR" sz="1400" b="1">
                <a:cs typeface="Noto Sans CJK SC Regular" charset="0"/>
              </a:rPr>
              <a:t>B. ERABILERA ZERTAN DAGOEN</a:t>
            </a:r>
          </a:p>
          <a:p>
            <a:pPr eaLnBrk="1" hangingPunct="1">
              <a:spcBef>
                <a:spcPts val="525"/>
              </a:spcBef>
              <a:buSzPct val="100000"/>
            </a:pPr>
            <a:endParaRPr lang="fr-FR" sz="1400" b="1">
              <a:cs typeface="Noto Sans CJK SC Regular" charset="0"/>
            </a:endParaRPr>
          </a:p>
          <a:p>
            <a:pPr eaLnBrk="1" hangingPunct="1">
              <a:spcBef>
                <a:spcPts val="450"/>
              </a:spcBef>
              <a:buClr>
                <a:srgbClr val="000000"/>
              </a:buClr>
              <a:buSzPct val="100000"/>
              <a:buFont typeface="Arial" charset="0"/>
              <a:buChar char="•"/>
            </a:pPr>
            <a:r>
              <a:rPr lang="fr-FR" sz="1400" b="1">
                <a:cs typeface="Noto Sans CJK SC Regular" charset="0"/>
              </a:rPr>
              <a:t>Erabilera</a:t>
            </a:r>
            <a:r>
              <a:rPr lang="fr-FR" sz="1400">
                <a:cs typeface="Noto Sans CJK SC Regular" charset="0"/>
              </a:rPr>
              <a:t> : </a:t>
            </a:r>
            <a:r>
              <a:rPr lang="fr-FR">
                <a:cs typeface="Noto Sans CJK SC Regular" charset="0"/>
              </a:rPr>
              <a:t>Ezagutzak ez ezik erabilerak ere gora egin du, eremu formaletan batez ere. Gazteen artean geroz eta nabarmenagoa da euskararen erabileran gertatzen ari den hazkundea. Izan ere, 35 urtetik beherakoen artean euskara erabiltzen dutenak duela hogei urte baino gehiago dira hiru lurraldeetan, batez ere EAEn. </a:t>
            </a:r>
          </a:p>
          <a:p>
            <a:pPr eaLnBrk="1" hangingPunct="1">
              <a:spcBef>
                <a:spcPts val="450"/>
              </a:spcBef>
              <a:buSzPct val="100000"/>
            </a:pPr>
            <a:r>
              <a:rPr lang="fr-FR">
                <a:cs typeface="Noto Sans CJK SC Regular" charset="0"/>
              </a:rPr>
              <a:t> </a:t>
            </a:r>
          </a:p>
          <a:p>
            <a:pPr lvl="1" eaLnBrk="1" hangingPunct="1">
              <a:spcBef>
                <a:spcPts val="450"/>
              </a:spcBef>
              <a:buSzPct val="100000"/>
            </a:pPr>
            <a:r>
              <a:rPr lang="fr-FR">
                <a:ea typeface="ＭＳ Ｐゴシック" charset="0"/>
                <a:cs typeface="Noto Sans CJK SC Regular" charset="0"/>
              </a:rPr>
              <a:t>Euskararen lurralde guztiak kontuan izanda, 16 urte edo gehiagoko biztanleen %24,2k euskara erabiltzen du neurri batean edo bestean: </a:t>
            </a:r>
          </a:p>
          <a:p>
            <a:pPr eaLnBrk="1" hangingPunct="1">
              <a:spcBef>
                <a:spcPts val="450"/>
              </a:spcBef>
              <a:buSzPct val="100000"/>
            </a:pPr>
            <a:r>
              <a:rPr lang="fr-FR">
                <a:cs typeface="Noto Sans CJK SC Regular" charset="0"/>
              </a:rPr>
              <a:t>	a) %16,1ek euskararen erabilera intentsiboa egiten du, hau da, euskara erdara beste edo gehiago erabiltzen du eguneroko jardunean. </a:t>
            </a:r>
          </a:p>
          <a:p>
            <a:pPr eaLnBrk="1" hangingPunct="1">
              <a:spcBef>
                <a:spcPts val="450"/>
              </a:spcBef>
              <a:buSzPct val="100000"/>
            </a:pPr>
            <a:r>
              <a:rPr lang="fr-FR">
                <a:cs typeface="Noto Sans CJK SC Regular" charset="0"/>
              </a:rPr>
              <a:t>	b) Aldi berean, %8,1ek euskara erabiltzen du, baina erdara baino gutxiago. </a:t>
            </a:r>
          </a:p>
          <a:p>
            <a:pPr eaLnBrk="1" hangingPunct="1">
              <a:spcBef>
                <a:spcPts val="675"/>
              </a:spcBef>
              <a:buSzPct val="100000"/>
            </a:pPr>
            <a:endParaRPr lang="fr-FR" sz="1800">
              <a:cs typeface="Noto Sans CJK SC Regular" charset="0"/>
            </a:endParaRPr>
          </a:p>
          <a:p>
            <a:pPr eaLnBrk="1" hangingPunct="1">
              <a:spcBef>
                <a:spcPts val="450"/>
              </a:spcBef>
              <a:buClr>
                <a:srgbClr val="000000"/>
              </a:buClr>
              <a:buSzPct val="100000"/>
              <a:buFont typeface="Arial" charset="0"/>
              <a:buChar char="•"/>
            </a:pPr>
            <a:r>
              <a:rPr lang="fr-FR">
                <a:cs typeface="Noto Sans CJK SC Regular" charset="0"/>
              </a:rPr>
              <a:t>Erabilerari buruzko emaitzetan alde handiak daude lurralde batetik bestera. Izan ere, euskara erdara beste edo gehiago erabiltzen dutenak, hau da, euskararen erabilera intentsiboa egiten dutenak %20 dira EAEn, %9,6 Iparraldean eta %5,5 Nafarroan. Horiez gain, euskara erabiltzen dutenak, baina erdara baino gutxiago, %7,3 dira EAEn, %7,1 Iparraldean eta %1,9 Nafarroan.</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	Azken 20 urteotako bilakaera aztertuz gero, euskararen erabilerak gora egin du EAEn, bere horretan dago Nafarroan eta behera egin du Iparraldean.</a:t>
            </a:r>
          </a:p>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Times New Roman" charset="0"/>
              <a:buAutoNum type="alphaUcPeriod"/>
            </a:pPr>
            <a:r>
              <a:rPr lang="fr-FR">
                <a:cs typeface="Noto Sans CJK SC Regular" charset="0"/>
              </a:rPr>
              <a:t>Gizarte osoko erabilera kontuan hartu ordez elebidunen erabilerari erreparatzen badiogu, elebidunen kopurua gehitu den arren, euskararen erabilera gaur egun 1991n baino txikiagoa da. Gizartean oro har nabarmen hazi da euskararen erabilera, baina gaur elebidun direnek ez dute 1991n elebidun zirenek baino gehiago erabiltzen euskara. Hala ere, 2001etik aurrera joera-aldaketa bat egon da eta gazte elebidunek gaur egun duela hamar urte baino gehiago erabiltzen dute euskara EAEn eta Iparraldean, baina ez Nafarroan</a:t>
            </a:r>
          </a:p>
          <a:p>
            <a:pPr eaLnBrk="1" hangingPunct="1">
              <a:spcBef>
                <a:spcPts val="450"/>
              </a:spcBef>
              <a:buSzPct val="100000"/>
            </a:pPr>
            <a:endParaRPr lang="fr-FR">
              <a:cs typeface="Noto Sans CJK SC Regular"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089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294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499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24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704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318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523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728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933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marL="914400" indent="-1714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V. Inkesta soziolinguistikoaren oinarriak (Eusko Jaurlaritza eta Euskararen Erakunde Publikoa 2012):</a:t>
            </a:r>
          </a:p>
          <a:p>
            <a:pPr lvl="1" eaLnBrk="1" hangingPunct="1">
              <a:spcBef>
                <a:spcPts val="450"/>
              </a:spcBef>
              <a:buClr>
                <a:srgbClr val="000000"/>
              </a:buClr>
              <a:buSzPct val="100000"/>
              <a:buFont typeface="Arial" charset="0"/>
              <a:buChar char="•"/>
            </a:pPr>
            <a:r>
              <a:rPr lang="fr-FR" sz="1400">
                <a:ea typeface="ＭＳ Ｐゴシック" charset="0"/>
                <a:cs typeface="Noto Sans CJK SC Regular" charset="0"/>
              </a:rPr>
              <a:t>16 urte edo gehiagoko hiztunak aintzat hartzen. </a:t>
            </a:r>
            <a:r>
              <a:rPr lang="fr-FR">
                <a:ea typeface="ＭＳ Ｐゴシック" charset="0"/>
                <a:cs typeface="Noto Sans CJK SC Regular" charset="0"/>
              </a:rPr>
              <a:t>Inkestatik kanpo gelditzen den adin-tartea pisu handikoa da euskararentzat, eskolaren eraginez euskaldunenak diren gazteen adin-tartea delako : EAEn eta Nafarroan, esaterako, 16 urtetik beherako gazteen artean dago elebidunen ehunekorik handiena. </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2.650.000 pertsona gutxi gora behera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edizio honetan 7.800 inkesta egin dira: 4.100 EAEn, 2.000 Iparraldean eta 1.700 Nafarroan.</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V. Inkesta Soziolinguistikoak lau ikerketa-eremu jasotzen ditu: herritarren hizkuntza-gaitasuna, hizkuntzaren transmisioa, euskararen erabilera hainbat esparrutan (etxean, lagunartean, lanean eta eremu formaletan) eta euskararekiko jarrera.</a:t>
            </a:r>
          </a:p>
          <a:p>
            <a:pPr lvl="1" eaLnBrk="1" hangingPunct="1">
              <a:spcBef>
                <a:spcPts val="450"/>
              </a:spcBef>
              <a:buClr>
                <a:srgbClr val="000000"/>
              </a:buClr>
              <a:buSzPct val="100000"/>
              <a:buFont typeface="Arial" charset="0"/>
              <a:buChar char="•"/>
            </a:pPr>
            <a:r>
              <a:rPr lang="fr-FR">
                <a:ea typeface="ＭＳ Ｐゴシック" charset="0"/>
                <a:cs typeface="Noto Sans CJK SC Regular" charset="0"/>
              </a:rPr>
              <a:t>Landa-lana Siadecok egin du 2011ko ekain eta abendu bitartean eta telefono bidez.</a:t>
            </a:r>
          </a:p>
          <a:p>
            <a:pPr lvl="1" eaLnBrk="1" hangingPunct="1">
              <a:spcBef>
                <a:spcPts val="450"/>
              </a:spcBef>
              <a:buSzPct val="100000"/>
            </a:pPr>
            <a:endParaRPr lang="fr-FR">
              <a:ea typeface="ＭＳ Ｐゴシック" charset="0"/>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B. HIZKUNTZA GAITASUNA LURRALDEEN ARABERA</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Taula komentatu.</a:t>
            </a:r>
          </a:p>
          <a:p>
            <a:pPr eaLnBrk="1" hangingPunct="1">
              <a:spcBef>
                <a:spcPts val="400"/>
              </a:spcBef>
              <a:buSzPct val="100000"/>
            </a:pPr>
            <a:endParaRPr lang="eu-ES">
              <a:cs typeface="Noto Sans CJK SC Regular" charset="0"/>
            </a:endParaRPr>
          </a:p>
          <a:p>
            <a:pPr eaLnBrk="1" hangingPunct="1">
              <a:spcBef>
                <a:spcPts val="400"/>
              </a:spcBef>
              <a:buClr>
                <a:srgbClr val="3B812F"/>
              </a:buClr>
              <a:buSzPct val="100000"/>
              <a:buFont typeface="Arial" charset="0"/>
              <a:buChar char="•"/>
            </a:pPr>
            <a:r>
              <a:rPr lang="eu-ES">
                <a:cs typeface="Noto Sans CJK SC Regular" charset="0"/>
              </a:rPr>
              <a:t>Ohar pare bat: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Lehenik eta behin, EAE, EHko biztanleen 3/4 eta euskaldunen %80, orduan, EAEren pisuaz ohartarazi. </a:t>
            </a:r>
          </a:p>
          <a:p>
            <a:pPr lvl="1" eaLnBrk="1" hangingPunct="1">
              <a:spcBef>
                <a:spcPts val="400"/>
              </a:spcBef>
              <a:buClr>
                <a:srgbClr val="3B812F"/>
              </a:buClr>
              <a:buSzPct val="100000"/>
              <a:buFont typeface="Arial" charset="0"/>
              <a:buChar char="•"/>
            </a:pPr>
            <a:r>
              <a:rPr lang="eu-ES">
                <a:ea typeface="ＭＳ Ｐゴシック" charset="0"/>
                <a:cs typeface="Noto Sans CJK SC Regular" charset="0"/>
              </a:rPr>
              <a:t>Gero, zenbaki horiek interpretatzeko garaian, gogoan izan behar ditugu euskal populazioaren ezaugarri nagusiak: </a:t>
            </a:r>
            <a:r>
              <a:rPr lang="fr-FR">
                <a:ea typeface="ＭＳ Ｐゴシック" charset="0"/>
                <a:cs typeface="Noto Sans CJK SC Regular" charset="0"/>
              </a:rPr>
              <a:t>Jaiotze-tasa oso txikia da, beraz gazteen multzoak, gaur egun elebidun gehien biltzen dituenak hain zuzen ere, gero eta pisu gutxiago du gizarte osoarekiko. Aldi berean, azken 20 urteotan nabarmen hazi da etorkinen ehunekoa. EAEn %6,6 izatera iritsi dira eta Nafarroan %11,2 izatera. Iparraldean kanpotik etorritako jendearen eragina oso handia da (biztanleen %41,5 inkestako datuen arabera). Duela 20 urte ere, Iparraldean kanpotarren ehunekoa gainerako bi lurraldeetan baino handiagoa zen. </a:t>
            </a:r>
            <a:r>
              <a:rPr lang="eu-ES">
                <a:ea typeface="ＭＳ Ｐゴシック" charset="0"/>
                <a:cs typeface="Noto Sans CJK SC Regular" charset="0"/>
              </a:rPr>
              <a:t>ERRONKA: ETORKINAK EUSKARARA HURBILTZEA;</a:t>
            </a:r>
          </a:p>
          <a:p>
            <a:pPr>
              <a:spcBef>
                <a:spcPts val="450"/>
              </a:spcBef>
              <a:buSzPct val="100000"/>
            </a:pPr>
            <a:endParaRPr lang="fr-FR" b="1">
              <a:cs typeface="Noto Sans CJK SC Regular" charset="0"/>
            </a:endParaRPr>
          </a:p>
          <a:p>
            <a:pPr>
              <a:spcBef>
                <a:spcPts val="450"/>
              </a:spcBef>
              <a:buSzPct val="100000"/>
            </a:pPr>
            <a:endParaRPr lang="fr-FR" b="1">
              <a:cs typeface="Noto Sans CJK SC Regular" charset="0"/>
            </a:endParaRPr>
          </a:p>
          <a:p>
            <a:pPr>
              <a:spcBef>
                <a:spcPts val="450"/>
              </a:spcBef>
              <a:buSzPct val="100000"/>
            </a:pPr>
            <a:r>
              <a:rPr lang="fr-FR" b="1">
                <a:cs typeface="Noto Sans CJK SC Regular" charset="0"/>
              </a:rPr>
              <a:t>C. 16 URTE EDO GEHIAGOKO ELEBIDUNAK LURRALDEKA</a:t>
            </a:r>
          </a:p>
          <a:p>
            <a:pPr lvl="1" eaLnBrk="1" hangingPunct="1">
              <a:spcBef>
                <a:spcPts val="400"/>
              </a:spcBef>
              <a:buSzPct val="100000"/>
            </a:pPr>
            <a:endParaRPr lang="eu-ES">
              <a:ea typeface="ＭＳ Ｐゴシック" charset="0"/>
              <a:cs typeface="Noto Sans CJK SC Regular" charset="0"/>
            </a:endParaRPr>
          </a:p>
          <a:p>
            <a:pPr>
              <a:spcBef>
                <a:spcPts val="450"/>
              </a:spcBef>
              <a:buSzPct val="100000"/>
            </a:pPr>
            <a:endParaRPr lang="fr-FR">
              <a:cs typeface="Noto Sans CJK SC Regular" charset="0"/>
            </a:endParaRPr>
          </a:p>
          <a:p>
            <a:pPr>
              <a:spcBef>
                <a:spcPts val="450"/>
              </a:spcBef>
              <a:buClr>
                <a:srgbClr val="000000"/>
              </a:buClr>
              <a:buSzPct val="100000"/>
              <a:buFont typeface="Arial" charset="0"/>
              <a:buChar char="•"/>
            </a:pPr>
            <a:r>
              <a:rPr lang="fr-FR">
                <a:cs typeface="Noto Sans CJK SC Regular" charset="0"/>
              </a:rPr>
              <a:t>Lurraldeka, EAEn 16 urte edo gehiagoko elebidunak %32 dira (1991n %24,1), Iparraldean %21,4 (1996an %26,4) eta Nafarroan %11,7 (1991n %9,5).</a:t>
            </a:r>
          </a:p>
          <a:p>
            <a:pPr>
              <a:spcBef>
                <a:spcPts val="525"/>
              </a:spcBef>
              <a:buSzPct val="100000"/>
            </a:pPr>
            <a:endParaRPr lang="fr-FR" sz="1400">
              <a:cs typeface="Noto Sans CJK SC Regular" charset="0"/>
            </a:endParaRPr>
          </a:p>
          <a:p>
            <a:pPr>
              <a:spcBef>
                <a:spcPts val="450"/>
              </a:spcBef>
              <a:buClr>
                <a:srgbClr val="000000"/>
              </a:buClr>
              <a:buSzPct val="100000"/>
              <a:buFont typeface="Arial" charset="0"/>
              <a:buChar char="•"/>
            </a:pPr>
            <a:r>
              <a:rPr lang="fr-FR">
                <a:cs typeface="Noto Sans CJK SC Regular" charset="0"/>
              </a:rPr>
              <a:t>Hamasei urte edo gehiagoko biztanleen artean, </a:t>
            </a:r>
            <a:r>
              <a:rPr lang="fr-FR" b="1">
                <a:cs typeface="Noto Sans CJK SC Regular" charset="0"/>
              </a:rPr>
              <a:t>1991n baino 185.600 elebidun gehiago daude 2011n </a:t>
            </a:r>
            <a:r>
              <a:rPr lang="fr-FR">
                <a:cs typeface="Noto Sans CJK SC Regular" charset="0"/>
              </a:rPr>
              <a:t>(%27 dira gaur egun). Elebidunen hazkundea Nafarroan eta, batez ere, EAEn gertatu da. Iparraldean, aldiz, oraindik ere galerak daude, baina lehenago baino apalagoak dira eta gazte elebidunen kopuruak segitzen du gora egiten.</a:t>
            </a:r>
          </a:p>
          <a:p>
            <a:pPr>
              <a:spcBef>
                <a:spcPts val="450"/>
              </a:spcBef>
              <a:buClr>
                <a:srgbClr val="000000"/>
              </a:buClr>
              <a:buSzPct val="100000"/>
              <a:buFont typeface="Arial" charset="0"/>
              <a:buChar char="•"/>
            </a:pPr>
            <a:r>
              <a:rPr lang="fr-FR">
                <a:cs typeface="Noto Sans CJK SC Regular" charset="0"/>
              </a:rPr>
              <a:t>Aldi berean, hamasei urtetik gorako erdaldunak duela 20 urte baino 140.239 gutxiago dira Euskal Herrian (%70 1991n eta %58,4 2011n). Erdaldunen ehunekoak behera egin du EAEn eta Nafarroan. Iparraldean, aldiz, gora egin dute bai kopuruak baita ehunekoak ere.</a:t>
            </a:r>
          </a:p>
          <a:p>
            <a:pPr>
              <a:spcBef>
                <a:spcPts val="525"/>
              </a:spcBef>
              <a:buSzPct val="100000"/>
            </a:pPr>
            <a:endParaRPr lang="fr-FR" sz="1400">
              <a:cs typeface="Noto Sans CJK SC Regular" charset="0"/>
            </a:endParaRPr>
          </a:p>
          <a:p>
            <a:pPr>
              <a:spcBef>
                <a:spcPts val="525"/>
              </a:spcBef>
              <a:buSzPct val="100000"/>
            </a:pPr>
            <a:endParaRPr lang="fr-FR" sz="1400">
              <a:cs typeface="Noto Sans CJK SC Regular"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2403"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lnSpc>
                <a:spcPct val="80000"/>
              </a:lnSpc>
              <a:spcBef>
                <a:spcPts val="375"/>
              </a:spcBef>
              <a:buSzPct val="100000"/>
            </a:pPr>
            <a:r>
              <a:rPr lang="es-ES" sz="1000">
                <a:cs typeface="Noto Sans CJK SC Regular" charset="0"/>
              </a:rPr>
              <a:t>Euskara ez ikasteko arrazoiak eta motibazio-mailak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%31,9k Euskara ez ikasteko arrazoiak eta motibazio-mailak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%31,9k adierazi du beste lehentasun batzuk dituela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%18,9k ez duela behar beste motibazio</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%9,70ek esan du egin beharreko ahaleginak ez diela merezi</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 %6,70ek ez dutela batere interesik. </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Ehuneko horiek ez direla euskara ikasten ari aitortu duten inkestatuei egiten diete erreferentzia, laginaren guztizkoaren %91,10i, zehazki. </a:t>
            </a:r>
          </a:p>
          <a:p>
            <a:pPr eaLnBrk="1" hangingPunct="1">
              <a:lnSpc>
                <a:spcPct val="80000"/>
              </a:lnSpc>
              <a:spcBef>
                <a:spcPts val="375"/>
              </a:spcBef>
              <a:buSzPct val="100000"/>
            </a:pPr>
            <a:r>
              <a:rPr lang="es-ES" sz="1000">
                <a:cs typeface="Noto Sans CJK SC Regular" charset="0"/>
              </a:rPr>
              <a:t>Gehien errepikatu duten arrazoiak:</a:t>
            </a:r>
          </a:p>
          <a:p>
            <a:pPr eaLnBrk="1" hangingPunct="1">
              <a:lnSpc>
                <a:spcPct val="80000"/>
              </a:lnSpc>
              <a:spcBef>
                <a:spcPts val="375"/>
              </a:spcBef>
              <a:buSzPct val="100000"/>
            </a:pPr>
            <a:r>
              <a:rPr lang="es-ES" sz="1000">
                <a:cs typeface="Noto Sans CJK SC Regular" charset="0"/>
              </a:rPr>
              <a:t>- denbora falta (%60k aipatu du); pertsonaren kontrolpetik at dagoen</a:t>
            </a:r>
          </a:p>
          <a:p>
            <a:pPr eaLnBrk="1" hangingPunct="1">
              <a:lnSpc>
                <a:spcPct val="80000"/>
              </a:lnSpc>
              <a:spcBef>
                <a:spcPts val="375"/>
              </a:spcBef>
              <a:buSzPct val="100000"/>
            </a:pPr>
            <a:r>
              <a:rPr lang="es-ES" sz="1000">
                <a:cs typeface="Noto Sans CJK SC Regular" charset="0"/>
              </a:rPr>
              <a:t>arrazoia hain zuzen; </a:t>
            </a:r>
          </a:p>
          <a:p>
            <a:pPr eaLnBrk="1" hangingPunct="1">
              <a:lnSpc>
                <a:spcPct val="80000"/>
              </a:lnSpc>
              <a:spcBef>
                <a:spcPts val="375"/>
              </a:spcBef>
              <a:buSzPct val="100000"/>
            </a:pPr>
            <a:r>
              <a:rPr lang="es-ES" sz="1000">
                <a:cs typeface="Noto Sans CJK SC Regular" charset="0"/>
              </a:rPr>
              <a:t>- behar beste motibazio ez izateak ere garrantzi handia du.</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Arrazoi “saihestezin” hauek motibazio-falta ezkutatzen dutela diote autoreek, barne-motibazioaren falta, alegia.</a:t>
            </a:r>
          </a:p>
          <a:p>
            <a:pPr eaLnBrk="1" hangingPunct="1">
              <a:lnSpc>
                <a:spcPct val="80000"/>
              </a:lnSpc>
              <a:spcBef>
                <a:spcPts val="375"/>
              </a:spcBef>
              <a:buSzPct val="100000"/>
            </a:pPr>
            <a:r>
              <a:rPr lang="es-ES" sz="1000">
                <a:cs typeface="Noto Sans CJK SC Regular" charset="0"/>
              </a:rPr>
              <a:t>adierazi du beste lehentasun batzuk dituela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%18,9k ez duela behar beste motibazio</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%9,70ek esan du egin beharreko ahaleginak ez diela merezi</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 %6,70ek ez dutela batere interesik. </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Ehuneko horiek ez direla euskara ikasten ari aitortu duten inkestatuei egiten diete erreferentzia, laginaren guztizkoaren %91,10i, zehazki. </a:t>
            </a:r>
          </a:p>
          <a:p>
            <a:pPr eaLnBrk="1" hangingPunct="1">
              <a:lnSpc>
                <a:spcPct val="80000"/>
              </a:lnSpc>
              <a:spcBef>
                <a:spcPts val="375"/>
              </a:spcBef>
              <a:buSzPct val="100000"/>
            </a:pPr>
            <a:r>
              <a:rPr lang="es-ES" sz="1000">
                <a:cs typeface="Noto Sans CJK SC Regular" charset="0"/>
              </a:rPr>
              <a:t>Gehien errepikatu duten arrazoiak:</a:t>
            </a:r>
          </a:p>
          <a:p>
            <a:pPr eaLnBrk="1" hangingPunct="1">
              <a:lnSpc>
                <a:spcPct val="80000"/>
              </a:lnSpc>
              <a:spcBef>
                <a:spcPts val="375"/>
              </a:spcBef>
              <a:buSzPct val="100000"/>
            </a:pPr>
            <a:r>
              <a:rPr lang="es-ES" sz="1000">
                <a:cs typeface="Noto Sans CJK SC Regular" charset="0"/>
              </a:rPr>
              <a:t>- denbora falta (%60k aipatu du); pertsonaren kontrolpetik at dagoen</a:t>
            </a:r>
          </a:p>
          <a:p>
            <a:pPr eaLnBrk="1" hangingPunct="1">
              <a:lnSpc>
                <a:spcPct val="80000"/>
              </a:lnSpc>
              <a:spcBef>
                <a:spcPts val="375"/>
              </a:spcBef>
              <a:buSzPct val="100000"/>
            </a:pPr>
            <a:r>
              <a:rPr lang="es-ES" sz="1000">
                <a:cs typeface="Noto Sans CJK SC Regular" charset="0"/>
              </a:rPr>
              <a:t>arrazoia hain zuzen; </a:t>
            </a:r>
          </a:p>
          <a:p>
            <a:pPr eaLnBrk="1" hangingPunct="1">
              <a:lnSpc>
                <a:spcPct val="80000"/>
              </a:lnSpc>
              <a:spcBef>
                <a:spcPts val="375"/>
              </a:spcBef>
              <a:buSzPct val="100000"/>
            </a:pPr>
            <a:r>
              <a:rPr lang="es-ES" sz="1000">
                <a:cs typeface="Noto Sans CJK SC Regular" charset="0"/>
              </a:rPr>
              <a:t>- behar beste motibazio ez izateak ere garrantzi handia du.</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Arrazoi “saihestezin” hauek motibazio-falta ezkutatzen dutela diote autoreek, barne-motibazioaren falta, alegia.</a:t>
            </a:r>
          </a:p>
          <a:p>
            <a:pPr eaLnBrk="1" hangingPunct="1">
              <a:lnSpc>
                <a:spcPct val="80000"/>
              </a:lnSpc>
              <a:spcBef>
                <a:spcPts val="375"/>
              </a:spcBef>
              <a:buSzPct val="100000"/>
            </a:pPr>
            <a:endParaRPr lang="es-ES" sz="1000">
              <a:solidFill>
                <a:srgbClr val="006600"/>
              </a:solidFill>
              <a:cs typeface="Noto Sans CJK SC Regular"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445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lnSpc>
                <a:spcPct val="80000"/>
              </a:lnSpc>
              <a:spcBef>
                <a:spcPts val="375"/>
              </a:spcBef>
              <a:buSzPct val="100000"/>
            </a:pPr>
            <a:r>
              <a:rPr lang="es-ES" sz="1000">
                <a:cs typeface="Noto Sans CJK SC Regular" charset="0"/>
              </a:rPr>
              <a:t>Euskara ez ikasteko arrazoiak eta motibazio-mailak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%31,9k Euskara ez ikasteko arrazoiak eta motibazio-mailak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%31,9k adierazi du beste lehentasun batzuk dituela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%18,9k ez duela behar beste motibazio</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%9,70ek esan du egin beharreko ahaleginak ez diela merezi</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 %6,70ek ez dutela batere interesik. </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Ehuneko horiek ez direla euskara ikasten ari aitortu duten inkestatuei egiten diete erreferentzia, laginaren guztizkoaren %91,10i, zehazki. </a:t>
            </a:r>
          </a:p>
          <a:p>
            <a:pPr eaLnBrk="1" hangingPunct="1">
              <a:lnSpc>
                <a:spcPct val="80000"/>
              </a:lnSpc>
              <a:spcBef>
                <a:spcPts val="375"/>
              </a:spcBef>
              <a:buSzPct val="100000"/>
            </a:pPr>
            <a:r>
              <a:rPr lang="es-ES" sz="1000">
                <a:cs typeface="Noto Sans CJK SC Regular" charset="0"/>
              </a:rPr>
              <a:t>Gehien errepikatu duten arrazoiak:</a:t>
            </a:r>
          </a:p>
          <a:p>
            <a:pPr eaLnBrk="1" hangingPunct="1">
              <a:lnSpc>
                <a:spcPct val="80000"/>
              </a:lnSpc>
              <a:spcBef>
                <a:spcPts val="375"/>
              </a:spcBef>
              <a:buSzPct val="100000"/>
            </a:pPr>
            <a:r>
              <a:rPr lang="es-ES" sz="1000">
                <a:cs typeface="Noto Sans CJK SC Regular" charset="0"/>
              </a:rPr>
              <a:t>- denbora falta (%60k aipatu du); pertsonaren kontrolpetik at dagoen</a:t>
            </a:r>
          </a:p>
          <a:p>
            <a:pPr eaLnBrk="1" hangingPunct="1">
              <a:lnSpc>
                <a:spcPct val="80000"/>
              </a:lnSpc>
              <a:spcBef>
                <a:spcPts val="375"/>
              </a:spcBef>
              <a:buSzPct val="100000"/>
            </a:pPr>
            <a:r>
              <a:rPr lang="es-ES" sz="1000">
                <a:cs typeface="Noto Sans CJK SC Regular" charset="0"/>
              </a:rPr>
              <a:t>arrazoia hain zuzen; </a:t>
            </a:r>
          </a:p>
          <a:p>
            <a:pPr eaLnBrk="1" hangingPunct="1">
              <a:lnSpc>
                <a:spcPct val="80000"/>
              </a:lnSpc>
              <a:spcBef>
                <a:spcPts val="375"/>
              </a:spcBef>
              <a:buSzPct val="100000"/>
            </a:pPr>
            <a:r>
              <a:rPr lang="es-ES" sz="1000">
                <a:cs typeface="Noto Sans CJK SC Regular" charset="0"/>
              </a:rPr>
              <a:t>- behar beste motibazio ez izateak ere garrantzi handia du.</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Arrazoi “saihestezin” hauek motibazio-falta ezkutatzen dutela diote autoreek, barne-motibazioaren falta, alegia.</a:t>
            </a:r>
          </a:p>
          <a:p>
            <a:pPr eaLnBrk="1" hangingPunct="1">
              <a:lnSpc>
                <a:spcPct val="80000"/>
              </a:lnSpc>
              <a:spcBef>
                <a:spcPts val="375"/>
              </a:spcBef>
              <a:buSzPct val="100000"/>
            </a:pPr>
            <a:r>
              <a:rPr lang="es-ES" sz="1000">
                <a:cs typeface="Noto Sans CJK SC Regular" charset="0"/>
              </a:rPr>
              <a:t>adierazi du beste lehentasun batzuk dituela </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%18,9k ez duela behar beste motibazio</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%9,70ek esan du egin beharreko ahaleginak ez diela merezi</a:t>
            </a:r>
          </a:p>
          <a:p>
            <a:pPr eaLnBrk="1" hangingPunct="1">
              <a:lnSpc>
                <a:spcPct val="80000"/>
              </a:lnSpc>
              <a:spcBef>
                <a:spcPts val="375"/>
              </a:spcBef>
              <a:buClr>
                <a:srgbClr val="000000"/>
              </a:buClr>
              <a:buSzPct val="100000"/>
              <a:buFont typeface="Times New Roman" charset="0"/>
              <a:buChar char="-"/>
            </a:pPr>
            <a:r>
              <a:rPr lang="es-ES" sz="1000">
                <a:cs typeface="Noto Sans CJK SC Regular" charset="0"/>
              </a:rPr>
              <a:t> %6,70ek ez dutela batere interesik. </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Ehuneko horiek ez direla euskara ikasten ari aitortu duten inkestatuei egiten diete erreferentzia, laginaren guztizkoaren %91,10i, zehazki. </a:t>
            </a:r>
          </a:p>
          <a:p>
            <a:pPr eaLnBrk="1" hangingPunct="1">
              <a:lnSpc>
                <a:spcPct val="80000"/>
              </a:lnSpc>
              <a:spcBef>
                <a:spcPts val="375"/>
              </a:spcBef>
              <a:buSzPct val="100000"/>
            </a:pPr>
            <a:r>
              <a:rPr lang="es-ES" sz="1000">
                <a:cs typeface="Noto Sans CJK SC Regular" charset="0"/>
              </a:rPr>
              <a:t>Gehien errepikatu duten arrazoiak:</a:t>
            </a:r>
          </a:p>
          <a:p>
            <a:pPr eaLnBrk="1" hangingPunct="1">
              <a:lnSpc>
                <a:spcPct val="80000"/>
              </a:lnSpc>
              <a:spcBef>
                <a:spcPts val="375"/>
              </a:spcBef>
              <a:buSzPct val="100000"/>
            </a:pPr>
            <a:r>
              <a:rPr lang="es-ES" sz="1000">
                <a:cs typeface="Noto Sans CJK SC Regular" charset="0"/>
              </a:rPr>
              <a:t>- denbora falta (%60k aipatu du); pertsonaren kontrolpetik at dagoen</a:t>
            </a:r>
          </a:p>
          <a:p>
            <a:pPr eaLnBrk="1" hangingPunct="1">
              <a:lnSpc>
                <a:spcPct val="80000"/>
              </a:lnSpc>
              <a:spcBef>
                <a:spcPts val="375"/>
              </a:spcBef>
              <a:buSzPct val="100000"/>
            </a:pPr>
            <a:r>
              <a:rPr lang="es-ES" sz="1000">
                <a:cs typeface="Noto Sans CJK SC Regular" charset="0"/>
              </a:rPr>
              <a:t>arrazoia hain zuzen; </a:t>
            </a:r>
          </a:p>
          <a:p>
            <a:pPr eaLnBrk="1" hangingPunct="1">
              <a:lnSpc>
                <a:spcPct val="80000"/>
              </a:lnSpc>
              <a:spcBef>
                <a:spcPts val="375"/>
              </a:spcBef>
              <a:buSzPct val="100000"/>
            </a:pPr>
            <a:r>
              <a:rPr lang="es-ES" sz="1000">
                <a:cs typeface="Noto Sans CJK SC Regular" charset="0"/>
              </a:rPr>
              <a:t>- behar beste motibazio ez izateak ere garrantzi handia du.</a:t>
            </a:r>
          </a:p>
          <a:p>
            <a:pPr eaLnBrk="1" hangingPunct="1">
              <a:lnSpc>
                <a:spcPct val="80000"/>
              </a:lnSpc>
              <a:spcBef>
                <a:spcPts val="375"/>
              </a:spcBef>
              <a:buSzPct val="100000"/>
            </a:pPr>
            <a:r>
              <a:rPr lang="es-ES" sz="1000">
                <a:cs typeface="Noto Sans CJK SC Regular" charset="0"/>
              </a:rPr>
              <a:t>	</a:t>
            </a:r>
            <a:r>
              <a:rPr lang="es-ES" sz="1000">
                <a:solidFill>
                  <a:srgbClr val="006600"/>
                </a:solidFill>
                <a:cs typeface="Noto Sans CJK SC Regular" charset="0"/>
              </a:rPr>
              <a:t>Arrazoi “saihestezin” hauek motibazio-falta ezkutatzen dutela diote autoreek, barne-motibazioaren falta, alegia.</a:t>
            </a:r>
          </a:p>
          <a:p>
            <a:pPr eaLnBrk="1" hangingPunct="1">
              <a:lnSpc>
                <a:spcPct val="80000"/>
              </a:lnSpc>
              <a:spcBef>
                <a:spcPts val="375"/>
              </a:spcBef>
              <a:buSzPct val="100000"/>
            </a:pPr>
            <a:endParaRPr lang="es-ES" sz="1000">
              <a:solidFill>
                <a:srgbClr val="006600"/>
              </a:solidFill>
              <a:cs typeface="Noto Sans CJK SC Regular"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6499"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854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1"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059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112643" name="Text Box 2"/>
          <p:cNvSpPr txBox="1">
            <a:spLocks noChangeArrowheads="1"/>
          </p:cNvSpPr>
          <p:nvPr/>
        </p:nvSpPr>
        <p:spPr bwMode="auto">
          <a:xfrm>
            <a:off x="679450" y="4716463"/>
            <a:ext cx="54260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marL="1308100" indent="-1651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indent="-2222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indent="-223838">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3838"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3838"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3838"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3838"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eaLnBrk="1" hangingPunct="1">
              <a:spcBef>
                <a:spcPts val="450"/>
              </a:spcBef>
              <a:buClr>
                <a:srgbClr val="000000"/>
              </a:buClr>
              <a:buSzPct val="100000"/>
              <a:buFont typeface="Times New Roman" charset="0"/>
              <a:buAutoNum type="alphaUcPeriod"/>
            </a:pPr>
            <a:r>
              <a:rPr lang="es-ES" b="1">
                <a:cs typeface="Noto Sans CJK SC Regular" charset="0"/>
              </a:rPr>
              <a:t>ETORKINAK ETA EUSKARA</a:t>
            </a:r>
          </a:p>
          <a:p>
            <a:pPr eaLnBrk="1" hangingPunct="1">
              <a:spcBef>
                <a:spcPts val="450"/>
              </a:spcBef>
              <a:buSzPct val="100000"/>
            </a:pPr>
            <a:endParaRPr lang="es-ES">
              <a:cs typeface="Noto Sans CJK SC Regular" charset="0"/>
            </a:endParaRPr>
          </a:p>
          <a:p>
            <a:pPr eaLnBrk="1" hangingPunct="1">
              <a:spcBef>
                <a:spcPts val="450"/>
              </a:spcBef>
              <a:buClr>
                <a:srgbClr val="000000"/>
              </a:buClr>
              <a:buSzPct val="100000"/>
              <a:buFont typeface="Arial" charset="0"/>
              <a:buChar char="•"/>
            </a:pPr>
            <a:r>
              <a:rPr lang="eu-ES">
                <a:cs typeface="Noto Sans CJK SC Regular" charset="0"/>
              </a:rPr>
              <a:t>Inmigrazio berria, hizkuntza arazo berririk? (Osa, 2009)</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Etorkinen dentsitatea ez da homogeneoa. Herrialde edo eskualde bakoitzaren egitura ekonomikoa dago atzean.</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Asko gazteak dira eta lan proiektuekin datoz, beraz, eskolara hurbiltzeko ez dago aukera asko. Inguru euskaldunean bizi ezik euskararekiko ukipena txikia</a:t>
            </a:r>
          </a:p>
          <a:p>
            <a:pPr lvl="1" eaLnBrk="1" hangingPunct="1">
              <a:spcBef>
                <a:spcPts val="450"/>
              </a:spcBef>
              <a:buClr>
                <a:srgbClr val="000000"/>
              </a:buClr>
              <a:buSzPct val="100000"/>
              <a:buFont typeface="Arial" charset="0"/>
              <a:buChar char="•"/>
            </a:pPr>
            <a:r>
              <a:rPr lang="eu-ES">
                <a:ea typeface="ＭＳ Ｐゴシック" charset="0"/>
                <a:cs typeface="Noto Sans CJK SC Regular" charset="0"/>
              </a:rPr>
              <a:t>Haurren kasuan, eskolak bideratzen du euskararen ikaskuntza hein batean. Lurraldeka oso ezberdina da</a:t>
            </a:r>
          </a:p>
          <a:p>
            <a:pPr lvl="2" eaLnBrk="1" hangingPunct="1">
              <a:spcBef>
                <a:spcPts val="450"/>
              </a:spcBef>
              <a:buClr>
                <a:srgbClr val="000000"/>
              </a:buClr>
              <a:buSzPct val="100000"/>
              <a:buFont typeface="Arial" charset="0"/>
              <a:buChar char="•"/>
            </a:pPr>
            <a:r>
              <a:rPr lang="eu-ES">
                <a:ea typeface="ＭＳ Ｐゴシック" charset="0"/>
                <a:cs typeface="Noto Sans CJK SC Regular" charset="0"/>
              </a:rPr>
              <a:t>Araba: gehiengoa A ereduan.</a:t>
            </a:r>
          </a:p>
          <a:p>
            <a:pPr lvl="2" eaLnBrk="1" hangingPunct="1">
              <a:spcBef>
                <a:spcPts val="450"/>
              </a:spcBef>
              <a:buClr>
                <a:srgbClr val="000000"/>
              </a:buClr>
              <a:buSzPct val="100000"/>
              <a:buFont typeface="Arial" charset="0"/>
              <a:buChar char="•"/>
            </a:pPr>
            <a:r>
              <a:rPr lang="eu-ES">
                <a:ea typeface="ＭＳ Ｐゴシック" charset="0"/>
                <a:cs typeface="Noto Sans CJK SC Regular" charset="0"/>
              </a:rPr>
              <a:t>Bizkaia: A eredua zabal hedatua.</a:t>
            </a:r>
          </a:p>
          <a:p>
            <a:pPr lvl="2" eaLnBrk="1" hangingPunct="1">
              <a:spcBef>
                <a:spcPts val="450"/>
              </a:spcBef>
              <a:buClr>
                <a:srgbClr val="000000"/>
              </a:buClr>
              <a:buSzPct val="100000"/>
              <a:buFont typeface="Arial" charset="0"/>
              <a:buChar char="•"/>
            </a:pPr>
            <a:r>
              <a:rPr lang="eu-ES">
                <a:ea typeface="ＭＳ Ｐゴシック" charset="0"/>
                <a:cs typeface="Noto Sans CJK SC Regular" charset="0"/>
              </a:rPr>
              <a:t>Gipuzkoa: gutxiengoa A ereduan; gehiengoa D eredua</a:t>
            </a:r>
          </a:p>
          <a:p>
            <a:pPr lvl="4" eaLnBrk="1" hangingPunct="1">
              <a:lnSpc>
                <a:spcPct val="90000"/>
              </a:lnSpc>
              <a:spcBef>
                <a:spcPts val="450"/>
              </a:spcBef>
              <a:buSzPct val="100000"/>
            </a:pPr>
            <a:endParaRPr lang="eu-ES">
              <a:ea typeface="ＭＳ Ｐゴシック" charset="0"/>
              <a:cs typeface="Noto Sans CJK SC Regular" charset="0"/>
            </a:endParaRPr>
          </a:p>
          <a:p>
            <a:pPr lvl="1" eaLnBrk="1" hangingPunct="1">
              <a:lnSpc>
                <a:spcPct val="90000"/>
              </a:lnSpc>
              <a:spcBef>
                <a:spcPts val="450"/>
              </a:spcBef>
              <a:buClr>
                <a:srgbClr val="000000"/>
              </a:buClr>
              <a:buSzPct val="100000"/>
              <a:buFont typeface="Arial" charset="0"/>
              <a:buChar char="•"/>
            </a:pPr>
            <a:r>
              <a:rPr lang="eu-ES">
                <a:ea typeface="ＭＳ Ｐゴシック" charset="0"/>
                <a:cs typeface="Noto Sans CJK SC Regular" charset="0"/>
              </a:rPr>
              <a:t> Etorri berrien kopuru handia dagoen tokietan euskararen dentsitate urria da (hirietan nagusiki).</a:t>
            </a:r>
          </a:p>
          <a:p>
            <a:pPr lvl="1" eaLnBrk="1" hangingPunct="1">
              <a:lnSpc>
                <a:spcPct val="90000"/>
              </a:lnSpc>
              <a:spcBef>
                <a:spcPts val="450"/>
              </a:spcBef>
              <a:buClr>
                <a:srgbClr val="000000"/>
              </a:buClr>
              <a:buSzPct val="100000"/>
              <a:buFont typeface="Arial" charset="0"/>
              <a:buChar char="•"/>
            </a:pPr>
            <a:r>
              <a:rPr lang="eu-ES">
                <a:ea typeface="ＭＳ Ｐゴシック" charset="0"/>
                <a:cs typeface="Noto Sans CJK SC Regular" charset="0"/>
              </a:rPr>
              <a:t>Nafarroa: egoera kezkagarria, ez etorkinak euskarara hurbiltzerik izango ez dutelako, baizik eta euskara bera arrisku larrian dagoelako.</a:t>
            </a:r>
          </a:p>
          <a:p>
            <a:pPr lvl="1" eaLnBrk="1" hangingPunct="1">
              <a:lnSpc>
                <a:spcPct val="90000"/>
              </a:lnSpc>
              <a:spcBef>
                <a:spcPts val="450"/>
              </a:spcBef>
              <a:buSzPct val="100000"/>
            </a:pPr>
            <a:endParaRPr lang="eu-ES">
              <a:ea typeface="ＭＳ Ｐゴシック" charset="0"/>
              <a:cs typeface="Noto Sans CJK SC Regular" charset="0"/>
            </a:endParaRPr>
          </a:p>
          <a:p>
            <a:pPr lvl="1" eaLnBrk="1" hangingPunct="1">
              <a:lnSpc>
                <a:spcPct val="90000"/>
              </a:lnSpc>
              <a:spcBef>
                <a:spcPts val="450"/>
              </a:spcBef>
              <a:buSzPct val="100000"/>
            </a:pPr>
            <a:r>
              <a:rPr lang="eu-ES" b="1">
                <a:ea typeface="ＭＳ Ｐゴシック" charset="0"/>
                <a:cs typeface="Noto Sans CJK SC Regular" charset="0"/>
              </a:rPr>
              <a:t>B. ONDORIOAK</a:t>
            </a:r>
          </a:p>
          <a:p>
            <a:pPr lvl="1" eaLnBrk="1" hangingPunct="1">
              <a:lnSpc>
                <a:spcPct val="90000"/>
              </a:lnSpc>
              <a:spcBef>
                <a:spcPts val="450"/>
              </a:spcBef>
              <a:buSzPct val="100000"/>
            </a:pPr>
            <a:endParaRPr lang="eu-ES">
              <a:ea typeface="ＭＳ Ｐゴシック" charset="0"/>
              <a:cs typeface="Noto Sans CJK SC Regular" charset="0"/>
            </a:endParaRPr>
          </a:p>
          <a:p>
            <a:pPr lvl="1" eaLnBrk="1" hangingPunct="1">
              <a:lnSpc>
                <a:spcPct val="90000"/>
              </a:lnSpc>
              <a:spcBef>
                <a:spcPts val="450"/>
              </a:spcBef>
              <a:buClr>
                <a:srgbClr val="000000"/>
              </a:buClr>
              <a:buSzPct val="100000"/>
              <a:buFont typeface="Arial" charset="0"/>
              <a:buChar char="•"/>
            </a:pPr>
            <a:r>
              <a:rPr lang="eu-ES">
                <a:ea typeface="ＭＳ Ｐゴシック" charset="0"/>
                <a:cs typeface="Noto Sans CJK SC Regular" charset="0"/>
              </a:rPr>
              <a:t>Erramun Osaren (2009) zenbait ondorio:</a:t>
            </a:r>
          </a:p>
          <a:p>
            <a:pPr lvl="3" eaLnBrk="1" hangingPunct="1">
              <a:lnSpc>
                <a:spcPct val="90000"/>
              </a:lnSpc>
              <a:spcBef>
                <a:spcPts val="450"/>
              </a:spcBef>
              <a:buSzPct val="100000"/>
            </a:pPr>
            <a:r>
              <a:rPr lang="eu-ES">
                <a:ea typeface="ＭＳ Ｐゴシック" charset="0"/>
                <a:cs typeface="Noto Sans CJK SC Regular" charset="0"/>
              </a:rPr>
              <a:t>1-Etorkinen etorrerak euskarari gaitz egiten dionaren ustea zabaldu da.</a:t>
            </a:r>
          </a:p>
          <a:p>
            <a:pPr lvl="3" eaLnBrk="1" hangingPunct="1">
              <a:lnSpc>
                <a:spcPct val="90000"/>
              </a:lnSpc>
              <a:spcBef>
                <a:spcPts val="450"/>
              </a:spcBef>
              <a:buSzPct val="100000"/>
            </a:pPr>
            <a:r>
              <a:rPr lang="eu-ES">
                <a:ea typeface="ＭＳ Ｐゴシック" charset="0"/>
                <a:cs typeface="Noto Sans CJK SC Regular" charset="0"/>
              </a:rPr>
              <a:t>2-Euskararen garatze bideak berrausnartu behar dira eta konpromisoak berrikusi.</a:t>
            </a:r>
          </a:p>
          <a:p>
            <a:pPr lvl="3" eaLnBrk="1" hangingPunct="1">
              <a:lnSpc>
                <a:spcPct val="90000"/>
              </a:lnSpc>
              <a:spcBef>
                <a:spcPts val="450"/>
              </a:spcBef>
              <a:buSzPct val="100000"/>
            </a:pPr>
            <a:r>
              <a:rPr lang="eu-ES">
                <a:ea typeface="ＭＳ Ｐゴシック" charset="0"/>
                <a:cs typeface="Noto Sans CJK SC Regular" charset="0"/>
              </a:rPr>
              <a:t>3-“Etorkinen etorrerak azaleratu baino ez du egiten aspalditik beharrezko ikusten den hausnarketa beharra. Etorri berriek ispilu bat ipintzen digute, geure erronken kontzientzia hartzeko baliatu dezakeguna. Izan ere, euskarak etorkinekin arazo bat badauka, batez ere, eta gauza guztien gainetik, bere gizarte propioarekin du erronka, eta izatekotan, arazoa”.</a:t>
            </a:r>
          </a:p>
          <a:p>
            <a:pPr lvl="3" eaLnBrk="1" hangingPunct="1">
              <a:lnSpc>
                <a:spcPct val="90000"/>
              </a:lnSpc>
              <a:spcBef>
                <a:spcPts val="450"/>
              </a:spcBef>
              <a:buSzPct val="100000"/>
            </a:pPr>
            <a:r>
              <a:rPr lang="eu-ES">
                <a:ea typeface="ＭＳ Ｐゴシック" charset="0"/>
                <a:cs typeface="Noto Sans CJK SC Regular" charset="0"/>
              </a:rPr>
              <a:t>4-Bi faktore gogoratzea:</a:t>
            </a:r>
          </a:p>
          <a:p>
            <a:pPr lvl="4" eaLnBrk="1" hangingPunct="1">
              <a:lnSpc>
                <a:spcPct val="90000"/>
              </a:lnSpc>
              <a:spcBef>
                <a:spcPts val="450"/>
              </a:spcBef>
              <a:buClr>
                <a:srgbClr val="3B812F"/>
              </a:buClr>
              <a:buSzPct val="100000"/>
              <a:buFont typeface="Wingdings" charset="0"/>
              <a:buChar char=""/>
            </a:pPr>
            <a:r>
              <a:rPr lang="eu-ES" sz="1600">
                <a:ea typeface="ＭＳ Ｐゴシック" charset="0"/>
                <a:cs typeface="Noto Sans CJK SC Regular" charset="0"/>
              </a:rPr>
              <a:t>Etorri berri gehienak, lehen fasean behintzat, ez dira eskolaratuko; beraz, bide formaletik euskararik ez dute ikasiko. Ingurutik?</a:t>
            </a:r>
          </a:p>
          <a:p>
            <a:pPr lvl="4" eaLnBrk="1" hangingPunct="1">
              <a:lnSpc>
                <a:spcPct val="90000"/>
              </a:lnSpc>
              <a:spcBef>
                <a:spcPts val="450"/>
              </a:spcBef>
              <a:buClr>
                <a:srgbClr val="3B812F"/>
              </a:buClr>
              <a:buSzPct val="100000"/>
              <a:buFont typeface="Wingdings" charset="0"/>
              <a:buChar char=""/>
            </a:pPr>
            <a:r>
              <a:rPr lang="eu-ES" sz="1600">
                <a:ea typeface="ＭＳ Ｐゴシック" charset="0"/>
                <a:cs typeface="Noto Sans CJK SC Regular" charset="0"/>
              </a:rPr>
              <a:t>Giro euskaldunetan arazoa, gizartearen fragmentazioak erakarpena eragozten du.</a:t>
            </a:r>
          </a:p>
          <a:p>
            <a:pPr lvl="3" eaLnBrk="1" hangingPunct="1">
              <a:lnSpc>
                <a:spcPct val="90000"/>
              </a:lnSpc>
              <a:spcBef>
                <a:spcPts val="450"/>
              </a:spcBef>
              <a:buSzPct val="100000"/>
            </a:pPr>
            <a:endParaRPr lang="eu-ES">
              <a:ea typeface="ＭＳ Ｐゴシック" charset="0"/>
              <a:cs typeface="Noto Sans CJK SC Regular" charset="0"/>
            </a:endParaRPr>
          </a:p>
          <a:p>
            <a:pPr>
              <a:spcBef>
                <a:spcPts val="450"/>
              </a:spcBef>
              <a:buSzPct val="100000"/>
            </a:pPr>
            <a:r>
              <a:rPr lang="es-ES" b="1">
                <a:cs typeface="Noto Sans CJK SC Regular" charset="0"/>
              </a:rPr>
              <a:t>C. SALBUESPENAK EREDU</a:t>
            </a:r>
          </a:p>
          <a:p>
            <a:pPr>
              <a:spcBef>
                <a:spcPts val="450"/>
              </a:spcBef>
              <a:buSzPct val="100000"/>
            </a:pPr>
            <a:endParaRPr lang="es-ES" b="1">
              <a:cs typeface="Noto Sans CJK SC Regular" charset="0"/>
            </a:endParaRPr>
          </a:p>
          <a:p>
            <a:pPr>
              <a:spcBef>
                <a:spcPts val="450"/>
              </a:spcBef>
              <a:buSzPct val="100000"/>
            </a:pPr>
            <a:r>
              <a:rPr lang="es-ES">
                <a:cs typeface="Noto Sans CJK SC Regular" charset="0"/>
              </a:rPr>
              <a:t>Euskara ikasi duten etorkinen lekukotasunen bideo bat ikusi. </a:t>
            </a:r>
            <a:r>
              <a:rPr lang="es-ES" i="1">
                <a:cs typeface="Noto Sans CJK SC Regular" charset="0"/>
              </a:rPr>
              <a:t>Bidai intimoen </a:t>
            </a:r>
            <a:r>
              <a:rPr lang="es-ES">
                <a:cs typeface="Noto Sans CJK SC Regular" charset="0"/>
              </a:rPr>
              <a:t>zati bat?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114691" name="Text Box 2"/>
          <p:cNvSpPr txBox="1">
            <a:spLocks noChangeArrowheads="1"/>
          </p:cNvSpPr>
          <p:nvPr/>
        </p:nvSpPr>
        <p:spPr bwMode="auto">
          <a:xfrm>
            <a:off x="679450" y="4716463"/>
            <a:ext cx="54229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4266863" y="-11798300"/>
            <a:ext cx="16735426" cy="12552363"/>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14339" name="Text Box 2"/>
          <p:cNvSpPr txBox="1">
            <a:spLocks noChangeArrowheads="1"/>
          </p:cNvSpPr>
          <p:nvPr/>
        </p:nvSpPr>
        <p:spPr bwMode="auto">
          <a:xfrm>
            <a:off x="539750" y="2700338"/>
            <a:ext cx="54324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1pPr>
            <a:lvl2pPr marL="914400" indent="-17145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a:solidFill>
                  <a:srgbClr val="000000"/>
                </a:solidFill>
                <a:latin typeface="Times New Roman" charset="0"/>
                <a:ea typeface="MS PGothic" charset="0"/>
                <a:cs typeface="MS PGothic" charset="0"/>
              </a:defRPr>
            </a:lvl9pPr>
          </a:lstStyle>
          <a:p>
            <a:pPr algn="just" eaLnBrk="1" hangingPunct="1">
              <a:spcBef>
                <a:spcPts val="450"/>
              </a:spcBef>
              <a:buClr>
                <a:srgbClr val="000000"/>
              </a:buClr>
              <a:buSzPct val="100000"/>
              <a:buFont typeface="Times New Roman" charset="0"/>
              <a:buAutoNum type="alphaUcPeriod"/>
            </a:pPr>
            <a:r>
              <a:rPr lang="es-ES" b="1">
                <a:cs typeface="Noto Sans CJK SC Regular" charset="0"/>
              </a:rPr>
              <a:t>NAZIO BAT = ESTATU BAT = HIZKUNTZA BAT?</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“Nazio” eta “nazio-estatu” kontzeptuek mende gutxi dituzte. Frantziako Iraultzarekin batera, honako ideia hau zabaltzen hasi zen: unitate politikoetako biztanleriak homogeneoa behar zuela izan, baita kulturari eta hizkuntzari dagokienez ere, nahiz eta errealitatea beste bat zen: Frantzian hizkuntza asko hitz egiten ziren (okzitaniera, katalana, korsikera, bretainiera, flandiera, alsaziera, euskara eta frantsesa).</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Frantziaren ondotik, Europako beste estatu batzuek ere nazio-estatu elebakar izendatu zuten beren burua (Alemania, Holanda eta Italia). Eta ondoren europar kolonia izandako estatuetara zabaldu zen nazio-hizkuntza bakar bat izatearen ideia hori.</a:t>
            </a:r>
          </a:p>
          <a:p>
            <a:pPr algn="just" eaLnBrk="1" hangingPunct="1">
              <a:spcBef>
                <a:spcPts val="450"/>
              </a:spcBef>
              <a:buClr>
                <a:srgbClr val="000000"/>
              </a:buClr>
              <a:buSzPct val="100000"/>
              <a:buFont typeface="Arial" charset="0"/>
              <a:buChar char="•"/>
            </a:pPr>
            <a:r>
              <a:rPr lang="es-ES">
                <a:cs typeface="Noto Sans CJK SC Regular" charset="0"/>
              </a:rPr>
              <a:t>Gaur egun estatu gehienek beren nazio-hizkuntzak sustatzen dituzte, homogeneotasunaren izenean eta lurraldeko beste hizkuntza guztien kaltetan.</a:t>
            </a:r>
          </a:p>
          <a:p>
            <a:pPr algn="just" eaLnBrk="1" hangingPunct="1">
              <a:spcBef>
                <a:spcPts val="450"/>
              </a:spcBef>
              <a:buSzPct val="100000"/>
            </a:pPr>
            <a:endParaRPr lang="es-ES">
              <a:cs typeface="Noto Sans CJK SC Regular" charset="0"/>
            </a:endParaRPr>
          </a:p>
          <a:p>
            <a:pPr algn="just" eaLnBrk="1" hangingPunct="1">
              <a:spcBef>
                <a:spcPts val="450"/>
              </a:spcBef>
              <a:buSzPct val="100000"/>
            </a:pPr>
            <a:r>
              <a:rPr lang="es-ES" b="1">
                <a:cs typeface="Noto Sans CJK SC Regular" charset="0"/>
              </a:rPr>
              <a:t>B. ERREALITATEA OSO BESTELAKOA DA</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Hizkuntzen errealitatea, ordea, bestelakoa da. Hizkuntzak nazioak eta estatuak baino askoz ere ugariagoak dira, eta ez datoz bat lurraldeetako mugekin. Ikus ditzagun zenbait datu:</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Munduan 193 estatu aitortzen ditu NBEk (194, Vatikano kontuan hartuta). </a:t>
            </a:r>
            <a:r>
              <a:rPr lang="es-ES">
                <a:solidFill>
                  <a:srgbClr val="FF0000"/>
                </a:solidFill>
                <a:ea typeface="ＭＳ Ｐゴシック" charset="0"/>
                <a:cs typeface="Noto Sans CJK SC Regular" charset="0"/>
              </a:rPr>
              <a:t>(wikipedia)</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Munduan hitz egiten diren hizkuntzak, aldiz, 6000 inguru dira. </a:t>
            </a:r>
            <a:r>
              <a:rPr lang="es-ES">
                <a:solidFill>
                  <a:srgbClr val="FF0000"/>
                </a:solidFill>
                <a:ea typeface="ＭＳ Ｐゴシック" charset="0"/>
                <a:cs typeface="Noto Sans CJK SC Regular" charset="0"/>
              </a:rPr>
              <a:t>(Martí, 69. eta 91.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Oso modu heterogeneoan daude banatuta: Papua Ginea Berrian, adibidez, lau milioi hiztunek 800 hizkuntza erabiltzen dituzte; Zeelanda Berrian, aldiz, oso lurralde zabala izanagatik ere, maoriera baino ez zen hitz egiten europar kolonizatzaileak iritsi aurretik. </a:t>
            </a:r>
            <a:r>
              <a:rPr lang="es-ES">
                <a:solidFill>
                  <a:srgbClr val="FF0000"/>
                </a:solidFill>
                <a:ea typeface="ＭＳ Ｐゴシック" charset="0"/>
                <a:cs typeface="Noto Sans CJK SC Regular" charset="0"/>
              </a:rPr>
              <a:t>(Martí, 69.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Kontinenteei begira, Afrikan eta Asian hitz egiten dira hizkuntza gehien. </a:t>
            </a:r>
            <a:r>
              <a:rPr lang="es-ES">
                <a:solidFill>
                  <a:srgbClr val="FF0000"/>
                </a:solidFill>
                <a:ea typeface="ＭＳ Ｐゴシック" charset="0"/>
                <a:cs typeface="Noto Sans CJK SC Regular" charset="0"/>
              </a:rPr>
              <a:t>(Ikus ppt-eko 1. taula, 4. diapositiba Martí, 91.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Aniztasun handieneko estatuak: Papua Ginea Berria, Indonesia, India, Nigeria... </a:t>
            </a:r>
            <a:r>
              <a:rPr lang="es-ES">
                <a:solidFill>
                  <a:srgbClr val="FF0000"/>
                </a:solidFill>
                <a:ea typeface="ＭＳ Ｐゴシック" charset="0"/>
                <a:cs typeface="Noto Sans CJK SC Regular" charset="0"/>
              </a:rPr>
              <a:t>(Ikus ppt-eko 2. taula, 5. diapositiba Martí, 92. or.)</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Europan ere uste baino askoz ere ugariagoak dira hizkuntzak: autore gehienentzat 50etik gora. </a:t>
            </a:r>
            <a:r>
              <a:rPr lang="es-ES">
                <a:solidFill>
                  <a:srgbClr val="FF0000"/>
                </a:solidFill>
                <a:ea typeface="ＭＳ Ｐゴシック" charset="0"/>
                <a:cs typeface="Noto Sans CJK SC Regular" charset="0"/>
              </a:rPr>
              <a:t>(Ikus “Europako eremu urriko hizkuntzak” dokumentua)</a:t>
            </a:r>
          </a:p>
          <a:p>
            <a:pPr algn="just" eaLnBrk="1" hangingPunct="1">
              <a:spcBef>
                <a:spcPts val="450"/>
              </a:spcBef>
              <a:buSzPct val="100000"/>
            </a:pPr>
            <a:endParaRPr lang="es-ES">
              <a:cs typeface="Noto Sans CJK SC Regular" charset="0"/>
            </a:endParaRPr>
          </a:p>
          <a:p>
            <a:pPr algn="just" eaLnBrk="1" hangingPunct="1">
              <a:spcBef>
                <a:spcPts val="450"/>
              </a:spcBef>
              <a:buSzPct val="100000"/>
            </a:pPr>
            <a:r>
              <a:rPr lang="es-ES" b="1">
                <a:cs typeface="Noto Sans CJK SC Regular" charset="0"/>
              </a:rPr>
              <a:t>C. ESTATUEN MUGAK = HIZKUNTZEN ETA HIZKUNTZA KOMUNITATEEN MUGAK</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Garrantzitsua da jabetzea estatuen mugak ez datozela bat hizkuntzen eta hizkuntza-komunitateen mugekin. Hain zuzen ere, hizkuntza asko estatu bat baino gehiagoko lurretan hitz egiten dira (euskara adibide argia da). Horrek honako gogoeta hau eragin behar digu: hizkuntza-politikek mugez gaindikoak behar dutela izan, eta hizkuntza-politikaz arduratzen diren erakundeen arteko koordinazioa sustatu behar dela, hizkuntz eta kultur banaketa faltsurik ez bultzatzeko </a:t>
            </a:r>
            <a:r>
              <a:rPr lang="es-ES">
                <a:solidFill>
                  <a:srgbClr val="FF0000"/>
                </a:solidFill>
                <a:cs typeface="Noto Sans CJK SC Regular" charset="0"/>
              </a:rPr>
              <a:t>(Martí, 152. or.). Alderantziz, estatu batean hizkuntza bat baino geihago egon daiteke, lehen esan bezala.</a:t>
            </a:r>
          </a:p>
          <a:p>
            <a:pPr algn="just" eaLnBrk="1" hangingPunct="1">
              <a:spcBef>
                <a:spcPts val="450"/>
              </a:spcBef>
              <a:buSzPct val="100000"/>
            </a:pPr>
            <a:endParaRPr lang="es-ES">
              <a:solidFill>
                <a:srgbClr val="FF0000"/>
              </a:solidFill>
              <a:cs typeface="Noto Sans CJK SC Regular" charset="0"/>
            </a:endParaRPr>
          </a:p>
          <a:p>
            <a:pPr algn="just" eaLnBrk="1" hangingPunct="1">
              <a:spcBef>
                <a:spcPts val="450"/>
              </a:spcBef>
              <a:buSzPct val="100000"/>
            </a:pPr>
            <a:r>
              <a:rPr lang="es-ES" b="1">
                <a:solidFill>
                  <a:srgbClr val="FF0000"/>
                </a:solidFill>
                <a:cs typeface="Noto Sans CJK SC Regular" charset="0"/>
              </a:rPr>
              <a:t>D. UNESCOren lana: HIZKUNTZEN MUNDUA TXOSTENA</a:t>
            </a:r>
          </a:p>
          <a:p>
            <a:pPr algn="just" eaLnBrk="1" hangingPunct="1">
              <a:spcBef>
                <a:spcPts val="450"/>
              </a:spcBef>
              <a:buSzPct val="100000"/>
            </a:pPr>
            <a:endParaRPr lang="es-ES">
              <a:solidFill>
                <a:srgbClr val="FF0000"/>
              </a:solidFill>
              <a:cs typeface="Noto Sans CJK SC Regular" charset="0"/>
            </a:endParaRPr>
          </a:p>
          <a:p>
            <a:pPr algn="just" eaLnBrk="1" hangingPunct="1">
              <a:spcBef>
                <a:spcPts val="450"/>
              </a:spcBef>
              <a:buSzPct val="100000"/>
            </a:pPr>
            <a:r>
              <a:rPr lang="es-ES">
                <a:solidFill>
                  <a:srgbClr val="FF0000"/>
                </a:solidFill>
                <a:cs typeface="Noto Sans CJK SC Regular" charset="0"/>
              </a:rPr>
              <a:t>(BIBL: </a:t>
            </a:r>
            <a:r>
              <a:rPr lang="es-ES">
                <a:cs typeface="Noto Sans CJK SC Regular" charset="0"/>
              </a:rPr>
              <a:t>Martí et al., 2005: 20-24)</a:t>
            </a:r>
          </a:p>
          <a:p>
            <a:pPr algn="just" eaLnBrk="1" hangingPunct="1">
              <a:spcBef>
                <a:spcPts val="450"/>
              </a:spcBef>
              <a:buSzPct val="100000"/>
            </a:pPr>
            <a:endParaRPr lang="es-ES">
              <a:cs typeface="Noto Sans CJK SC Regular" charset="0"/>
            </a:endParaRPr>
          </a:p>
          <a:p>
            <a:pPr algn="just" eaLnBrk="1" hangingPunct="1">
              <a:spcBef>
                <a:spcPts val="450"/>
              </a:spcBef>
              <a:buClr>
                <a:srgbClr val="000000"/>
              </a:buClr>
              <a:buSzPct val="100000"/>
              <a:buFont typeface="Arial" charset="0"/>
              <a:buChar char="•"/>
            </a:pPr>
            <a:r>
              <a:rPr lang="es-ES">
                <a:cs typeface="Noto Sans CJK SC Regular" charset="0"/>
              </a:rPr>
              <a:t>Hizkuntzen Mundua txostenak munduko egoera soziolinguistikoaren berri eman nahi du, hiru asmorekin:</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(i) deskribatzailea izan nahi du: gaur egungo hizkuntz aniztasuna azaldu nahi du, eta aniztasun hori galtzeko arriskuak eta joerak deskribatu. Bestela esanda, datu zehatzak eman nahi ditu hizkuntz aniztasunaz eta aniztasunen horren eboluzioaz.</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(iii) iritziak biltzea: hizkuntzen erabilerari eta haien eboluzioari buruzko iritzia eskatu diete hainbat pertsona, talde eta erakunderi. </a:t>
            </a: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(iii) etorkizunerako jarraibide batzuk ezartzea: gomendioen bidez, neurri txikiak, zentzuzkoak eta hizkuntz komunitate ahulenen eta mehatxatuenen aldekoak bultzatu nahi dira</a:t>
            </a:r>
          </a:p>
          <a:p>
            <a:pPr lvl="1" algn="just" eaLnBrk="1" hangingPunct="1">
              <a:spcBef>
                <a:spcPts val="450"/>
              </a:spcBef>
              <a:buSzPct val="100000"/>
            </a:pPr>
            <a:endParaRPr lang="es-ES">
              <a:ea typeface="ＭＳ Ｐゴシック" charset="0"/>
              <a:cs typeface="Noto Sans CJK SC Regular" charset="0"/>
            </a:endParaRPr>
          </a:p>
          <a:p>
            <a:pPr lvl="1" algn="just" eaLnBrk="1" hangingPunct="1">
              <a:spcBef>
                <a:spcPts val="450"/>
              </a:spcBef>
              <a:buClr>
                <a:srgbClr val="000000"/>
              </a:buClr>
              <a:buSzPct val="100000"/>
              <a:buFont typeface="Arial" charset="0"/>
              <a:buChar char="•"/>
            </a:pPr>
            <a:r>
              <a:rPr lang="es-ES">
                <a:ea typeface="ＭＳ Ｐゴシック" charset="0"/>
                <a:cs typeface="Noto Sans CJK SC Regular" charset="0"/>
              </a:rPr>
              <a:t>Azkenean, txosten horren helburu nagusia hau da: hizkuntz aniztasuna babestearen erantzunkizuna hartzera bultzatzea</a:t>
            </a:r>
          </a:p>
          <a:p>
            <a:pPr lvl="1" algn="just" eaLnBrk="1" hangingPunct="1">
              <a:spcBef>
                <a:spcPts val="450"/>
              </a:spcBef>
              <a:buSzPct val="100000"/>
            </a:pPr>
            <a:endParaRPr lang="es-ES">
              <a:ea typeface="ＭＳ Ｐゴシック" charset="0"/>
              <a:cs typeface="Noto Sans CJK SC Regular" charset="0"/>
            </a:endParaRPr>
          </a:p>
          <a:p>
            <a:pPr eaLnBrk="1" hangingPunct="1">
              <a:lnSpc>
                <a:spcPct val="90000"/>
              </a:lnSpc>
              <a:spcBef>
                <a:spcPts val="450"/>
              </a:spcBef>
              <a:buSzPct val="100000"/>
            </a:pPr>
            <a:endParaRPr lang="es-ES">
              <a:cs typeface="Noto Sans CJK SC Regular" charset="0"/>
            </a:endParaRPr>
          </a:p>
          <a:p>
            <a:pPr eaLnBrk="1" hangingPunct="1">
              <a:lnSpc>
                <a:spcPct val="90000"/>
              </a:lnSpc>
              <a:spcBef>
                <a:spcPts val="375"/>
              </a:spcBef>
              <a:buSzPct val="100000"/>
            </a:pPr>
            <a:endParaRPr lang="es-ES" sz="1000" b="1">
              <a:solidFill>
                <a:srgbClr val="006600"/>
              </a:solidFill>
              <a:cs typeface="Noto Sans CJK SC Regular" charset="0"/>
            </a:endParaRPr>
          </a:p>
          <a:p>
            <a:pPr algn="just" eaLnBrk="1" hangingPunct="1">
              <a:spcBef>
                <a:spcPts val="450"/>
              </a:spcBef>
              <a:buSzPct val="100000"/>
            </a:pPr>
            <a:endParaRPr lang="es-ES" sz="1000" b="1">
              <a:solidFill>
                <a:srgbClr val="006600"/>
              </a:solidFill>
              <a:cs typeface="Noto Sans CJK SC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6387"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fr-FR" b="1">
                <a:cs typeface="Noto Sans CJK SC Regular" charset="0"/>
              </a:rPr>
              <a:t>A. Zergatik hizkuntzalariek proposatutako Papua Ginea Berriko hizkuntzen sailkapenak arazotsuak dira ?</a:t>
            </a:r>
          </a:p>
          <a:p>
            <a:pPr eaLnBrk="1" hangingPunct="1">
              <a:spcBef>
                <a:spcPts val="450"/>
              </a:spcBef>
              <a:buSzPct val="100000"/>
            </a:pPr>
            <a:r>
              <a:rPr lang="fr-FR">
                <a:cs typeface="Noto Sans CJK SC Regular" charset="0"/>
              </a:rPr>
              <a:t>- Egitura irizpideak ez direlako adierazle fidagarriak hizkuntz muga tradizionalak adierazteko</a:t>
            </a:r>
          </a:p>
          <a:p>
            <a:pPr eaLnBrk="1" hangingPunct="1">
              <a:spcBef>
                <a:spcPts val="450"/>
              </a:spcBef>
              <a:buSzPct val="100000"/>
            </a:pPr>
            <a:r>
              <a:rPr lang="fr-FR">
                <a:cs typeface="Noto Sans CJK SC Regular" charset="0"/>
              </a:rPr>
              <a:t>- Egiturez haratago, talde bateko kide izateko gogoak, gizarte betebeharrak banatzeak, edo etsai komuna izateak ere zer esan handia dutelako hizkuntza mugak finkatzeko orduan. Europako adibide bat emateko, gogoan izan dezagun Yougoslavia hainbat herritan banatu denetik (zehatzago Serbia, Montenegro, Bosnia, Croatia, Macedonia, Slovenia), serbiera eta bosniera –hizkuntzalariek hizkuntza beraren aldaeratzat joko lituzketenak– bi hizkuntza desberdin gisa deklaratu direla, herri bakoitzak bere identitate nazionala sortzeko beharra zeukalako. Gainera, bi hizkuntzak urrunduz eta ñabarduraz betez doaz Serbiarrak eta Bosniarrak, elkarrengandik banatzeko gutiziarengatik. Antzeko zerbait erran daiteke katalana eta valentzierari buruz. </a:t>
            </a:r>
          </a:p>
          <a:p>
            <a:pPr eaLnBrk="1" hangingPunct="1">
              <a:spcBef>
                <a:spcPts val="450"/>
              </a:spcBef>
              <a:buSzPct val="100000"/>
            </a:pPr>
            <a:r>
              <a:rPr lang="fr-FR">
                <a:cs typeface="Noto Sans CJK SC Regular" charset="0"/>
              </a:rPr>
              <a:t> </a:t>
            </a:r>
          </a:p>
          <a:p>
            <a:pPr eaLnBrk="1" hangingPunct="1">
              <a:spcBef>
                <a:spcPts val="450"/>
              </a:spcBef>
              <a:buSzPct val="100000"/>
            </a:pPr>
            <a:r>
              <a:rPr lang="fr-FR" b="1">
                <a:cs typeface="Noto Sans CJK SC Regular" charset="0"/>
              </a:rPr>
              <a:t>B. Zergatik Papua Ginea Berriko hizkuntza egoeraz egindako idazkiek irudi nahasia daukate ?</a:t>
            </a:r>
          </a:p>
          <a:p>
            <a:pPr eaLnBrk="1" hangingPunct="1">
              <a:spcBef>
                <a:spcPts val="450"/>
              </a:spcBef>
              <a:buSzPct val="100000"/>
            </a:pPr>
            <a:r>
              <a:rPr lang="fr-FR">
                <a:cs typeface="Noto Sans CJK SC Regular" charset="0"/>
              </a:rPr>
              <a:t>- Indigenek hizkuntzei buruz daukaten ikuspuntua ez delako aintzat hartu</a:t>
            </a:r>
          </a:p>
          <a:p>
            <a:pPr eaLnBrk="1" hangingPunct="1">
              <a:spcBef>
                <a:spcPts val="450"/>
              </a:spcBef>
              <a:buSzPct val="100000"/>
            </a:pPr>
            <a:r>
              <a:rPr lang="fr-FR">
                <a:cs typeface="Noto Sans CJK SC Regular" charset="0"/>
              </a:rPr>
              <a:t>- Hizkuntzen izendapenak eta hizkuntzen artean ezartzen diren mugak etengabe aldatzen direlako</a:t>
            </a:r>
          </a:p>
          <a:p>
            <a:pPr eaLnBrk="1" hangingPunct="1">
              <a:spcBef>
                <a:spcPts val="450"/>
              </a:spcBef>
              <a:buSzPct val="100000"/>
            </a:pPr>
            <a:r>
              <a:rPr lang="fr-FR">
                <a:cs typeface="Noto Sans CJK SC Regular" charset="0"/>
              </a:rPr>
              <a:t>- Hizkuntzak zenbatzeko orduan kontuan hartutako entitateak ez dira beti elkarren artean konparagarriak, orduan zenbakiek ez dute baliorik</a:t>
            </a:r>
          </a:p>
          <a:p>
            <a:pPr eaLnBrk="1" hangingPunct="1">
              <a:spcBef>
                <a:spcPts val="450"/>
              </a:spcBef>
              <a:buSzPct val="100000"/>
            </a:pPr>
            <a:r>
              <a:rPr lang="fr-FR">
                <a:cs typeface="Noto Sans CJK SC Regular" charset="0"/>
              </a:rPr>
              <a:t>- Ez delako aztertu indigenek zer kontzeptu duten hizkuntza eta komunikazioari buruz</a:t>
            </a:r>
          </a:p>
          <a:p>
            <a:pPr eaLnBrk="1" hangingPunct="1">
              <a:spcBef>
                <a:spcPts val="450"/>
              </a:spcBef>
              <a:buSzPct val="100000"/>
            </a:pPr>
            <a:r>
              <a:rPr lang="fr-FR" b="1">
                <a:cs typeface="Noto Sans CJK SC Regular" charset="0"/>
              </a:rPr>
              <a:t> </a:t>
            </a:r>
          </a:p>
          <a:p>
            <a:pPr eaLnBrk="1" hangingPunct="1">
              <a:spcBef>
                <a:spcPts val="450"/>
              </a:spcBef>
              <a:buSzPct val="100000"/>
            </a:pPr>
            <a:r>
              <a:rPr lang="fr-FR" b="1">
                <a:cs typeface="Noto Sans CJK SC Regular" charset="0"/>
              </a:rPr>
              <a:t>C. Zein dira Papua Ginea Berriko hizkuntza egoera gaizki ezagutzearen ondorioak ?</a:t>
            </a:r>
          </a:p>
          <a:p>
            <a:pPr eaLnBrk="1" hangingPunct="1">
              <a:spcBef>
                <a:spcPts val="450"/>
              </a:spcBef>
              <a:buSzPct val="100000"/>
            </a:pPr>
            <a:r>
              <a:rPr lang="fr-FR">
                <a:cs typeface="Noto Sans CJK SC Regular" charset="0"/>
              </a:rPr>
              <a:t>- Aldaketak ezin dira diagnostikatu (hizkuntzen galera, bereziki)</a:t>
            </a:r>
          </a:p>
          <a:p>
            <a:pPr eaLnBrk="1" hangingPunct="1">
              <a:spcBef>
                <a:spcPts val="450"/>
              </a:spcBef>
              <a:buSzPct val="100000"/>
            </a:pPr>
            <a:r>
              <a:rPr lang="fr-FR">
                <a:cs typeface="Noto Sans CJK SC Regular" charset="0"/>
              </a:rPr>
              <a:t>- Hizkuntza politikak martxan jartzea oso zaila da egoera ez bada ondo ezagutzen.</a:t>
            </a:r>
          </a:p>
          <a:p>
            <a:pPr eaLnBrk="1" hangingPunct="1">
              <a:spcBef>
                <a:spcPts val="450"/>
              </a:spcBef>
              <a:buSzPct val="100000"/>
            </a:pPr>
            <a:endParaRPr lang="fr-FR">
              <a:cs typeface="Noto Sans CJK SC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a:spLocks noGrp="1" noRot="1" noChangeAspect="1" noChangeArrowheads="1" noTextEdit="1"/>
          </p:cNvSpPr>
          <p:nvPr>
            <p:ph type="sldImg"/>
          </p:nvPr>
        </p:nvSpPr>
        <p:spPr>
          <a:xfrm>
            <a:off x="-14265275" y="-11798300"/>
            <a:ext cx="16717963" cy="125380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435" name="Text Box 2"/>
          <p:cNvSpPr txBox="1">
            <a:spLocks noChangeArrowheads="1"/>
          </p:cNvSpPr>
          <p:nvPr/>
        </p:nvSpPr>
        <p:spPr bwMode="auto">
          <a:xfrm>
            <a:off x="679450" y="4716463"/>
            <a:ext cx="54213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endParaRPr lang="fr-FR">
              <a:cs typeface="Noto Sans CJK SC Regular" charset="0"/>
            </a:endParaRPr>
          </a:p>
          <a:p>
            <a:pPr eaLnBrk="1" hangingPunct="1">
              <a:spcBef>
                <a:spcPts val="450"/>
              </a:spcBef>
              <a:buClr>
                <a:srgbClr val="000000"/>
              </a:buClr>
              <a:buSzPct val="100000"/>
              <a:buFont typeface="Times New Roman" charset="0"/>
              <a:buAutoNum type="alphaUcPeriod"/>
            </a:pPr>
            <a:r>
              <a:rPr lang="fr-FR" b="1">
                <a:cs typeface="Noto Sans CJK SC Regular" charset="0"/>
              </a:rPr>
              <a:t>IDIAZABALi ELKARRIZKETA</a:t>
            </a:r>
          </a:p>
          <a:p>
            <a:pPr eaLnBrk="1" hangingPunct="1">
              <a:spcBef>
                <a:spcPts val="450"/>
              </a:spcBef>
              <a:buSzPct val="100000"/>
            </a:pPr>
            <a:endParaRPr lang="fr-FR" b="1">
              <a:cs typeface="Noto Sans CJK SC Regular" charset="0"/>
            </a:endParaRPr>
          </a:p>
          <a:p>
            <a:pPr eaLnBrk="1" hangingPunct="1">
              <a:spcBef>
                <a:spcPts val="450"/>
              </a:spcBef>
              <a:buSzPct val="100000"/>
            </a:pPr>
            <a:r>
              <a:rPr lang="fr-FR">
                <a:cs typeface="Noto Sans CJK SC Regular" charset="0"/>
              </a:rPr>
              <a:t>(22. minutu irauten du. Beraz, denbora gehiegi ez galtzeko, hobe da galderak kopia ditzaten bideoa proiektatu aitzin.)</a:t>
            </a:r>
          </a:p>
          <a:p>
            <a:pPr eaLnBrk="1" hangingPunct="1">
              <a:spcBef>
                <a:spcPts val="450"/>
              </a:spcBef>
              <a:buSzPct val="100000"/>
            </a:pPr>
            <a:endParaRPr lang="fr-FR">
              <a:cs typeface="Noto Sans CJK SC Regular" charset="0"/>
            </a:endParaRPr>
          </a:p>
          <a:p>
            <a:pPr eaLnBrk="1" hangingPunct="1">
              <a:spcBef>
                <a:spcPts val="450"/>
              </a:spcBef>
              <a:buSzPct val="100000"/>
            </a:pPr>
            <a:r>
              <a:rPr lang="fr-FR">
                <a:cs typeface="Noto Sans CJK SC Regular" charset="0"/>
              </a:rPr>
              <a:t>Elkarrizketari sarreratxoa: Itziar Idiazabal Unesco etxearen kidea da, eta elkarrizketa horretan, UNESCOk hizkuntzen inguruan burutzen duen lana azaltzen du. Zehazkiago, hizkuntzen inguruko proiektuaren hastapenak eta zergaitia azaltzen ditu, eta gaur egun zertan den. Gainera, euskarak eta Euskal Herriko kideek proiektu horretan zer garrantzi duten aipatzen du.</a:t>
            </a:r>
          </a:p>
          <a:p>
            <a:pPr eaLnBrk="1" hangingPunct="1">
              <a:spcBef>
                <a:spcPts val="450"/>
              </a:spcBef>
              <a:buSzPct val="100000"/>
            </a:pPr>
            <a:endParaRPr lang="fr-FR">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Clr>
                <a:srgbClr val="000000"/>
              </a:buClr>
              <a:buSzPct val="100000"/>
              <a:buFont typeface="Times New Roman" charset="0"/>
              <a:buAutoNum type="alphaUcPeriod"/>
            </a:pPr>
            <a:r>
              <a:rPr lang="fr-FR" b="1">
                <a:cs typeface="Noto Sans CJK SC Regular" charset="0"/>
              </a:rPr>
              <a:t>LEHEN GALDERAREN ERANTZUNA</a:t>
            </a:r>
          </a:p>
          <a:p>
            <a:pPr eaLnBrk="1" hangingPunct="1">
              <a:spcBef>
                <a:spcPts val="450"/>
              </a:spcBef>
              <a:buSzPct val="100000"/>
            </a:pPr>
            <a:endParaRPr lang="fr-FR" b="1">
              <a:cs typeface="Noto Sans CJK SC Regular" charset="0"/>
            </a:endParaRPr>
          </a:p>
          <a:p>
            <a:pPr eaLnBrk="1" hangingPunct="1">
              <a:lnSpc>
                <a:spcPct val="90000"/>
              </a:lnSpc>
              <a:spcBef>
                <a:spcPts val="450"/>
              </a:spcBef>
              <a:buSzPct val="100000"/>
            </a:pPr>
            <a:r>
              <a:rPr lang="es-ES">
                <a:cs typeface="Noto Sans CJK SC Regular" charset="0"/>
              </a:rPr>
              <a:t>- Estatuen ordezko dira hizkuntzak eta gatazkatsua zen gaia; estatu batzuek ez zuten gai hau landu nahi. </a:t>
            </a:r>
          </a:p>
          <a:p>
            <a:pPr eaLnBrk="1" hangingPunct="1">
              <a:lnSpc>
                <a:spcPct val="90000"/>
              </a:lnSpc>
              <a:spcBef>
                <a:spcPts val="450"/>
              </a:spcBef>
              <a:buSzPct val="100000"/>
            </a:pPr>
            <a:r>
              <a:rPr lang="es-ES">
                <a:cs typeface="Noto Sans CJK SC Regular" charset="0"/>
              </a:rPr>
              <a:t>“</a:t>
            </a:r>
            <a:r>
              <a:rPr lang="es-ES" altLang="ja-JP" b="1">
                <a:cs typeface="Noto Sans CJK SC Regular" charset="0"/>
              </a:rPr>
              <a:t>Hizkuntzen arazoek pertsonen eta taldeen identitatea bete-betean ukitzen dituzte</a:t>
            </a:r>
            <a:r>
              <a:rPr lang="es-ES" altLang="ja-JP">
                <a:cs typeface="Noto Sans CJK SC Regular" charset="0"/>
              </a:rPr>
              <a:t>, </a:t>
            </a:r>
            <a:r>
              <a:rPr lang="es-ES" altLang="ja-JP" b="1">
                <a:cs typeface="Noto Sans CJK SC Regular" charset="0"/>
              </a:rPr>
              <a:t>eta ez da erraza hizkuntz aniztasunaz soseguz, zentzuz eta objektiboki jardutea</a:t>
            </a:r>
            <a:r>
              <a:rPr lang="es-ES" altLang="ja-JP">
                <a:cs typeface="Noto Sans CJK SC Regular" charset="0"/>
              </a:rPr>
              <a:t>. Zenbait estatutako gatazketan arrazoi linguistikoak ere badaude. Horregatik, hizkuntz komunitateen orainari eta geroari buruzko gogoetak politika arloko kontutzat edo galgarritzat jotzen dituzte hainbatek. Txostenak ez ditu ezkutatu nahi estatuetan eta nazioartean dagoen hizkuntz aniztasuna kudeatzeak dakartzan ondorio politikoak, baina nabarmendu nahi du bakegintzan laguntzen duela hizkuntz aniztasuna demokrazia eta justizia aintzat hartuta kudeatzeak.</a:t>
            </a:r>
            <a:r>
              <a:rPr lang="es-ES">
                <a:cs typeface="Noto Sans CJK SC Regular" charset="0"/>
              </a:rPr>
              <a:t>”</a:t>
            </a:r>
            <a:r>
              <a:rPr lang="es-ES" altLang="ja-JP">
                <a:cs typeface="Noto Sans CJK SC Regular" charset="0"/>
              </a:rPr>
              <a:t> (Marti et al., 2005:21-22)</a:t>
            </a:r>
          </a:p>
          <a:p>
            <a:pPr eaLnBrk="1" hangingPunct="1">
              <a:spcBef>
                <a:spcPts val="450"/>
              </a:spcBef>
              <a:buSzPct val="100000"/>
            </a:pPr>
            <a:endParaRPr lang="fr-FR" b="1">
              <a:cs typeface="Noto Sans CJK SC Regular" charset="0"/>
            </a:endParaRPr>
          </a:p>
          <a:p>
            <a:pPr eaLnBrk="1" hangingPunct="1">
              <a:spcBef>
                <a:spcPts val="450"/>
              </a:spcBef>
              <a:buSzPct val="100000"/>
            </a:pPr>
            <a:endParaRPr lang="fr-FR" b="1">
              <a:cs typeface="Noto Sans CJK SC Regular" charset="0"/>
            </a:endParaRPr>
          </a:p>
          <a:p>
            <a:pPr eaLnBrk="1" hangingPunct="1">
              <a:spcBef>
                <a:spcPts val="450"/>
              </a:spcBef>
              <a:buSzPct val="100000"/>
            </a:pPr>
            <a:r>
              <a:rPr lang="fr-FR" b="1">
                <a:cs typeface="Noto Sans CJK SC Regular" charset="0"/>
              </a:rPr>
              <a:t>C. BIGARREN GALDERAREN ERANTZUNA</a:t>
            </a:r>
          </a:p>
          <a:p>
            <a:pPr eaLnBrk="1" hangingPunct="1">
              <a:spcBef>
                <a:spcPts val="450"/>
              </a:spcBef>
              <a:buSzPct val="100000"/>
            </a:pPr>
            <a:endParaRPr lang="fr-FR" b="1">
              <a:cs typeface="Noto Sans CJK SC Regular" charset="0"/>
            </a:endParaRPr>
          </a:p>
          <a:p>
            <a:pPr eaLnBrk="1" hangingPunct="1">
              <a:spcBef>
                <a:spcPts val="450"/>
              </a:spcBef>
              <a:buSzPct val="100000"/>
            </a:pPr>
            <a:r>
              <a:rPr lang="en-GB">
                <a:cs typeface="Noto Sans CJK SC Regular" charset="0"/>
              </a:rPr>
              <a:t>- “Guk ere badakigu hizkuntza batekin bakarrik ez dugula nahiko gizartean jarduteko baina izkutuago agertzen den aurreiritzia da </a:t>
            </a:r>
            <a:r>
              <a:rPr lang="en-GB" b="1">
                <a:cs typeface="Noto Sans CJK SC Regular" charset="0"/>
              </a:rPr>
              <a:t>elebakarrak direla idealki hiztun osoenak, hoberenak, idealak, hizkuntza ondoen menderatzen dutenak</a:t>
            </a:r>
            <a:r>
              <a:rPr lang="en-GB">
                <a:cs typeface="Noto Sans CJK SC Regular" charset="0"/>
              </a:rPr>
              <a:t>...Beraz, ideala elebakarra izatea da. </a:t>
            </a:r>
            <a:r>
              <a:rPr lang="en-GB" b="1">
                <a:cs typeface="Noto Sans CJK SC Regular" charset="0"/>
              </a:rPr>
              <a:t>Aurreiritzi hau oso kaltegarria da. Bi hizkuntza erabiltzen badituzu gaitasunak banatu egiten diren moduan edo, ezin dira bi hizkuntza ondo hitzegin</a:t>
            </a:r>
            <a:r>
              <a:rPr lang="en-GB">
                <a:cs typeface="Noto Sans CJK SC Regular" charset="0"/>
              </a:rPr>
              <a:t>. Eta hau batetik, 1) </a:t>
            </a:r>
            <a:r>
              <a:rPr lang="en-GB" b="1">
                <a:cs typeface="Noto Sans CJK SC Regular" charset="0"/>
              </a:rPr>
              <a:t>faltsua</a:t>
            </a:r>
            <a:r>
              <a:rPr lang="en-GB">
                <a:cs typeface="Noto Sans CJK SC Regular" charset="0"/>
              </a:rPr>
              <a:t> da, munduko hiztun gehienek bi hizkuntza edo gehiago darabiltzatelako; bestetik arazorik izatekotan, elebakar izatea da arazo 2) </a:t>
            </a:r>
            <a:r>
              <a:rPr lang="en-GB" b="1">
                <a:cs typeface="Noto Sans CJK SC Regular" charset="0"/>
              </a:rPr>
              <a:t>elebakarra bazara, arazoa da</a:t>
            </a:r>
            <a:r>
              <a:rPr lang="en-GB">
                <a:cs typeface="Noto Sans CJK SC Regular" charset="0"/>
              </a:rPr>
              <a:t>. Hala ere, esate baterako Ingalaterra, Frantzia, Espainian... zabaldua dago pentsatzea bi hizkuntza egiten badituzu gaitasunak erbinatu egiten direla edo eta ez dituzula hain ondo egingo. </a:t>
            </a:r>
            <a:r>
              <a:rPr lang="es-ES">
                <a:cs typeface="Noto Sans CJK SC Regular" charset="0"/>
              </a:rPr>
              <a:t>Beraz, </a:t>
            </a:r>
            <a:r>
              <a:rPr lang="es-ES" i="1">
                <a:cs typeface="Noto Sans CJK SC Regular" charset="0"/>
              </a:rPr>
              <a:t>hizkuntza ondo hitz egiteko elebakarra izan behar duzu</a:t>
            </a:r>
            <a:r>
              <a:rPr lang="es-ES">
                <a:cs typeface="Noto Sans CJK SC Regular" charset="0"/>
              </a:rPr>
              <a:t>naren ustea zabaldua da oraindik.” </a:t>
            </a:r>
          </a:p>
          <a:p>
            <a:pPr eaLnBrk="1" hangingPunct="1">
              <a:spcBef>
                <a:spcPts val="450"/>
              </a:spcBef>
              <a:buSzPct val="100000"/>
            </a:pPr>
            <a:endParaRPr lang="fr-FR" b="1">
              <a:cs typeface="Noto Sans CJK SC Regular" charset="0"/>
            </a:endParaRPr>
          </a:p>
          <a:p>
            <a:pPr eaLnBrk="1" hangingPunct="1">
              <a:spcBef>
                <a:spcPts val="450"/>
              </a:spcBef>
              <a:buSzPct val="100000"/>
            </a:pPr>
            <a:endParaRPr lang="fr-FR" b="1">
              <a:cs typeface="Noto Sans CJK SC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917575" y="754063"/>
            <a:ext cx="4960938" cy="3722687"/>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20483" name="Text Box 2"/>
          <p:cNvSpPr txBox="1">
            <a:spLocks noChangeArrowheads="1"/>
          </p:cNvSpPr>
          <p:nvPr/>
        </p:nvSpPr>
        <p:spPr bwMode="auto">
          <a:xfrm>
            <a:off x="679450" y="4716463"/>
            <a:ext cx="54260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0"/>
                <a:cs typeface="MS PGothic" charset="0"/>
              </a:defRPr>
            </a:lvl9pPr>
          </a:lstStyle>
          <a:p>
            <a:pPr eaLnBrk="1" hangingPunct="1">
              <a:spcBef>
                <a:spcPts val="450"/>
              </a:spcBef>
              <a:buSzPct val="100000"/>
            </a:pPr>
            <a:r>
              <a:rPr lang="es-ES">
                <a:cs typeface="Noto Sans CJK SC Regular" charset="0"/>
              </a:rPr>
              <a:t>ERANTZUNAK</a:t>
            </a:r>
          </a:p>
          <a:p>
            <a:pPr eaLnBrk="1" hangingPunct="1">
              <a:spcBef>
                <a:spcPts val="450"/>
              </a:spcBef>
              <a:buSzPct val="100000"/>
            </a:pPr>
            <a:r>
              <a:rPr lang="es-ES">
                <a:cs typeface="Noto Sans CJK SC Regular" charset="0"/>
              </a:rPr>
              <a:t>LEHEN GALDERA</a:t>
            </a:r>
          </a:p>
          <a:p>
            <a:pPr eaLnBrk="1" hangingPunct="1">
              <a:spcBef>
                <a:spcPts val="450"/>
              </a:spcBef>
              <a:buClr>
                <a:srgbClr val="000000"/>
              </a:buClr>
              <a:buSzPct val="100000"/>
              <a:buFont typeface="Times New Roman" charset="0"/>
              <a:buAutoNum type="arabicPeriod"/>
            </a:pPr>
            <a:r>
              <a:rPr lang="es-ES">
                <a:cs typeface="Noto Sans CJK SC Regular" charset="0"/>
              </a:rPr>
              <a:t>Beti ere euskarak oro har duen bizindar linguistikoa ahula da. Ikuspegi orokorrarekin ari garela argi izan behar da, bestela, hainbat herri eta eskualdetan bizindar handi xamarra daukala gogoan izan behar da-eta. Aldagai demografikoak: hiztun kopurua ez da inolaz ere handia eta eskualde asko eta askotan, euskaldunek ez daukate trinkotasunik. Hiriburu guztietan, adibidez (Donostian pixkat altuxeagoa agian). </a:t>
            </a:r>
          </a:p>
          <a:p>
            <a:pPr eaLnBrk="1" hangingPunct="1">
              <a:spcBef>
                <a:spcPts val="450"/>
              </a:spcBef>
              <a:buClr>
                <a:srgbClr val="000000"/>
              </a:buClr>
              <a:buSzPct val="100000"/>
              <a:buFont typeface="Times New Roman" charset="0"/>
              <a:buAutoNum type="arabicPeriod"/>
            </a:pPr>
            <a:r>
              <a:rPr lang="es-ES">
                <a:cs typeface="Noto Sans CJK SC Regular" charset="0"/>
              </a:rPr>
              <a:t>Banaketa: euskara ez da ofiziala euskara egiten den lurralde guztietan. </a:t>
            </a:r>
          </a:p>
          <a:p>
            <a:pPr eaLnBrk="1" hangingPunct="1">
              <a:spcBef>
                <a:spcPts val="450"/>
              </a:spcBef>
              <a:buClr>
                <a:srgbClr val="000000"/>
              </a:buClr>
              <a:buSzPct val="100000"/>
              <a:buFont typeface="Times New Roman" charset="0"/>
              <a:buAutoNum type="arabicPeriod"/>
            </a:pPr>
            <a:r>
              <a:rPr lang="es-ES">
                <a:cs typeface="Noto Sans CJK SC Regular" charset="0"/>
              </a:rPr>
              <a:t>Mugikortasuna: euskaraz eginez ez dago Euskal Herrian barna ibiltzerik. Lehenago edo beranduago, nahitaez gaztelaniara edo frantsesera jo behar da. Hau aldagarria da eskualdeen arabera, edo baita ere, esparru zehatzaren arabera (admnistrazioa, eskola, baserri edo landa eremua…), baina ikuspegi orokor batetik, euskarak ez du balio Euskal Herrian barrena ibiltzeko. </a:t>
            </a:r>
          </a:p>
          <a:p>
            <a:pPr eaLnBrk="1" hangingPunct="1">
              <a:spcBef>
                <a:spcPts val="450"/>
              </a:spcBef>
              <a:buClr>
                <a:srgbClr val="000000"/>
              </a:buClr>
              <a:buSzPct val="100000"/>
              <a:buFont typeface="Times New Roman" charset="0"/>
              <a:buAutoNum type="arabicPeriod"/>
            </a:pPr>
            <a:r>
              <a:rPr lang="es-ES">
                <a:cs typeface="Noto Sans CJK SC Regular" charset="0"/>
              </a:rPr>
              <a:t>Ekonomia: oso argi dago Ehko botere ekonomikoa ez dela euskal hiztuna. Salbuespenak badaude, noski: Urola, Deba Ibarra, Lea Artibai… baina Bilbo zenbateraino da euskalduna?</a:t>
            </a:r>
          </a:p>
          <a:p>
            <a:pPr eaLnBrk="1" hangingPunct="1">
              <a:spcBef>
                <a:spcPts val="450"/>
              </a:spcBef>
              <a:buClr>
                <a:srgbClr val="000000"/>
              </a:buClr>
              <a:buSzPct val="100000"/>
              <a:buFont typeface="Times New Roman" charset="0"/>
              <a:buAutoNum type="arabicPeriod"/>
            </a:pPr>
            <a:r>
              <a:rPr lang="es-ES">
                <a:cs typeface="Noto Sans CJK SC Regular" charset="0"/>
              </a:rPr>
              <a:t>Ideologia: eztabaidagarria da ea euskara zenbateraino lotzen den abertzaletasunarekin. Erlazioa ez erabat bidirekzionala, ez behintzat hizkuntzaren erabileran. Baina gauza bat argi dago: alderdi politiko espainiarren aldetik, salbuespentxoak salbuespen, euskarari ez zaio bultzada handirik ematen. Eta askotan, Nafarroan ikusten den moduan behintzat nabarmen, kontrako diskurtsoa eta jarduna dago. Eta ikusten badugu botere politiko nagusia zeinen esku egon den eta dagoen, ezin esan liteke aldagai honetan euskara oso indartsu dagoenik (NIRE ERANTZUN HAU OSO EZTABAIDAGARRIA DA, NOSKI…).</a:t>
            </a:r>
          </a:p>
          <a:p>
            <a:pPr eaLnBrk="1" hangingPunct="1">
              <a:spcBef>
                <a:spcPts val="450"/>
              </a:spcBef>
              <a:buClr>
                <a:srgbClr val="000000"/>
              </a:buClr>
              <a:buSzPct val="100000"/>
              <a:buFont typeface="Times New Roman" charset="0"/>
              <a:buAutoNum type="arabicPeriod"/>
            </a:pPr>
            <a:r>
              <a:rPr lang="es-ES">
                <a:cs typeface="Noto Sans CJK SC Regular" charset="0"/>
              </a:rPr>
              <a:t>Euskarazko kultura: zenbaki eta kopuruetan sartu gabe, oso argi dago euskarazko kultura ez dela asko kontsumitzen. Ez literatura (Haur eta Gazte, salbuespena!), ez zinea, musika agian gehixeago. Datu orokor modura, literaturari dagokionez, esan daiteke euskarazko argitaletxeak batez ere eskolarako testuliburu didaktikoetatik eta Haur eta Gazte literaturatik bizi direla. Telebista ere, euskaraz gutxi gutxi dago…</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BIGARREN GALDERA</a:t>
            </a:r>
          </a:p>
          <a:p>
            <a:pPr eaLnBrk="1" hangingPunct="1">
              <a:spcBef>
                <a:spcPts val="450"/>
              </a:spcBef>
              <a:buSzPct val="100000"/>
            </a:pPr>
            <a:r>
              <a:rPr lang="es-ES">
                <a:cs typeface="Noto Sans CJK SC Regular" charset="0"/>
              </a:rPr>
              <a:t>Argudio bat baino gehiago ematen ditu Skutnabb-Kangasek (34-35-36 ), baina tira, laburtze aldera edo:</a:t>
            </a:r>
          </a:p>
          <a:p>
            <a:pPr eaLnBrk="1" hangingPunct="1">
              <a:spcBef>
                <a:spcPts val="450"/>
              </a:spcBef>
              <a:buClr>
                <a:srgbClr val="000000"/>
              </a:buClr>
              <a:buSzPct val="100000"/>
              <a:buFont typeface="Times New Roman" charset="0"/>
              <a:buChar char="-"/>
            </a:pPr>
            <a:r>
              <a:rPr lang="es-ES">
                <a:cs typeface="Noto Sans CJK SC Regular" charset="0"/>
              </a:rPr>
              <a:t>Eskolatzea dela eta: munduko leku askotan, gurasoei ez zaie azaltzen haurrak etxeko hizkuntzan eskolatzea ez dela kaltegarria, onuragarria baizik. Eta horrek ez duela, inolaz ere, beste hizkuntza bat, indartsuagoa, ikastea oztopatzen. Kontrakoa esaten zaie: hobe dutela etxeko hizkuntza lehenbailehen ahaztu eta ingelesa, gaztelania edo txinera ikasi. Horrela lortuko dutela bizitza duina izatea, hirietara joatea, lana lortzea… Baina jakin badakigu hizkuntza txiki batean eskolatuz gero, eskola arrakasta eta eleaniztasuna lortu daitekeela: EH, Gales, Frisia… adibide asko daude.</a:t>
            </a:r>
          </a:p>
          <a:p>
            <a:pPr eaLnBrk="1" hangingPunct="1">
              <a:spcBef>
                <a:spcPts val="450"/>
              </a:spcBef>
              <a:buClr>
                <a:srgbClr val="000000"/>
              </a:buClr>
              <a:buSzPct val="100000"/>
              <a:buFont typeface="Times New Roman" charset="0"/>
              <a:buChar char="-"/>
            </a:pPr>
            <a:r>
              <a:rPr lang="es-ES">
                <a:cs typeface="Noto Sans CJK SC Regular" charset="0"/>
              </a:rPr>
              <a:t>Etxeko transmisioa dela eta: munduko leku askotan, eta EH-n badakigu horretaz, lotsa sentiarazten zaie gurasoei, etxeko hizkuntza dela eta. Orduan, gurasoek hizkuntza nagusia transmititzen diete, ez dutelako seme-alabentzat beraiek pasa duten lotsarik nahi. Beraz, gezurra da aukeraren kontu hori. Gurasoek ez dute aukera bat egiten, besterik gabe, baizik eta gezurretan oinarritutako iritzi eta usteak sartzen dizkiete barru-barruraino. </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HIRUGARREN GALDERA</a:t>
            </a:r>
          </a:p>
          <a:p>
            <a:pPr eaLnBrk="1" hangingPunct="1">
              <a:spcBef>
                <a:spcPts val="450"/>
              </a:spcBef>
              <a:buSzPct val="100000"/>
            </a:pPr>
            <a:r>
              <a:rPr lang="es-ES">
                <a:cs typeface="Noto Sans CJK SC Regular" charset="0"/>
              </a:rPr>
              <a:t>Hizkuntza, gertakari gisa, plurala da, askotarikoa. Gertakari gisa esaten dugunean, esan nahi dugu gizakiok daukagun hizkuntzarako gaitasuna munduan zehar modu ezberdinetan, forma eta erabilera ezberdinekin gauzatzen dela, egiten dela errealitatea: hizkuntzak, aldaerak… asko eta asko dira, ezberdinak. Aniztasuna izugarria da. Ikuspegi tipologikotik askoz aberasgarriagoa da aniztasuna. Konplexuagoa da fenomenoa. Hizkuntza bakoitzak, halaber, munduarekiko irudikapen partikular bat ahalbidetzen du. Hizkuntza bakoitzak gizatalde bakoitzari mundua ezagutzeko, aldatzeko, eraldatzeko tresna partikular bat ematen dio. </a:t>
            </a:r>
          </a:p>
          <a:p>
            <a:pPr eaLnBrk="1" hangingPunct="1">
              <a:spcBef>
                <a:spcPts val="450"/>
              </a:spcBef>
              <a:buSzPct val="100000"/>
            </a:pPr>
            <a:r>
              <a:rPr lang="es-ES">
                <a:cs typeface="Noto Sans CJK SC Regular" charset="0"/>
              </a:rPr>
              <a:t>Beraz, hizkuntza ez da zerbait homogeneoa, uniformea. Eta gogoratu aniztasuna naturarentzat eta humanitatearentzat beti dela homogeneotasuna baino hobeto. 38-39. orrialdean dago hau. </a:t>
            </a:r>
          </a:p>
          <a:p>
            <a:pPr eaLnBrk="1" hangingPunct="1">
              <a:spcBef>
                <a:spcPts val="450"/>
              </a:spcBef>
              <a:buSzPct val="100000"/>
            </a:pPr>
            <a:endParaRPr lang="es-ES">
              <a:cs typeface="Noto Sans CJK SC Regular" charset="0"/>
            </a:endParaRPr>
          </a:p>
          <a:p>
            <a:pPr eaLnBrk="1" hangingPunct="1">
              <a:spcBef>
                <a:spcPts val="450"/>
              </a:spcBef>
              <a:buSzPct val="100000"/>
            </a:pPr>
            <a:r>
              <a:rPr lang="es-ES">
                <a:cs typeface="Noto Sans CJK SC Regular" charset="0"/>
              </a:rPr>
              <a:t>LAUGARREN GALDERA</a:t>
            </a:r>
          </a:p>
          <a:p>
            <a:pPr eaLnBrk="1" hangingPunct="1">
              <a:spcBef>
                <a:spcPts val="450"/>
              </a:spcBef>
              <a:buSzPct val="100000"/>
            </a:pPr>
            <a:r>
              <a:rPr lang="es-ES">
                <a:cs typeface="Noto Sans CJK SC Regular" charset="0"/>
              </a:rPr>
              <a:t>Hizkuntza gutxituak desagertu ahala, ikusten ari gara azken hamarkadetan, hizkuntza gutxi batzuen hegemonia linguistikoa nagusitzen ari da munduan. Mende honetan hizkuntzen %90 desagertuko dela diote adituek. Hizkuntza gutxitu gehien gehienak desagertzera doaz, eta hizkuntza nagusienek bakarrik iraungo dute. Noski, hizkuntza gutxituen kontura. Horregatik, hizkuntza aniztasunaren bermea hizkuntza gutxituak dira.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fr-FR"/>
              <a:t>12/09/16</a:t>
            </a:r>
          </a:p>
        </p:txBody>
      </p:sp>
      <p:sp>
        <p:nvSpPr>
          <p:cNvPr id="5" name="Rectangle 5"/>
          <p:cNvSpPr>
            <a:spLocks noGrp="1" noChangeArrowheads="1"/>
          </p:cNvSpPr>
          <p:nvPr>
            <p:ph type="sldNum" idx="11"/>
          </p:nvPr>
        </p:nvSpPr>
        <p:spPr>
          <a:ln/>
        </p:spPr>
        <p:txBody>
          <a:bodyPr/>
          <a:lstStyle>
            <a:lvl1pPr>
              <a:defRPr/>
            </a:lvl1pPr>
          </a:lstStyle>
          <a:p>
            <a:fld id="{7D13E38C-4043-0343-9C4F-8B22F3A1F0DB}" type="slidenum">
              <a:rPr lang="en-US"/>
              <a:pPr/>
              <a:t>‹Nr.›</a:t>
            </a:fld>
            <a:endParaRPr lang="en-US"/>
          </a:p>
        </p:txBody>
      </p:sp>
    </p:spTree>
    <p:extLst>
      <p:ext uri="{BB962C8B-B14F-4D97-AF65-F5344CB8AC3E}">
        <p14:creationId xmlns:p14="http://schemas.microsoft.com/office/powerpoint/2010/main" val="9700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fr-FR"/>
              <a:t>12/09/16</a:t>
            </a:r>
          </a:p>
        </p:txBody>
      </p:sp>
      <p:sp>
        <p:nvSpPr>
          <p:cNvPr id="5" name="Rectangle 5"/>
          <p:cNvSpPr>
            <a:spLocks noGrp="1" noChangeArrowheads="1"/>
          </p:cNvSpPr>
          <p:nvPr>
            <p:ph type="sldNum" idx="11"/>
          </p:nvPr>
        </p:nvSpPr>
        <p:spPr>
          <a:ln/>
        </p:spPr>
        <p:txBody>
          <a:bodyPr/>
          <a:lstStyle>
            <a:lvl1pPr>
              <a:defRPr/>
            </a:lvl1pPr>
          </a:lstStyle>
          <a:p>
            <a:fld id="{2BE19EAE-9F22-0340-93E4-3E69698E4651}" type="slidenum">
              <a:rPr lang="en-US"/>
              <a:pPr/>
              <a:t>‹Nr.›</a:t>
            </a:fld>
            <a:endParaRPr lang="en-US"/>
          </a:p>
        </p:txBody>
      </p:sp>
    </p:spTree>
    <p:extLst>
      <p:ext uri="{BB962C8B-B14F-4D97-AF65-F5344CB8AC3E}">
        <p14:creationId xmlns:p14="http://schemas.microsoft.com/office/powerpoint/2010/main" val="166338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4638" y="274638"/>
            <a:ext cx="2055812" cy="584517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5038" cy="584517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fr-FR"/>
              <a:t>12/09/16</a:t>
            </a:r>
          </a:p>
        </p:txBody>
      </p:sp>
      <p:sp>
        <p:nvSpPr>
          <p:cNvPr id="5" name="Rectangle 5"/>
          <p:cNvSpPr>
            <a:spLocks noGrp="1" noChangeArrowheads="1"/>
          </p:cNvSpPr>
          <p:nvPr>
            <p:ph type="sldNum" idx="11"/>
          </p:nvPr>
        </p:nvSpPr>
        <p:spPr>
          <a:ln/>
        </p:spPr>
        <p:txBody>
          <a:bodyPr/>
          <a:lstStyle>
            <a:lvl1pPr>
              <a:defRPr/>
            </a:lvl1pPr>
          </a:lstStyle>
          <a:p>
            <a:fld id="{4586DD56-2B7F-3C4E-9899-D200F46CFE74}" type="slidenum">
              <a:rPr lang="en-US"/>
              <a:pPr/>
              <a:t>‹Nr.›</a:t>
            </a:fld>
            <a:endParaRPr lang="en-US"/>
          </a:p>
        </p:txBody>
      </p:sp>
    </p:spTree>
    <p:extLst>
      <p:ext uri="{BB962C8B-B14F-4D97-AF65-F5344CB8AC3E}">
        <p14:creationId xmlns:p14="http://schemas.microsoft.com/office/powerpoint/2010/main" val="433744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3250" cy="1136650"/>
          </a:xfrm>
        </p:spPr>
        <p:txBody>
          <a:bodyPr/>
          <a:lstStyle/>
          <a:p>
            <a:r>
              <a:rPr lang="es-ES_tradnl" smtClean="0"/>
              <a:t>Clic para editar título</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fr-FR"/>
              <a:t>12/09/16</a:t>
            </a:r>
          </a:p>
        </p:txBody>
      </p:sp>
      <p:sp>
        <p:nvSpPr>
          <p:cNvPr id="4" name="Rectangle 5"/>
          <p:cNvSpPr>
            <a:spLocks noGrp="1" noChangeArrowheads="1"/>
          </p:cNvSpPr>
          <p:nvPr>
            <p:ph type="sldNum" idx="11"/>
          </p:nvPr>
        </p:nvSpPr>
        <p:spPr>
          <a:ln/>
        </p:spPr>
        <p:txBody>
          <a:bodyPr/>
          <a:lstStyle>
            <a:lvl1pPr>
              <a:defRPr/>
            </a:lvl1pPr>
          </a:lstStyle>
          <a:p>
            <a:fld id="{6DE58A89-135D-5641-8B13-30385968DD34}" type="slidenum">
              <a:rPr lang="en-US"/>
              <a:pPr/>
              <a:t>‹Nr.›</a:t>
            </a:fld>
            <a:endParaRPr lang="en-US"/>
          </a:p>
        </p:txBody>
      </p:sp>
    </p:spTree>
    <p:extLst>
      <p:ext uri="{BB962C8B-B14F-4D97-AF65-F5344CB8AC3E}">
        <p14:creationId xmlns:p14="http://schemas.microsoft.com/office/powerpoint/2010/main" val="259921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fr-FR"/>
              <a:t>12/09/16</a:t>
            </a:r>
          </a:p>
        </p:txBody>
      </p:sp>
      <p:sp>
        <p:nvSpPr>
          <p:cNvPr id="5" name="Rectangle 5"/>
          <p:cNvSpPr>
            <a:spLocks noGrp="1" noChangeArrowheads="1"/>
          </p:cNvSpPr>
          <p:nvPr>
            <p:ph type="sldNum" idx="11"/>
          </p:nvPr>
        </p:nvSpPr>
        <p:spPr>
          <a:ln/>
        </p:spPr>
        <p:txBody>
          <a:bodyPr/>
          <a:lstStyle>
            <a:lvl1pPr>
              <a:defRPr/>
            </a:lvl1pPr>
          </a:lstStyle>
          <a:p>
            <a:fld id="{D41DD9A6-11D9-2242-91D7-56AF56665384}" type="slidenum">
              <a:rPr lang="en-US"/>
              <a:pPr/>
              <a:t>‹Nr.›</a:t>
            </a:fld>
            <a:endParaRPr lang="en-US"/>
          </a:p>
        </p:txBody>
      </p:sp>
    </p:spTree>
    <p:extLst>
      <p:ext uri="{BB962C8B-B14F-4D97-AF65-F5344CB8AC3E}">
        <p14:creationId xmlns:p14="http://schemas.microsoft.com/office/powerpoint/2010/main" val="232690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r>
              <a:rPr lang="fr-FR"/>
              <a:t>12/09/16</a:t>
            </a:r>
          </a:p>
        </p:txBody>
      </p:sp>
      <p:sp>
        <p:nvSpPr>
          <p:cNvPr id="5" name="Rectangle 5"/>
          <p:cNvSpPr>
            <a:spLocks noGrp="1" noChangeArrowheads="1"/>
          </p:cNvSpPr>
          <p:nvPr>
            <p:ph type="sldNum" idx="11"/>
          </p:nvPr>
        </p:nvSpPr>
        <p:spPr>
          <a:ln/>
        </p:spPr>
        <p:txBody>
          <a:bodyPr/>
          <a:lstStyle>
            <a:lvl1pPr>
              <a:defRPr/>
            </a:lvl1pPr>
          </a:lstStyle>
          <a:p>
            <a:fld id="{CF5917F5-5169-B04E-A7BF-989206F5B9D8}" type="slidenum">
              <a:rPr lang="en-US"/>
              <a:pPr/>
              <a:t>‹Nr.›</a:t>
            </a:fld>
            <a:endParaRPr lang="en-US"/>
          </a:p>
        </p:txBody>
      </p:sp>
    </p:spTree>
    <p:extLst>
      <p:ext uri="{BB962C8B-B14F-4D97-AF65-F5344CB8AC3E}">
        <p14:creationId xmlns:p14="http://schemas.microsoft.com/office/powerpoint/2010/main" val="2816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r>
              <a:rPr lang="fr-FR"/>
              <a:t>12/09/16</a:t>
            </a:r>
          </a:p>
        </p:txBody>
      </p:sp>
      <p:sp>
        <p:nvSpPr>
          <p:cNvPr id="6" name="Rectangle 5"/>
          <p:cNvSpPr>
            <a:spLocks noGrp="1" noChangeArrowheads="1"/>
          </p:cNvSpPr>
          <p:nvPr>
            <p:ph type="sldNum" idx="11"/>
          </p:nvPr>
        </p:nvSpPr>
        <p:spPr>
          <a:ln/>
        </p:spPr>
        <p:txBody>
          <a:bodyPr/>
          <a:lstStyle>
            <a:lvl1pPr>
              <a:defRPr/>
            </a:lvl1pPr>
          </a:lstStyle>
          <a:p>
            <a:fld id="{797D30B5-4582-7547-81FB-8E25588AB1A2}" type="slidenum">
              <a:rPr lang="en-US"/>
              <a:pPr/>
              <a:t>‹Nr.›</a:t>
            </a:fld>
            <a:endParaRPr lang="en-US"/>
          </a:p>
        </p:txBody>
      </p:sp>
    </p:spTree>
    <p:extLst>
      <p:ext uri="{BB962C8B-B14F-4D97-AF65-F5344CB8AC3E}">
        <p14:creationId xmlns:p14="http://schemas.microsoft.com/office/powerpoint/2010/main" val="34241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r>
              <a:rPr lang="fr-FR"/>
              <a:t>12/09/16</a:t>
            </a:r>
          </a:p>
        </p:txBody>
      </p:sp>
      <p:sp>
        <p:nvSpPr>
          <p:cNvPr id="8" name="Rectangle 5"/>
          <p:cNvSpPr>
            <a:spLocks noGrp="1" noChangeArrowheads="1"/>
          </p:cNvSpPr>
          <p:nvPr>
            <p:ph type="sldNum" idx="11"/>
          </p:nvPr>
        </p:nvSpPr>
        <p:spPr>
          <a:ln/>
        </p:spPr>
        <p:txBody>
          <a:bodyPr/>
          <a:lstStyle>
            <a:lvl1pPr>
              <a:defRPr/>
            </a:lvl1pPr>
          </a:lstStyle>
          <a:p>
            <a:fld id="{2593E5B5-9069-C944-94BD-3764C2AC5DC7}" type="slidenum">
              <a:rPr lang="en-US"/>
              <a:pPr/>
              <a:t>‹Nr.›</a:t>
            </a:fld>
            <a:endParaRPr lang="en-US"/>
          </a:p>
        </p:txBody>
      </p:sp>
    </p:spTree>
    <p:extLst>
      <p:ext uri="{BB962C8B-B14F-4D97-AF65-F5344CB8AC3E}">
        <p14:creationId xmlns:p14="http://schemas.microsoft.com/office/powerpoint/2010/main" val="181856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fr-FR"/>
              <a:t>12/09/16</a:t>
            </a:r>
          </a:p>
        </p:txBody>
      </p:sp>
      <p:sp>
        <p:nvSpPr>
          <p:cNvPr id="4" name="Rectangle 5"/>
          <p:cNvSpPr>
            <a:spLocks noGrp="1" noChangeArrowheads="1"/>
          </p:cNvSpPr>
          <p:nvPr>
            <p:ph type="sldNum" idx="11"/>
          </p:nvPr>
        </p:nvSpPr>
        <p:spPr>
          <a:ln/>
        </p:spPr>
        <p:txBody>
          <a:bodyPr/>
          <a:lstStyle>
            <a:lvl1pPr>
              <a:defRPr/>
            </a:lvl1pPr>
          </a:lstStyle>
          <a:p>
            <a:fld id="{DBD432F0-FCCD-E04D-9443-3C751BF18C62}" type="slidenum">
              <a:rPr lang="en-US"/>
              <a:pPr/>
              <a:t>‹Nr.›</a:t>
            </a:fld>
            <a:endParaRPr lang="en-US"/>
          </a:p>
        </p:txBody>
      </p:sp>
    </p:spTree>
    <p:extLst>
      <p:ext uri="{BB962C8B-B14F-4D97-AF65-F5344CB8AC3E}">
        <p14:creationId xmlns:p14="http://schemas.microsoft.com/office/powerpoint/2010/main" val="205195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fr-FR"/>
              <a:t>12/09/16</a:t>
            </a:r>
          </a:p>
        </p:txBody>
      </p:sp>
      <p:sp>
        <p:nvSpPr>
          <p:cNvPr id="3" name="Rectangle 5"/>
          <p:cNvSpPr>
            <a:spLocks noGrp="1" noChangeArrowheads="1"/>
          </p:cNvSpPr>
          <p:nvPr>
            <p:ph type="sldNum" idx="11"/>
          </p:nvPr>
        </p:nvSpPr>
        <p:spPr>
          <a:ln/>
        </p:spPr>
        <p:txBody>
          <a:bodyPr/>
          <a:lstStyle>
            <a:lvl1pPr>
              <a:defRPr/>
            </a:lvl1pPr>
          </a:lstStyle>
          <a:p>
            <a:fld id="{A6719A67-694E-5B45-B9B7-43BB5ADF2B86}" type="slidenum">
              <a:rPr lang="en-US"/>
              <a:pPr/>
              <a:t>‹Nr.›</a:t>
            </a:fld>
            <a:endParaRPr lang="en-US"/>
          </a:p>
        </p:txBody>
      </p:sp>
    </p:spTree>
    <p:extLst>
      <p:ext uri="{BB962C8B-B14F-4D97-AF65-F5344CB8AC3E}">
        <p14:creationId xmlns:p14="http://schemas.microsoft.com/office/powerpoint/2010/main" val="284401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fr-FR"/>
              <a:t>12/09/16</a:t>
            </a:r>
          </a:p>
        </p:txBody>
      </p:sp>
      <p:sp>
        <p:nvSpPr>
          <p:cNvPr id="6" name="Rectangle 5"/>
          <p:cNvSpPr>
            <a:spLocks noGrp="1" noChangeArrowheads="1"/>
          </p:cNvSpPr>
          <p:nvPr>
            <p:ph type="sldNum" idx="11"/>
          </p:nvPr>
        </p:nvSpPr>
        <p:spPr>
          <a:ln/>
        </p:spPr>
        <p:txBody>
          <a:bodyPr/>
          <a:lstStyle>
            <a:lvl1pPr>
              <a:defRPr/>
            </a:lvl1pPr>
          </a:lstStyle>
          <a:p>
            <a:fld id="{0C6A83CD-E128-7840-9FE1-BAB110F5E38D}" type="slidenum">
              <a:rPr lang="en-US"/>
              <a:pPr/>
              <a:t>‹Nr.›</a:t>
            </a:fld>
            <a:endParaRPr lang="en-US"/>
          </a:p>
        </p:txBody>
      </p:sp>
    </p:spTree>
    <p:extLst>
      <p:ext uri="{BB962C8B-B14F-4D97-AF65-F5344CB8AC3E}">
        <p14:creationId xmlns:p14="http://schemas.microsoft.com/office/powerpoint/2010/main" val="16708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fr-FR"/>
              <a:t>12/09/16</a:t>
            </a:r>
          </a:p>
        </p:txBody>
      </p:sp>
      <p:sp>
        <p:nvSpPr>
          <p:cNvPr id="6" name="Rectangle 5"/>
          <p:cNvSpPr>
            <a:spLocks noGrp="1" noChangeArrowheads="1"/>
          </p:cNvSpPr>
          <p:nvPr>
            <p:ph type="sldNum" idx="11"/>
          </p:nvPr>
        </p:nvSpPr>
        <p:spPr>
          <a:ln/>
        </p:spPr>
        <p:txBody>
          <a:bodyPr/>
          <a:lstStyle>
            <a:lvl1pPr>
              <a:defRPr/>
            </a:lvl1pPr>
          </a:lstStyle>
          <a:p>
            <a:fld id="{C914C87C-2991-1D40-8B4B-87B587F21E5C}" type="slidenum">
              <a:rPr lang="en-US"/>
              <a:pPr/>
              <a:t>‹Nr.›</a:t>
            </a:fld>
            <a:endParaRPr lang="en-US"/>
          </a:p>
        </p:txBody>
      </p:sp>
    </p:spTree>
    <p:extLst>
      <p:ext uri="{BB962C8B-B14F-4D97-AF65-F5344CB8AC3E}">
        <p14:creationId xmlns:p14="http://schemas.microsoft.com/office/powerpoint/2010/main" val="1561695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32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Egin klik tituluko testuaren formatua editatzeko</a:t>
            </a:r>
          </a:p>
        </p:txBody>
      </p:sp>
      <p:sp>
        <p:nvSpPr>
          <p:cNvPr id="1027" name="Rectangle 2"/>
          <p:cNvSpPr>
            <a:spLocks noGrp="1" noChangeArrowheads="1"/>
          </p:cNvSpPr>
          <p:nvPr>
            <p:ph type="body" idx="1"/>
          </p:nvPr>
        </p:nvSpPr>
        <p:spPr bwMode="auto">
          <a:xfrm>
            <a:off x="457200" y="1600200"/>
            <a:ext cx="822325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Egin klik eskemako testuaren formatua editatzeko</a:t>
            </a:r>
          </a:p>
          <a:p>
            <a:pPr lvl="1"/>
            <a:r>
              <a:rPr lang="en-GB"/>
              <a:t>Bigarren eskema-maila</a:t>
            </a:r>
          </a:p>
          <a:p>
            <a:pPr lvl="2"/>
            <a:r>
              <a:rPr lang="en-GB"/>
              <a:t>Hirugarren eskema-maila</a:t>
            </a:r>
          </a:p>
          <a:p>
            <a:pPr lvl="3"/>
            <a:r>
              <a:rPr lang="en-GB"/>
              <a:t>Laugarren eskema-maila</a:t>
            </a:r>
          </a:p>
          <a:p>
            <a:pPr lvl="4"/>
            <a:r>
              <a:rPr lang="en-GB"/>
              <a:t>Bosgarren eskema-maila</a:t>
            </a:r>
          </a:p>
          <a:p>
            <a:pPr lvl="4"/>
            <a:r>
              <a:rPr lang="en-GB"/>
              <a:t>Seigarren eskema-maila</a:t>
            </a:r>
          </a:p>
          <a:p>
            <a:pPr lvl="4"/>
            <a:r>
              <a:rPr lang="en-GB"/>
              <a:t>Zazpigarren eskema-maila</a:t>
            </a:r>
          </a:p>
        </p:txBody>
      </p:sp>
      <p:sp>
        <p:nvSpPr>
          <p:cNvPr id="2" name="Rectangle 3"/>
          <p:cNvSpPr>
            <a:spLocks noGrp="1" noChangeArrowheads="1"/>
          </p:cNvSpPr>
          <p:nvPr>
            <p:ph type="dt"/>
          </p:nvPr>
        </p:nvSpPr>
        <p:spPr bwMode="auto">
          <a:xfrm>
            <a:off x="457200" y="6356350"/>
            <a:ext cx="2127250" cy="358775"/>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charset="0"/>
              </a:defRPr>
            </a:lvl1pPr>
          </a:lstStyle>
          <a:p>
            <a:pPr>
              <a:defRPr/>
            </a:pPr>
            <a:r>
              <a:rPr lang="fr-FR"/>
              <a:t>12/09/16</a:t>
            </a:r>
          </a:p>
        </p:txBody>
      </p:sp>
      <p:sp>
        <p:nvSpPr>
          <p:cNvPr id="1029"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sp>
        <p:nvSpPr>
          <p:cNvPr id="3" name="Rectangle 5"/>
          <p:cNvSpPr>
            <a:spLocks noGrp="1" noChangeArrowheads="1"/>
          </p:cNvSpPr>
          <p:nvPr>
            <p:ph type="sldNum"/>
          </p:nvPr>
        </p:nvSpPr>
        <p:spPr bwMode="auto">
          <a:xfrm>
            <a:off x="6553200" y="6356350"/>
            <a:ext cx="2127250" cy="358775"/>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cs typeface="Arial" charset="0"/>
              </a:defRPr>
            </a:lvl1pPr>
          </a:lstStyle>
          <a:p>
            <a:fld id="{C36D5214-D886-AC42-8E1E-CC75F7A7B0D4}"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MS PGothic" panose="020B0600070205080204" pitchFamily="34" charset="-128"/>
          <a:cs typeface="Noto Sans CJK SC Regular"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MS PGothic" panose="020B0600070205080204" pitchFamily="34" charset="-128"/>
          <a:cs typeface="Noto Sans CJK SC Regular"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MS PGothic" panose="020B0600070205080204" pitchFamily="34" charset="-128"/>
          <a:cs typeface="Noto Sans CJK SC Regular"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MS PGothic" panose="020B0600070205080204" pitchFamily="34" charset="-128"/>
          <a:cs typeface="Noto Sans CJK SC Regular"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Noto Sans CJK SC Regular"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Noto Sans CJK SC Regular"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Noto Sans CJK SC Regular"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Noto Sans CJK SC Regular"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www9.euskadi.net/autogobierno/estatu_com_e.htm" TargetMode="External"/><Relationship Id="rId4" Type="http://schemas.openxmlformats.org/officeDocument/2006/relationships/hyperlink" Target="http://www.euskara.euskadi.net/r59-738/eu/contenidos/informacion/argitalpenak/eu_6092/adjuntos/8201955a.pdf" TargetMode="External"/><Relationship Id="rId5" Type="http://schemas.openxmlformats.org/officeDocument/2006/relationships/hyperlink" Target="http://www.euskara.euskadi.net/r59-738/eu/contenidos/informacion/argitalpenak/eu_6092/adjuntos/euskara_legearen_itzulpen%20berria%20IZO.pdf" TargetMode="External"/><Relationship Id="rId6" Type="http://schemas.openxmlformats.org/officeDocument/2006/relationships/hyperlink" Target="http://www.parlamentodenavarra.es/UserFiles/files/publicaciones/Textos_Legales/Amejoramiento_euskera.pdf" TargetMode="External"/><Relationship Id="rId7" Type="http://schemas.openxmlformats.org/officeDocument/2006/relationships/hyperlink" Target="http://www.navarra.es/home_eu/Navarra/Derecho+navarro/lexnavarra/IndicesPorDepartamentos/Educacion/Vascuence/LF181986-04.htm" TargetMode="External"/><Relationship Id="rId8" Type="http://schemas.openxmlformats.org/officeDocument/2006/relationships/hyperlink" Target="http://www.cfnavarra.es/WebGN/SOU/INSTITUC/CT/NORMATIVA/PRESIDENCIA/8E020000.htm" TargetMode="External"/><Relationship Id="rId9" Type="http://schemas.openxmlformats.org/officeDocument/2006/relationships/hyperlink" Target="http://sites.google.com/site/euskallegezalea/eskualdeetakoedueremuurrikohizkuntzeneur"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behatokia.org/" TargetMode="External"/><Relationship Id="rId4" Type="http://schemas.openxmlformats.org/officeDocument/2006/relationships/hyperlink" Target="http://www.euskararentelefonoa.com/" TargetMode="External"/><Relationship Id="rId5" Type="http://schemas.openxmlformats.org/officeDocument/2006/relationships/hyperlink" Target="http://www.euskara.euskadi.net/r59-eleb/eu/" TargetMode="External"/><Relationship Id="rId6" Type="http://schemas.openxmlformats.org/officeDocument/2006/relationships/hyperlink" Target="http://www.erabili.com/zer_berri/muinetik/1316678505"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26li8NPvqbY&amp;feature=BFa&amp;list=PL20F6BF69B659B0E7" TargetMode="External"/><Relationship Id="rId4" Type="http://schemas.openxmlformats.org/officeDocument/2006/relationships/hyperlink" Target="http://www.youtube.com/watch?v=DxrN3AKEbKA&amp;list=PL20F6BF69B659B0E7&amp;index=5&amp;feature=plpp_video" TargetMode="External"/><Relationship Id="rId5" Type="http://schemas.openxmlformats.org/officeDocument/2006/relationships/hyperlink" Target="http://www.youtube.com/watch?v=Gst_dZUg6ek&amp;list=PL20F6BF69B659B0E7&amp;index=12&amp;feature=plpp_video"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oziolinguistika.org/node/3193" TargetMode="External"/><Relationship Id="rId4" Type="http://schemas.openxmlformats.org/officeDocument/2006/relationships/hyperlink" Target="http://www.ehu.es/argitahttp:/www.google.es/url?sa=t&amp;rct=j&amp;q=ibon%20manterola%202010&amp;source=web&amp;cd=3&amp;ved=0CC4QFjAC&amp;url=http://www.argitalpenak.ehu.es/p291-content/eu/contenidos/informacion/se_indice_tescspdf/eu_tescspdf/adjuntos/IBON%20MANTEROLA.pdf&amp;ei=uu"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ethnologue.com/show_country.asp?name=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youtube.com/watch?v=jZ3Kn7hULI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fr-FR" sz="4400">
                <a:solidFill>
                  <a:srgbClr val="000000"/>
                </a:solidFill>
                <a:latin typeface="Calibri" charset="0"/>
              </a:rPr>
              <a:t>1. GAIA:</a:t>
            </a:r>
            <a:br>
              <a:rPr lang="fr-FR" sz="4400">
                <a:solidFill>
                  <a:srgbClr val="000000"/>
                </a:solidFill>
                <a:latin typeface="Calibri" charset="0"/>
              </a:rPr>
            </a:br>
            <a:r>
              <a:rPr lang="fr-FR" sz="4400">
                <a:solidFill>
                  <a:srgbClr val="000000"/>
                </a:solidFill>
                <a:latin typeface="Calibri" charset="0"/>
              </a:rPr>
              <a:t>Euskara gaur</a:t>
            </a:r>
          </a:p>
        </p:txBody>
      </p:sp>
      <p:sp>
        <p:nvSpPr>
          <p:cNvPr id="3075" name="Text Box 2"/>
          <p:cNvSpPr txBox="1">
            <a:spLocks noChangeArrowheads="1"/>
          </p:cNvSpPr>
          <p:nvPr/>
        </p:nvSpPr>
        <p:spPr bwMode="auto">
          <a:xfrm>
            <a:off x="1371600" y="5013325"/>
            <a:ext cx="6400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spcBef>
                <a:spcPts val="800"/>
              </a:spcBef>
              <a:buClrTx/>
              <a:buFontTx/>
              <a:buNone/>
            </a:pPr>
            <a:r>
              <a:rPr lang="fr-FR" sz="3200">
                <a:solidFill>
                  <a:srgbClr val="898989"/>
                </a:solidFill>
                <a:latin typeface="Calibri" charset="0"/>
              </a:rPr>
              <a:t>A Hizkuntzako Ahozko eta Idatzizko Adierazpena I</a:t>
            </a:r>
          </a:p>
        </p:txBody>
      </p:sp>
      <p:sp>
        <p:nvSpPr>
          <p:cNvPr id="307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D1F0DB67-C58B-9247-B787-31ECF96C4DAA}" type="slidenum">
              <a:rPr lang="en-US" sz="1200">
                <a:solidFill>
                  <a:srgbClr val="898989"/>
                </a:solidFill>
                <a:latin typeface="Arial" charset="0"/>
                <a:cs typeface="Arial" charset="0"/>
              </a:rPr>
              <a:pPr algn="r" eaLnBrk="1" hangingPunct="1">
                <a:buSzPct val="100000"/>
              </a:pPr>
              <a:t>1</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fr-FR" sz="4400">
                <a:solidFill>
                  <a:srgbClr val="000000"/>
                </a:solidFill>
                <a:latin typeface="Calibri" charset="0"/>
              </a:rPr>
              <a:t>I. GAIA: egitura</a:t>
            </a:r>
          </a:p>
        </p:txBody>
      </p:sp>
      <p:sp>
        <p:nvSpPr>
          <p:cNvPr id="21507"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spcBef>
                <a:spcPts val="800"/>
              </a:spcBef>
              <a:buClrTx/>
              <a:buFontTx/>
              <a:buNone/>
            </a:pPr>
            <a:endParaRPr lang="fr-FR" sz="3200">
              <a:solidFill>
                <a:srgbClr val="000000"/>
              </a:solidFill>
              <a:latin typeface="Calibri" charset="0"/>
            </a:endParaRPr>
          </a:p>
          <a:p>
            <a:pPr eaLnBrk="1" hangingPunct="1">
              <a:spcBef>
                <a:spcPts val="800"/>
              </a:spcBef>
              <a:buClrTx/>
              <a:buFontTx/>
              <a:buNone/>
            </a:pPr>
            <a:endParaRPr lang="fr-FR" sz="3200">
              <a:solidFill>
                <a:srgbClr val="7F7F7F"/>
              </a:solidFill>
              <a:latin typeface="Calibri" charset="0"/>
            </a:endParaRPr>
          </a:p>
          <a:p>
            <a:pPr eaLnBrk="1" hangingPunct="1">
              <a:spcBef>
                <a:spcPts val="800"/>
              </a:spcBef>
              <a:buClrTx/>
              <a:buFontTx/>
              <a:buNone/>
            </a:pPr>
            <a:r>
              <a:rPr lang="fr-FR" sz="3200">
                <a:solidFill>
                  <a:srgbClr val="7F7F7F"/>
                </a:solidFill>
                <a:latin typeface="Calibri" charset="0"/>
              </a:rPr>
              <a:t>1.1. Euskara hizkuntza gutxitu gisa</a:t>
            </a:r>
          </a:p>
          <a:p>
            <a:pPr eaLnBrk="1" hangingPunct="1">
              <a:spcBef>
                <a:spcPts val="800"/>
              </a:spcBef>
              <a:buClrTx/>
              <a:buFontTx/>
              <a:buNone/>
            </a:pPr>
            <a:r>
              <a:rPr lang="fr-FR" sz="3200">
                <a:solidFill>
                  <a:srgbClr val="000000"/>
                </a:solidFill>
                <a:latin typeface="Calibri" charset="0"/>
              </a:rPr>
              <a:t>1.2. Euskararen ofizialtasuna</a:t>
            </a:r>
          </a:p>
          <a:p>
            <a:pPr eaLnBrk="1" hangingPunct="1">
              <a:spcBef>
                <a:spcPts val="800"/>
              </a:spcBef>
              <a:buClrTx/>
              <a:buFontTx/>
              <a:buNone/>
            </a:pPr>
            <a:r>
              <a:rPr lang="fr-FR" sz="3200">
                <a:solidFill>
                  <a:srgbClr val="7F7F7F"/>
                </a:solidFill>
                <a:latin typeface="Calibri" charset="0"/>
              </a:rPr>
              <a:t>1.3. Euskararen normalizazioa eta hezkuntza</a:t>
            </a:r>
          </a:p>
          <a:p>
            <a:pPr eaLnBrk="1" hangingPunct="1">
              <a:spcBef>
                <a:spcPts val="800"/>
              </a:spcBef>
              <a:buClrTx/>
              <a:buFontTx/>
              <a:buNone/>
            </a:pPr>
            <a:r>
              <a:rPr lang="fr-FR" sz="3200">
                <a:solidFill>
                  <a:srgbClr val="7F7F7F"/>
                </a:solidFill>
                <a:latin typeface="Calibri" charset="0"/>
              </a:rPr>
              <a:t>1.4. Euskararen ezagutza, erabilera eta jarrerak</a:t>
            </a:r>
          </a:p>
        </p:txBody>
      </p:sp>
      <p:sp>
        <p:nvSpPr>
          <p:cNvPr id="2150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917AD658-4DD6-5A43-B945-749C9D85E04A}" type="slidenum">
              <a:rPr lang="en-US" sz="1200">
                <a:solidFill>
                  <a:srgbClr val="898989"/>
                </a:solidFill>
                <a:latin typeface="Arial" charset="0"/>
                <a:cs typeface="Arial" charset="0"/>
              </a:rPr>
              <a:pPr algn="r" eaLnBrk="1" hangingPunct="1">
                <a:buSzPct val="100000"/>
              </a:pPr>
              <a:t>10</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200" b="1">
                <a:solidFill>
                  <a:srgbClr val="000000"/>
                </a:solidFill>
                <a:latin typeface="Calibri" charset="0"/>
                <a:cs typeface="Arial" charset="0"/>
              </a:rPr>
              <a:t>1.2. Euskararen ofizialtasuna (I)</a:t>
            </a:r>
          </a:p>
        </p:txBody>
      </p:sp>
      <p:sp>
        <p:nvSpPr>
          <p:cNvPr id="13314" name="Text Box 2"/>
          <p:cNvSpPr txBox="1">
            <a:spLocks noChangeArrowheads="1"/>
          </p:cNvSpPr>
          <p:nvPr/>
        </p:nvSpPr>
        <p:spPr bwMode="auto">
          <a:xfrm>
            <a:off x="395288" y="1773238"/>
            <a:ext cx="82296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1313" indent="-322263">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charset="0"/>
                <a:ea typeface="MS PGothic" charset="0"/>
                <a:cs typeface="Noto Sans CJK SC Regular"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charset="0"/>
                <a:ea typeface="MS PGothic" charset="0"/>
                <a:cs typeface="Noto Sans CJK SC Regular"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charset="0"/>
                <a:ea typeface="MS PGothic" charset="0"/>
                <a:cs typeface="Noto Sans CJK SC Regular"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charset="0"/>
                <a:ea typeface="MS PGothic" charset="0"/>
                <a:cs typeface="Noto Sans CJK SC Regular"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charset="0"/>
                <a:ea typeface="MS PGothic" charset="0"/>
                <a:cs typeface="Noto Sans CJK SC Regular" charset="0"/>
              </a:defRPr>
            </a:lvl5pPr>
            <a:lvl6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charset="0"/>
                <a:ea typeface="MS PGothic" charset="0"/>
                <a:cs typeface="Noto Sans CJK SC Regular" charset="0"/>
              </a:defRPr>
            </a:lvl6pPr>
            <a:lvl7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charset="0"/>
                <a:ea typeface="MS PGothic" charset="0"/>
                <a:cs typeface="Noto Sans CJK SC Regular" charset="0"/>
              </a:defRPr>
            </a:lvl7pPr>
            <a:lvl8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charset="0"/>
                <a:ea typeface="MS PGothic" charset="0"/>
                <a:cs typeface="Noto Sans CJK SC Regular" charset="0"/>
              </a:defRPr>
            </a:lvl8pPr>
            <a:lvl9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charset="0"/>
                <a:ea typeface="MS PGothic" charset="0"/>
                <a:cs typeface="Noto Sans CJK SC Regular" charset="0"/>
              </a:defRPr>
            </a:lvl9pPr>
          </a:lstStyle>
          <a:p>
            <a:pPr algn="ctr" eaLnBrk="1" hangingPunct="1">
              <a:spcBef>
                <a:spcPts val="450"/>
              </a:spcBef>
              <a:buSzPct val="100000"/>
            </a:pPr>
            <a:r>
              <a:rPr lang="eu-ES" sz="1800" b="1">
                <a:cs typeface="Arial" charset="0"/>
              </a:rPr>
              <a:t>“Hizkuntzen ofizialtasuna”, Martí et al. 2005, 3. kapitulua.</a:t>
            </a:r>
          </a:p>
          <a:p>
            <a:pPr algn="ctr" eaLnBrk="1" hangingPunct="1">
              <a:spcBef>
                <a:spcPts val="450"/>
              </a:spcBef>
              <a:buSzPct val="100000"/>
            </a:pPr>
            <a:endParaRPr lang="eu-ES" sz="1800" b="1">
              <a:cs typeface="Arial" charset="0"/>
            </a:endParaRPr>
          </a:p>
          <a:p>
            <a:pPr eaLnBrk="1" hangingPunct="1">
              <a:spcBef>
                <a:spcPts val="450"/>
              </a:spcBef>
              <a:buClr>
                <a:srgbClr val="000000"/>
              </a:buClr>
              <a:buSzPct val="100000"/>
              <a:buFont typeface="Arial" charset="0"/>
              <a:buChar char="•"/>
            </a:pPr>
            <a:r>
              <a:rPr lang="eu-ES" sz="2600">
                <a:cs typeface="Arial" charset="0"/>
              </a:rPr>
              <a:t>Zer esan nahi du hizkuntza bat ofiziala izateak?</a:t>
            </a:r>
          </a:p>
          <a:p>
            <a:pPr eaLnBrk="1" hangingPunct="1">
              <a:spcBef>
                <a:spcPts val="450"/>
              </a:spcBef>
              <a:buSzPct val="100000"/>
            </a:pPr>
            <a:endParaRPr lang="eu-ES" sz="2600">
              <a:cs typeface="Arial" charset="0"/>
            </a:endParaRPr>
          </a:p>
          <a:p>
            <a:pPr eaLnBrk="1" hangingPunct="1">
              <a:spcBef>
                <a:spcPts val="450"/>
              </a:spcBef>
              <a:buClr>
                <a:srgbClr val="000000"/>
              </a:buClr>
              <a:buSzPct val="100000"/>
              <a:buFont typeface="Arial" charset="0"/>
              <a:buChar char="•"/>
            </a:pPr>
            <a:r>
              <a:rPr lang="eu-ES" sz="2600">
                <a:cs typeface="Arial" charset="0"/>
              </a:rPr>
              <a:t>Zenbat hizkuntza dira ofizial edo koofizial munduan?</a:t>
            </a:r>
          </a:p>
          <a:p>
            <a:pPr eaLnBrk="1" hangingPunct="1">
              <a:spcBef>
                <a:spcPts val="450"/>
              </a:spcBef>
              <a:buSzPct val="100000"/>
            </a:pPr>
            <a:endParaRPr lang="eu-ES" sz="2600">
              <a:cs typeface="Arial" charset="0"/>
            </a:endParaRPr>
          </a:p>
          <a:p>
            <a:pPr eaLnBrk="1" hangingPunct="1">
              <a:spcBef>
                <a:spcPts val="450"/>
              </a:spcBef>
              <a:buClr>
                <a:srgbClr val="000000"/>
              </a:buClr>
              <a:buSzPct val="100000"/>
              <a:buFont typeface="Arial" charset="0"/>
              <a:buChar char="•"/>
            </a:pPr>
            <a:r>
              <a:rPr lang="eu-ES" sz="2600">
                <a:cs typeface="Arial" charset="0"/>
              </a:rPr>
              <a:t>Ofizialtasuna, teorian eta praktikan</a:t>
            </a:r>
          </a:p>
          <a:p>
            <a:pPr eaLnBrk="1" hangingPunct="1">
              <a:spcBef>
                <a:spcPts val="450"/>
              </a:spcBef>
              <a:buSzPct val="100000"/>
            </a:pPr>
            <a:endParaRPr lang="eu-ES" sz="2000">
              <a:latin typeface="Arial" charset="0"/>
              <a:cs typeface="Arial" charset="0"/>
            </a:endParaRPr>
          </a:p>
          <a:p>
            <a:pPr eaLnBrk="1" hangingPunct="1">
              <a:spcBef>
                <a:spcPts val="450"/>
              </a:spcBef>
              <a:buSzPct val="100000"/>
            </a:pPr>
            <a:endParaRPr lang="eu-ES" sz="1800">
              <a:latin typeface="Arial" charset="0"/>
              <a:cs typeface="Arial" charset="0"/>
            </a:endParaRPr>
          </a:p>
          <a:p>
            <a:pPr eaLnBrk="1" hangingPunct="1">
              <a:spcBef>
                <a:spcPts val="450"/>
              </a:spcBef>
              <a:buSzPct val="100000"/>
            </a:pPr>
            <a:endParaRPr lang="eu-ES" sz="1800">
              <a:latin typeface="Arial" charset="0"/>
              <a:cs typeface="Arial" charset="0"/>
            </a:endParaRPr>
          </a:p>
          <a:p>
            <a:pPr eaLnBrk="1" hangingPunct="1">
              <a:spcBef>
                <a:spcPts val="450"/>
              </a:spcBef>
              <a:buSzPct val="100000"/>
            </a:pPr>
            <a:endParaRPr lang="eu-ES" sz="1800">
              <a:latin typeface="Arial" charset="0"/>
              <a:cs typeface="Arial" charset="0"/>
            </a:endParaRPr>
          </a:p>
        </p:txBody>
      </p:sp>
      <p:sp>
        <p:nvSpPr>
          <p:cNvPr id="2355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E8F3E0CD-EDE3-A543-86C9-3D0C19FC1A25}" type="slidenum">
              <a:rPr lang="en-US" sz="1200">
                <a:solidFill>
                  <a:srgbClr val="898989"/>
                </a:solidFill>
                <a:latin typeface="Arial" charset="0"/>
                <a:cs typeface="Arial" charset="0"/>
              </a:rPr>
              <a:pPr algn="r" eaLnBrk="1" hangingPunct="1">
                <a:buSzPct val="100000"/>
              </a:pPr>
              <a:t>11</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274638"/>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fr-FR" sz="3600" b="1">
                <a:solidFill>
                  <a:srgbClr val="000000"/>
                </a:solidFill>
                <a:latin typeface="Calibri" charset="0"/>
              </a:rPr>
              <a:t>1.2. Euskararen ofizialtasuna (II)</a:t>
            </a:r>
          </a:p>
        </p:txBody>
      </p:sp>
      <p:sp>
        <p:nvSpPr>
          <p:cNvPr id="25603"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8631238"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es-ES" sz="4400">
                <a:solidFill>
                  <a:srgbClr val="000000"/>
                </a:solidFill>
                <a:latin typeface="Calibri" charset="0"/>
              </a:rPr>
              <a:t>Euskararen ofizialtasuna (III)</a:t>
            </a:r>
          </a:p>
        </p:txBody>
      </p:sp>
      <p:sp>
        <p:nvSpPr>
          <p:cNvPr id="27651"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333375"/>
            <a:ext cx="86487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57200" y="2778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200" b="1">
                <a:solidFill>
                  <a:srgbClr val="000000"/>
                </a:solidFill>
                <a:latin typeface="Calibri" charset="0"/>
                <a:cs typeface="Arial" charset="0"/>
              </a:rPr>
              <a:t>1.2. Euskararen ofizialtasuna (III)</a:t>
            </a:r>
          </a:p>
        </p:txBody>
      </p:sp>
      <p:sp>
        <p:nvSpPr>
          <p:cNvPr id="16386" name="Text Box 2"/>
          <p:cNvSpPr txBox="1">
            <a:spLocks noChangeArrowheads="1"/>
          </p:cNvSpPr>
          <p:nvPr/>
        </p:nvSpPr>
        <p:spPr bwMode="auto">
          <a:xfrm>
            <a:off x="0" y="950913"/>
            <a:ext cx="9144000" cy="5907087"/>
          </a:xfrm>
          <a:prstGeom prst="rect">
            <a:avLst/>
          </a:prstGeom>
          <a:noFill/>
          <a:ln>
            <a:noFill/>
          </a:ln>
          <a:effectLs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1pPr>
            <a:lvl2pPr marL="663575" indent="-3397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2pPr>
            <a:lvl3pPr marL="1016000" indent="-3397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ＭＳ Ｐゴシック" charset="0"/>
                <a:cs typeface="Arial" charset="0"/>
              </a:defRPr>
            </a:lvl9pPr>
          </a:lstStyle>
          <a:p>
            <a:pPr eaLnBrk="1" hangingPunct="1">
              <a:lnSpc>
                <a:spcPct val="90000"/>
              </a:lnSpc>
              <a:spcBef>
                <a:spcPts val="600"/>
              </a:spcBef>
              <a:buSzPct val="100000"/>
              <a:defRPr/>
            </a:pPr>
            <a:r>
              <a:rPr lang="eu-ES" sz="2800" smtClean="0">
                <a:solidFill>
                  <a:srgbClr val="000000"/>
                </a:solidFill>
                <a:latin typeface="Calibri" charset="0"/>
              </a:rPr>
              <a:t>Euskararen ofizialtasuna eta hizkuntza eskubideak:</a:t>
            </a:r>
          </a:p>
          <a:p>
            <a:pPr eaLnBrk="1" hangingPunct="1">
              <a:lnSpc>
                <a:spcPct val="90000"/>
              </a:lnSpc>
              <a:spcBef>
                <a:spcPts val="600"/>
              </a:spcBef>
              <a:buSzPct val="100000"/>
              <a:defRPr/>
            </a:pPr>
            <a:endParaRPr lang="eu-ES" sz="600" smtClean="0">
              <a:solidFill>
                <a:srgbClr val="000000"/>
              </a:solidFill>
              <a:latin typeface="Calibri" charset="0"/>
            </a:endParaRPr>
          </a:p>
          <a:p>
            <a:pPr lvl="1" eaLnBrk="1" hangingPunct="1">
              <a:lnSpc>
                <a:spcPct val="90000"/>
              </a:lnSpc>
              <a:spcBef>
                <a:spcPts val="500"/>
              </a:spcBef>
              <a:buClr>
                <a:srgbClr val="000000"/>
              </a:buClr>
              <a:buSzPct val="100000"/>
              <a:buFont typeface="Arial" charset="0"/>
              <a:buChar char="•"/>
              <a:defRPr/>
            </a:pPr>
            <a:r>
              <a:rPr lang="es-ES" sz="2400" smtClean="0">
                <a:solidFill>
                  <a:srgbClr val="000000"/>
                </a:solidFill>
                <a:latin typeface="Calibri" charset="0"/>
              </a:rPr>
              <a:t>Euskararen ofizialtasuna Euskal Herrian:</a:t>
            </a:r>
          </a:p>
          <a:p>
            <a:pPr marL="669925" lvl="1" indent="-336550" eaLnBrk="1" hangingPunct="1">
              <a:lnSpc>
                <a:spcPct val="90000"/>
              </a:lnSpc>
              <a:spcBef>
                <a:spcPts val="500"/>
              </a:spcBef>
              <a:buSzPct val="100000"/>
              <a:defRPr/>
            </a:pPr>
            <a:endParaRPr lang="es-ES" sz="1400" smtClean="0">
              <a:solidFill>
                <a:srgbClr val="000000"/>
              </a:solidFill>
              <a:latin typeface="Calibri" charset="0"/>
            </a:endParaRPr>
          </a:p>
          <a:p>
            <a:pPr lvl="2" eaLnBrk="1" hangingPunct="1">
              <a:lnSpc>
                <a:spcPct val="90000"/>
              </a:lnSpc>
              <a:spcBef>
                <a:spcPts val="500"/>
              </a:spcBef>
              <a:buClr>
                <a:srgbClr val="000000"/>
              </a:buClr>
              <a:buSzPct val="100000"/>
              <a:buFont typeface="Wingdings" charset="0"/>
              <a:buChar char=""/>
              <a:defRPr/>
            </a:pPr>
            <a:r>
              <a:rPr lang="es-ES" sz="2000" smtClean="0">
                <a:solidFill>
                  <a:srgbClr val="000000"/>
                </a:solidFill>
                <a:latin typeface="Calibri" charset="0"/>
              </a:rPr>
              <a:t>Araba, Bizkaia eta Gipuzkoa: </a:t>
            </a:r>
            <a:r>
              <a:rPr lang="es-ES" sz="2000" smtClean="0">
                <a:solidFill>
                  <a:srgbClr val="CCCCFF"/>
                </a:solidFill>
                <a:latin typeface="Calibri" charset="0"/>
                <a:hlinkClick r:id="rId3"/>
              </a:rPr>
              <a:t>Gernikako Autonomia Estatutoa </a:t>
            </a:r>
            <a:r>
              <a:rPr lang="es-ES" sz="2000" smtClean="0">
                <a:solidFill>
                  <a:srgbClr val="000000"/>
                </a:solidFill>
                <a:latin typeface="Calibri" charset="0"/>
              </a:rPr>
              <a:t>(1979) </a:t>
            </a:r>
            <a:r>
              <a:rPr lang="es-ES" sz="1000" smtClean="0">
                <a:solidFill>
                  <a:srgbClr val="000000"/>
                </a:solidFill>
                <a:latin typeface="Calibri" charset="0"/>
              </a:rPr>
              <a:t>(</a:t>
            </a:r>
            <a:r>
              <a:rPr lang="es-ES" sz="900" smtClean="0">
                <a:solidFill>
                  <a:srgbClr val="CCCCFF"/>
                </a:solidFill>
                <a:hlinkClick r:id="rId3"/>
              </a:rPr>
              <a:t>http://www9.euskadi.net/autogobierno/estatu_com_e.htm</a:t>
            </a:r>
            <a:r>
              <a:rPr lang="es-ES" sz="900" smtClean="0">
                <a:solidFill>
                  <a:srgbClr val="000000"/>
                </a:solidFill>
              </a:rPr>
              <a:t>)</a:t>
            </a:r>
            <a:r>
              <a:rPr lang="es-ES" smtClean="0">
                <a:solidFill>
                  <a:srgbClr val="000000"/>
                </a:solidFill>
              </a:rPr>
              <a:t> </a:t>
            </a:r>
            <a:r>
              <a:rPr lang="es-ES" sz="2000" smtClean="0">
                <a:solidFill>
                  <a:srgbClr val="000000"/>
                </a:solidFill>
                <a:latin typeface="Calibri" charset="0"/>
              </a:rPr>
              <a:t>eta </a:t>
            </a:r>
            <a:r>
              <a:rPr lang="es-ES" sz="2000" smtClean="0">
                <a:solidFill>
                  <a:srgbClr val="CCCCFF"/>
                </a:solidFill>
                <a:latin typeface="Calibri" charset="0"/>
                <a:hlinkClick r:id="rId4"/>
              </a:rPr>
              <a:t>Euskararen Erabilpena Arauzkotzeko Oinarrizko Legea</a:t>
            </a:r>
            <a:r>
              <a:rPr lang="es-ES" sz="2000" smtClean="0">
                <a:solidFill>
                  <a:srgbClr val="000000"/>
                </a:solidFill>
                <a:latin typeface="Calibri" charset="0"/>
              </a:rPr>
              <a:t> (1982) </a:t>
            </a:r>
            <a:r>
              <a:rPr lang="es-ES" sz="1000" smtClean="0">
                <a:solidFill>
                  <a:srgbClr val="000000"/>
                </a:solidFill>
                <a:latin typeface="Calibri" charset="0"/>
              </a:rPr>
              <a:t>(</a:t>
            </a:r>
            <a:r>
              <a:rPr lang="es-ES" sz="1000" smtClean="0">
                <a:solidFill>
                  <a:srgbClr val="000000"/>
                </a:solidFill>
              </a:rPr>
              <a:t>http://www.euskara.euskadi.net/r59-738/eu/contenidos/informacion/argitalpenak/eu_6092/adjuntos/8201955a.pdf</a:t>
            </a:r>
            <a:r>
              <a:rPr lang="es-ES" sz="1000" smtClean="0">
                <a:solidFill>
                  <a:srgbClr val="000000"/>
                </a:solidFill>
                <a:latin typeface="Calibri" charset="0"/>
              </a:rPr>
              <a:t>)</a:t>
            </a:r>
            <a:r>
              <a:rPr lang="es-ES" sz="2000" smtClean="0">
                <a:solidFill>
                  <a:srgbClr val="000000"/>
                </a:solidFill>
                <a:latin typeface="Calibri" charset="0"/>
              </a:rPr>
              <a:t> /  </a:t>
            </a:r>
            <a:r>
              <a:rPr lang="es-ES" sz="2000" smtClean="0">
                <a:solidFill>
                  <a:srgbClr val="CCCCFF"/>
                </a:solidFill>
                <a:latin typeface="Calibri" charset="0"/>
                <a:hlinkClick r:id="rId5"/>
              </a:rPr>
              <a:t>Euskararen Erabilera Normalizatzeko Legea</a:t>
            </a:r>
            <a:r>
              <a:rPr lang="es-ES" sz="2000" smtClean="0">
                <a:solidFill>
                  <a:srgbClr val="000000"/>
                </a:solidFill>
                <a:latin typeface="Calibri" charset="0"/>
              </a:rPr>
              <a:t> (bertsio berritua) </a:t>
            </a:r>
            <a:r>
              <a:rPr lang="es-ES" sz="1000" smtClean="0">
                <a:solidFill>
                  <a:srgbClr val="000000"/>
                </a:solidFill>
                <a:latin typeface="Calibri" charset="0"/>
              </a:rPr>
              <a:t>(</a:t>
            </a:r>
            <a:r>
              <a:rPr lang="es-ES" sz="900" smtClean="0">
                <a:solidFill>
                  <a:srgbClr val="000000"/>
                </a:solidFill>
              </a:rPr>
              <a:t>http://www.euskara.euskadi.net/r59-738/eu/contenidos/informacion/argitalpenak/eu_6092/adjuntos/euskara_legearen_itzulpen%20berria%20IZO.pdf</a:t>
            </a:r>
            <a:r>
              <a:rPr lang="es-ES" sz="1000" smtClean="0">
                <a:solidFill>
                  <a:srgbClr val="000000"/>
                </a:solidFill>
                <a:latin typeface="Calibri" charset="0"/>
              </a:rPr>
              <a:t>).</a:t>
            </a:r>
          </a:p>
          <a:p>
            <a:pPr marL="1022350" lvl="2" indent="-336550" eaLnBrk="1" hangingPunct="1">
              <a:lnSpc>
                <a:spcPct val="90000"/>
              </a:lnSpc>
              <a:spcBef>
                <a:spcPts val="500"/>
              </a:spcBef>
              <a:buSzPct val="100000"/>
              <a:defRPr/>
            </a:pPr>
            <a:endParaRPr lang="es-ES" sz="1000" smtClean="0">
              <a:solidFill>
                <a:srgbClr val="000000"/>
              </a:solidFill>
              <a:latin typeface="Calibri" charset="0"/>
            </a:endParaRPr>
          </a:p>
          <a:p>
            <a:pPr lvl="2" eaLnBrk="1" hangingPunct="1">
              <a:lnSpc>
                <a:spcPct val="90000"/>
              </a:lnSpc>
              <a:spcBef>
                <a:spcPts val="500"/>
              </a:spcBef>
              <a:buClr>
                <a:srgbClr val="000000"/>
              </a:buClr>
              <a:buSzPct val="100000"/>
              <a:buFont typeface="Wingdings" charset="0"/>
              <a:buChar char=""/>
              <a:defRPr/>
            </a:pPr>
            <a:r>
              <a:rPr lang="es-ES" sz="2000" smtClean="0">
                <a:solidFill>
                  <a:srgbClr val="000000"/>
                </a:solidFill>
                <a:latin typeface="Calibri" charset="0"/>
              </a:rPr>
              <a:t>Nafarroa: </a:t>
            </a:r>
            <a:r>
              <a:rPr lang="es-ES" sz="2000" smtClean="0">
                <a:solidFill>
                  <a:srgbClr val="CCCCFF"/>
                </a:solidFill>
                <a:latin typeface="Calibri" charset="0"/>
                <a:hlinkClick r:id="rId6"/>
              </a:rPr>
              <a:t>Nafarroako Foru Araubidea Berrezartzeko eta Hobetzeko Legea </a:t>
            </a:r>
            <a:r>
              <a:rPr lang="es-ES" sz="2000" smtClean="0">
                <a:solidFill>
                  <a:srgbClr val="000000"/>
                </a:solidFill>
                <a:latin typeface="Calibri" charset="0"/>
              </a:rPr>
              <a:t>(1982) </a:t>
            </a:r>
            <a:r>
              <a:rPr lang="es-ES" sz="500" smtClean="0">
                <a:solidFill>
                  <a:srgbClr val="000000"/>
                </a:solidFill>
                <a:latin typeface="Calibri" charset="0"/>
              </a:rPr>
              <a:t>(</a:t>
            </a:r>
            <a:r>
              <a:rPr lang="es-ES" sz="800" i="1" smtClean="0">
                <a:solidFill>
                  <a:srgbClr val="000000"/>
                </a:solidFill>
              </a:rPr>
              <a:t>http://www.parlamentodenavarra.es/UserFiles/files/publicaciones/Textos_Legales/Amejoramiento_euskera.pdf</a:t>
            </a:r>
            <a:r>
              <a:rPr lang="es-ES" sz="800" smtClean="0">
                <a:solidFill>
                  <a:srgbClr val="000000"/>
                </a:solidFill>
                <a:latin typeface="Calibri" charset="0"/>
              </a:rPr>
              <a:t>)</a:t>
            </a:r>
            <a:r>
              <a:rPr lang="es-ES" sz="2000" smtClean="0">
                <a:solidFill>
                  <a:srgbClr val="000000"/>
                </a:solidFill>
                <a:latin typeface="Calibri" charset="0"/>
              </a:rPr>
              <a:t> eta </a:t>
            </a:r>
            <a:r>
              <a:rPr lang="es-ES" sz="2000" smtClean="0">
                <a:solidFill>
                  <a:srgbClr val="CCCCFF"/>
                </a:solidFill>
                <a:latin typeface="Calibri" charset="0"/>
                <a:hlinkClick r:id="rId7"/>
              </a:rPr>
              <a:t>Euskararen Legea </a:t>
            </a:r>
            <a:r>
              <a:rPr lang="es-ES" sz="2000" smtClean="0">
                <a:solidFill>
                  <a:srgbClr val="000000"/>
                </a:solidFill>
                <a:latin typeface="Calibri" charset="0"/>
              </a:rPr>
              <a:t>(1986) </a:t>
            </a:r>
            <a:r>
              <a:rPr lang="es-ES" sz="800" smtClean="0">
                <a:solidFill>
                  <a:srgbClr val="000000"/>
                </a:solidFill>
                <a:latin typeface="Calibri" charset="0"/>
              </a:rPr>
              <a:t>(</a:t>
            </a:r>
            <a:r>
              <a:rPr lang="es-ES" sz="800" smtClean="0">
                <a:solidFill>
                  <a:srgbClr val="000000"/>
                </a:solidFill>
              </a:rPr>
              <a:t>http://www.navarra.es/home_eu/Navarra/Derecho+navarro/lexnavarra/IndicesPorDepartamentos/Educacion/Vascuence/LF181986-04.htm</a:t>
            </a:r>
            <a:r>
              <a:rPr lang="es-ES" sz="2000" smtClean="0">
                <a:solidFill>
                  <a:srgbClr val="000000"/>
                </a:solidFill>
                <a:latin typeface="Calibri" charset="0"/>
              </a:rPr>
              <a:t>) eta </a:t>
            </a:r>
            <a:r>
              <a:rPr lang="es-ES" sz="2000" smtClean="0">
                <a:solidFill>
                  <a:srgbClr val="CCCCFF"/>
                </a:solidFill>
                <a:latin typeface="Calibri" charset="0"/>
                <a:hlinkClick r:id="rId8"/>
              </a:rPr>
              <a:t>Foru dekretua </a:t>
            </a:r>
            <a:r>
              <a:rPr lang="es-ES" sz="2000" smtClean="0">
                <a:solidFill>
                  <a:srgbClr val="000000"/>
                </a:solidFill>
                <a:latin typeface="Calibri" charset="0"/>
              </a:rPr>
              <a:t>(2000) </a:t>
            </a:r>
            <a:r>
              <a:rPr lang="es-ES" sz="1000" smtClean="0">
                <a:solidFill>
                  <a:srgbClr val="000000"/>
                </a:solidFill>
                <a:latin typeface="Calibri" charset="0"/>
              </a:rPr>
              <a:t>(</a:t>
            </a:r>
            <a:r>
              <a:rPr lang="es-ES" sz="800" smtClean="0">
                <a:solidFill>
                  <a:srgbClr val="CCCCFF"/>
                </a:solidFill>
                <a:hlinkClick r:id="rId8"/>
              </a:rPr>
              <a:t>http://www.cfnavarra.es/WebGN/SOU/INSTITUC/CT/NORMATIVA/PRESIDENCIA/8E020000.htm</a:t>
            </a:r>
            <a:r>
              <a:rPr lang="es-ES" sz="1000" smtClean="0">
                <a:solidFill>
                  <a:srgbClr val="000000"/>
                </a:solidFill>
                <a:latin typeface="Calibri" charset="0"/>
              </a:rPr>
              <a:t>)</a:t>
            </a:r>
          </a:p>
          <a:p>
            <a:pPr marL="1020763" lvl="2" indent="-336550" eaLnBrk="1" hangingPunct="1">
              <a:lnSpc>
                <a:spcPct val="90000"/>
              </a:lnSpc>
              <a:spcBef>
                <a:spcPts val="500"/>
              </a:spcBef>
              <a:buSzPct val="100000"/>
              <a:defRPr/>
            </a:pPr>
            <a:endParaRPr lang="es-ES" sz="1000" smtClean="0">
              <a:solidFill>
                <a:srgbClr val="000000"/>
              </a:solidFill>
              <a:latin typeface="Calibri" charset="0"/>
            </a:endParaRPr>
          </a:p>
          <a:p>
            <a:pPr lvl="2" eaLnBrk="1" hangingPunct="1">
              <a:lnSpc>
                <a:spcPct val="90000"/>
              </a:lnSpc>
              <a:spcBef>
                <a:spcPts val="500"/>
              </a:spcBef>
              <a:buClr>
                <a:srgbClr val="000000"/>
              </a:buClr>
              <a:buSzPct val="100000"/>
              <a:buFont typeface="Wingdings" charset="0"/>
              <a:buChar char=""/>
              <a:defRPr/>
            </a:pPr>
            <a:r>
              <a:rPr lang="es-ES" sz="2000" smtClean="0">
                <a:solidFill>
                  <a:srgbClr val="000000"/>
                </a:solidFill>
                <a:latin typeface="Calibri" charset="0"/>
              </a:rPr>
              <a:t>Lapurdi, Nafarroa Beherea, Zuberoa: </a:t>
            </a:r>
            <a:r>
              <a:rPr lang="es-ES" smtClean="0">
                <a:solidFill>
                  <a:srgbClr val="000000"/>
                </a:solidFill>
                <a:latin typeface="Calibri" charset="0"/>
              </a:rPr>
              <a:t>75-1 artikulua konstituzioari erantsia (2008)</a:t>
            </a:r>
          </a:p>
          <a:p>
            <a:pPr marL="1022350" lvl="2" indent="-336550" eaLnBrk="1" hangingPunct="1">
              <a:lnSpc>
                <a:spcPct val="90000"/>
              </a:lnSpc>
              <a:spcBef>
                <a:spcPts val="500"/>
              </a:spcBef>
              <a:buSzPct val="100000"/>
              <a:defRPr/>
            </a:pPr>
            <a:endParaRPr lang="es-ES" sz="1400" smtClean="0">
              <a:solidFill>
                <a:srgbClr val="000000"/>
              </a:solidFill>
              <a:latin typeface="Calibri" charset="0"/>
            </a:endParaRPr>
          </a:p>
          <a:p>
            <a:pPr lvl="2" eaLnBrk="1" hangingPunct="1">
              <a:lnSpc>
                <a:spcPct val="90000"/>
              </a:lnSpc>
              <a:spcBef>
                <a:spcPts val="500"/>
              </a:spcBef>
              <a:buClr>
                <a:srgbClr val="000000"/>
              </a:buClr>
              <a:buSzPct val="100000"/>
              <a:buFont typeface="Arial" charset="0"/>
              <a:buChar char="•"/>
              <a:defRPr/>
            </a:pPr>
            <a:r>
              <a:rPr lang="es-ES" sz="2400" smtClean="0">
                <a:solidFill>
                  <a:srgbClr val="000000"/>
                </a:solidFill>
                <a:latin typeface="Calibri" charset="0"/>
              </a:rPr>
              <a:t>Europa mailan: </a:t>
            </a:r>
            <a:r>
              <a:rPr lang="es-ES" sz="2000" smtClean="0">
                <a:solidFill>
                  <a:srgbClr val="CCCCFF"/>
                </a:solidFill>
                <a:latin typeface="Calibri" charset="0"/>
                <a:hlinkClick r:id="rId9"/>
              </a:rPr>
              <a:t>Eskualdeetako edo Eremu Urriko Hizkuntzen Europako Gutuna</a:t>
            </a:r>
            <a:r>
              <a:rPr lang="es-ES" sz="2400" smtClean="0">
                <a:solidFill>
                  <a:srgbClr val="000000"/>
                </a:solidFill>
                <a:latin typeface="Calibri" charset="0"/>
              </a:rPr>
              <a:t> </a:t>
            </a:r>
            <a:r>
              <a:rPr lang="es-ES" sz="1600" smtClean="0">
                <a:solidFill>
                  <a:srgbClr val="000000"/>
                </a:solidFill>
                <a:latin typeface="Calibri" charset="0"/>
              </a:rPr>
              <a:t>(</a:t>
            </a:r>
            <a:r>
              <a:rPr lang="es-ES" sz="1200" smtClean="0">
                <a:solidFill>
                  <a:srgbClr val="000000"/>
                </a:solidFill>
              </a:rPr>
              <a:t>http://sites.google.com/site/euskallegezalea/eskualdeetakoedueremuurrikohizkuntzeneur</a:t>
            </a:r>
            <a:r>
              <a:rPr lang="es-ES" sz="1600" smtClean="0">
                <a:solidFill>
                  <a:srgbClr val="000000"/>
                </a:solidFill>
                <a:latin typeface="Calibri" charset="0"/>
              </a:rPr>
              <a:t>)</a:t>
            </a:r>
          </a:p>
        </p:txBody>
      </p:sp>
      <p:sp>
        <p:nvSpPr>
          <p:cNvPr id="2970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645D7589-0B30-3647-A132-DB450BEC4783}" type="slidenum">
              <a:rPr lang="en-US" sz="1200">
                <a:solidFill>
                  <a:srgbClr val="898989"/>
                </a:solidFill>
                <a:latin typeface="Arial" charset="0"/>
                <a:cs typeface="Arial" charset="0"/>
              </a:rPr>
              <a:pPr algn="r" eaLnBrk="1" hangingPunct="1">
                <a:buSzPct val="100000"/>
              </a:pPr>
              <a:t>14</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63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63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es-ES" sz="3200" b="1">
                <a:solidFill>
                  <a:srgbClr val="000000"/>
                </a:solidFill>
                <a:latin typeface="Calibri" charset="0"/>
              </a:rPr>
              <a:t>Nafarroako Euskararen legea  (1986</a:t>
            </a:r>
            <a:r>
              <a:rPr lang="es-ES" sz="3600">
                <a:solidFill>
                  <a:srgbClr val="000000"/>
                </a:solidFill>
                <a:latin typeface="Calibri" charset="0"/>
              </a:rPr>
              <a:t>)</a:t>
            </a:r>
          </a:p>
        </p:txBody>
      </p:sp>
      <p:sp>
        <p:nvSpPr>
          <p:cNvPr id="17410" name="Text Box 2"/>
          <p:cNvSpPr txBox="1">
            <a:spLocks noChangeArrowheads="1"/>
          </p:cNvSpPr>
          <p:nvPr/>
        </p:nvSpPr>
        <p:spPr bwMode="auto">
          <a:xfrm>
            <a:off x="352425" y="2146300"/>
            <a:ext cx="5622925"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6550" indent="-33655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9pPr>
          </a:lstStyle>
          <a:p>
            <a:pPr eaLnBrk="1" hangingPunct="1">
              <a:lnSpc>
                <a:spcPct val="90000"/>
              </a:lnSpc>
              <a:spcBef>
                <a:spcPts val="600"/>
              </a:spcBef>
              <a:buFont typeface="Arial" charset="0"/>
              <a:buChar char="•"/>
            </a:pPr>
            <a:r>
              <a:rPr lang="es-ES" sz="2400">
                <a:solidFill>
                  <a:srgbClr val="000000"/>
                </a:solidFill>
                <a:latin typeface="Calibri" charset="0"/>
              </a:rPr>
              <a:t>Eremu euskalduna </a:t>
            </a:r>
          </a:p>
          <a:p>
            <a:pPr eaLnBrk="1" hangingPunct="1">
              <a:lnSpc>
                <a:spcPct val="90000"/>
              </a:lnSpc>
              <a:spcBef>
                <a:spcPts val="600"/>
              </a:spcBef>
              <a:buFont typeface="Arial" charset="0"/>
              <a:buNone/>
            </a:pPr>
            <a:r>
              <a:rPr lang="es-ES" sz="2400">
                <a:solidFill>
                  <a:srgbClr val="000000"/>
                </a:solidFill>
                <a:latin typeface="Wingdings" charset="0"/>
                <a:cs typeface="Wingdings" charset="0"/>
              </a:rPr>
              <a:t></a:t>
            </a:r>
            <a:r>
              <a:rPr lang="es-ES" sz="2400">
                <a:solidFill>
                  <a:srgbClr val="000000"/>
                </a:solidFill>
                <a:latin typeface="Calibri" charset="0"/>
              </a:rPr>
              <a:t> euskara ofiziala</a:t>
            </a:r>
          </a:p>
          <a:p>
            <a:pPr eaLnBrk="1" hangingPunct="1">
              <a:lnSpc>
                <a:spcPct val="90000"/>
              </a:lnSpc>
              <a:spcBef>
                <a:spcPts val="600"/>
              </a:spcBef>
              <a:buFont typeface="Arial" charset="0"/>
              <a:buNone/>
            </a:pPr>
            <a:endParaRPr lang="es-ES" sz="2400">
              <a:solidFill>
                <a:srgbClr val="000000"/>
              </a:solidFill>
              <a:latin typeface="Calibri" charset="0"/>
            </a:endParaRPr>
          </a:p>
          <a:p>
            <a:pPr eaLnBrk="1" hangingPunct="1">
              <a:lnSpc>
                <a:spcPct val="90000"/>
              </a:lnSpc>
              <a:spcBef>
                <a:spcPts val="600"/>
              </a:spcBef>
              <a:buFont typeface="Arial" charset="0"/>
              <a:buChar char="•"/>
            </a:pPr>
            <a:r>
              <a:rPr lang="es-ES" sz="2400">
                <a:solidFill>
                  <a:srgbClr val="000000"/>
                </a:solidFill>
                <a:latin typeface="Calibri" charset="0"/>
              </a:rPr>
              <a:t>Eremu mistoa</a:t>
            </a:r>
          </a:p>
          <a:p>
            <a:pPr eaLnBrk="1" hangingPunct="1">
              <a:lnSpc>
                <a:spcPct val="90000"/>
              </a:lnSpc>
              <a:spcBef>
                <a:spcPts val="600"/>
              </a:spcBef>
              <a:buFont typeface="Arial" charset="0"/>
              <a:buNone/>
            </a:pPr>
            <a:endParaRPr lang="es-ES" sz="2400">
              <a:solidFill>
                <a:srgbClr val="000000"/>
              </a:solidFill>
              <a:latin typeface="Calibri" charset="0"/>
            </a:endParaRPr>
          </a:p>
          <a:p>
            <a:pPr eaLnBrk="1" hangingPunct="1">
              <a:lnSpc>
                <a:spcPct val="90000"/>
              </a:lnSpc>
              <a:spcBef>
                <a:spcPts val="600"/>
              </a:spcBef>
              <a:buFont typeface="Arial" charset="0"/>
              <a:buChar char="•"/>
            </a:pPr>
            <a:r>
              <a:rPr lang="es-ES" sz="2400">
                <a:solidFill>
                  <a:srgbClr val="000000"/>
                </a:solidFill>
                <a:latin typeface="Calibri" charset="0"/>
              </a:rPr>
              <a:t>Eremu ez-euskalduna</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13" y="720725"/>
            <a:ext cx="5665787"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600" b="1">
                <a:solidFill>
                  <a:srgbClr val="000000"/>
                </a:solidFill>
                <a:latin typeface="Calibri" charset="0"/>
              </a:rPr>
              <a:t>1.2. Euskararen ofizialtasuna (III)</a:t>
            </a:r>
          </a:p>
        </p:txBody>
      </p:sp>
      <p:sp>
        <p:nvSpPr>
          <p:cNvPr id="33795" name="Text Box 2"/>
          <p:cNvSpPr txBox="1">
            <a:spLocks noChangeArrowheads="1"/>
          </p:cNvSpPr>
          <p:nvPr/>
        </p:nvSpPr>
        <p:spPr bwMode="auto">
          <a:xfrm>
            <a:off x="0" y="1485900"/>
            <a:ext cx="91440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3200">
                <a:solidFill>
                  <a:srgbClr val="000000"/>
                </a:solidFill>
                <a:latin typeface="Calibri" charset="0"/>
                <a:ea typeface="MS PGothic" charset="0"/>
                <a:cs typeface="Noto Sans CJK SC Regular" charset="0"/>
              </a:defRPr>
            </a:lvl1pPr>
            <a:lvl2pPr marL="741363" indent="-27940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800">
                <a:solidFill>
                  <a:srgbClr val="000000"/>
                </a:solidFill>
                <a:latin typeface="Calibri" charset="0"/>
                <a:ea typeface="MS PGothic" charset="0"/>
                <a:cs typeface="Noto Sans CJK SC Regular"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400">
                <a:solidFill>
                  <a:srgbClr val="000000"/>
                </a:solidFill>
                <a:latin typeface="Calibri" charset="0"/>
                <a:ea typeface="MS PGothic" charset="0"/>
                <a:cs typeface="Noto Sans CJK SC Regular" charset="0"/>
              </a:defRPr>
            </a:lvl3pPr>
            <a:lvl4pPr indent="-22225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000">
                <a:solidFill>
                  <a:srgbClr val="000000"/>
                </a:solidFill>
                <a:latin typeface="Calibri" charset="0"/>
                <a:ea typeface="MS PGothic" charset="0"/>
                <a:cs typeface="Noto Sans CJK SC Regular"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000">
                <a:solidFill>
                  <a:srgbClr val="000000"/>
                </a:solidFill>
                <a:latin typeface="Calibri" charset="0"/>
                <a:ea typeface="MS PGothic" charset="0"/>
                <a:cs typeface="Noto Sans CJK SC Regular" charset="0"/>
              </a:defRPr>
            </a:lvl5pPr>
            <a:lvl6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000">
                <a:solidFill>
                  <a:srgbClr val="000000"/>
                </a:solidFill>
                <a:latin typeface="Calibri" charset="0"/>
                <a:ea typeface="MS PGothic" charset="0"/>
                <a:cs typeface="Noto Sans CJK SC Regular" charset="0"/>
              </a:defRPr>
            </a:lvl6pPr>
            <a:lvl7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000">
                <a:solidFill>
                  <a:srgbClr val="000000"/>
                </a:solidFill>
                <a:latin typeface="Calibri" charset="0"/>
                <a:ea typeface="MS PGothic" charset="0"/>
                <a:cs typeface="Noto Sans CJK SC Regular" charset="0"/>
              </a:defRPr>
            </a:lvl7pPr>
            <a:lvl8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000">
                <a:solidFill>
                  <a:srgbClr val="000000"/>
                </a:solidFill>
                <a:latin typeface="Calibri" charset="0"/>
                <a:ea typeface="MS PGothic" charset="0"/>
                <a:cs typeface="Noto Sans CJK SC Regular" charset="0"/>
              </a:defRPr>
            </a:lvl8pPr>
            <a:lvl9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sz="2000">
                <a:solidFill>
                  <a:srgbClr val="000000"/>
                </a:solidFill>
                <a:latin typeface="Calibri" charset="0"/>
                <a:ea typeface="MS PGothic" charset="0"/>
                <a:cs typeface="Noto Sans CJK SC Regular" charset="0"/>
              </a:defRPr>
            </a:lvl9pPr>
          </a:lstStyle>
          <a:p>
            <a:pPr lvl="1" eaLnBrk="1" hangingPunct="1">
              <a:lnSpc>
                <a:spcPct val="90000"/>
              </a:lnSpc>
              <a:spcBef>
                <a:spcPts val="500"/>
              </a:spcBef>
              <a:buSzPct val="100000"/>
            </a:pPr>
            <a:endParaRPr lang="es-ES"/>
          </a:p>
          <a:p>
            <a:pPr lvl="1" eaLnBrk="1" hangingPunct="1">
              <a:lnSpc>
                <a:spcPct val="90000"/>
              </a:lnSpc>
              <a:spcBef>
                <a:spcPts val="500"/>
              </a:spcBef>
              <a:buClr>
                <a:srgbClr val="000000"/>
              </a:buClr>
              <a:buSzPct val="100000"/>
              <a:buFont typeface="Arial" charset="0"/>
              <a:buChar char="•"/>
            </a:pPr>
            <a:r>
              <a:rPr lang="es-ES"/>
              <a:t>Hizkuntza eskubideak eta euskara:</a:t>
            </a:r>
          </a:p>
          <a:p>
            <a:pPr lvl="1" eaLnBrk="1" hangingPunct="1">
              <a:lnSpc>
                <a:spcPct val="90000"/>
              </a:lnSpc>
              <a:spcBef>
                <a:spcPts val="500"/>
              </a:spcBef>
              <a:buSzPct val="100000"/>
            </a:pPr>
            <a:endParaRPr lang="es-ES" sz="2400"/>
          </a:p>
          <a:p>
            <a:pPr lvl="2" eaLnBrk="1" hangingPunct="1">
              <a:spcBef>
                <a:spcPts val="500"/>
              </a:spcBef>
              <a:buClr>
                <a:srgbClr val="000000"/>
              </a:buClr>
              <a:buSzPct val="100000"/>
              <a:buFont typeface="Wingdings" charset="0"/>
              <a:buChar char=""/>
            </a:pPr>
            <a:r>
              <a:rPr lang="es-ES"/>
              <a:t> Hizkuntza Eskubideen Deklarazio Unibertsala</a:t>
            </a:r>
          </a:p>
          <a:p>
            <a:pPr lvl="2" eaLnBrk="1" hangingPunct="1">
              <a:spcBef>
                <a:spcPts val="500"/>
              </a:spcBef>
              <a:buClr>
                <a:srgbClr val="000000"/>
              </a:buClr>
              <a:buSzPct val="100000"/>
              <a:buFont typeface="Wingdings" charset="0"/>
              <a:buChar char=""/>
            </a:pPr>
            <a:r>
              <a:rPr lang="es-ES">
                <a:solidFill>
                  <a:srgbClr val="CCCCFF"/>
                </a:solidFill>
                <a:hlinkClick r:id="rId3"/>
              </a:rPr>
              <a:t> Behatokia</a:t>
            </a:r>
            <a:r>
              <a:rPr lang="es-ES"/>
              <a:t> </a:t>
            </a:r>
            <a:r>
              <a:rPr lang="es-ES" sz="1800"/>
              <a:t>(http://www.behatokia.org/)</a:t>
            </a:r>
            <a:r>
              <a:rPr lang="es-ES"/>
              <a:t> (</a:t>
            </a:r>
            <a:r>
              <a:rPr lang="es-ES">
                <a:solidFill>
                  <a:srgbClr val="CCCCFF"/>
                </a:solidFill>
                <a:hlinkClick r:id="rId4"/>
              </a:rPr>
              <a:t>euskararentelefonoa.com</a:t>
            </a:r>
            <a:r>
              <a:rPr lang="es-ES"/>
              <a:t>) </a:t>
            </a:r>
            <a:r>
              <a:rPr lang="es-ES" sz="1600"/>
              <a:t>(http://www.euskararentelefonoa.com/)</a:t>
            </a:r>
          </a:p>
          <a:p>
            <a:pPr lvl="2" eaLnBrk="1" hangingPunct="1">
              <a:spcBef>
                <a:spcPts val="500"/>
              </a:spcBef>
              <a:buClr>
                <a:srgbClr val="000000"/>
              </a:buClr>
              <a:buSzPct val="100000"/>
              <a:buFont typeface="Wingdings" charset="0"/>
              <a:buChar char=""/>
            </a:pPr>
            <a:r>
              <a:rPr lang="es-ES"/>
              <a:t> </a:t>
            </a:r>
            <a:r>
              <a:rPr lang="es-ES">
                <a:solidFill>
                  <a:srgbClr val="CCCCFF"/>
                </a:solidFill>
                <a:hlinkClick r:id="rId5"/>
              </a:rPr>
              <a:t>Elebide</a:t>
            </a:r>
            <a:r>
              <a:rPr lang="es-ES"/>
              <a:t> </a:t>
            </a:r>
            <a:r>
              <a:rPr lang="es-ES" sz="1600"/>
              <a:t>(http://www.euskara.euskadi.net/r59-eleb/eu/)</a:t>
            </a:r>
          </a:p>
          <a:p>
            <a:pPr lvl="2" eaLnBrk="1" hangingPunct="1">
              <a:spcBef>
                <a:spcPts val="500"/>
              </a:spcBef>
              <a:buClr>
                <a:srgbClr val="000000"/>
              </a:buClr>
              <a:buSzPct val="100000"/>
              <a:buFont typeface="Wingdings" charset="0"/>
              <a:buChar char=""/>
            </a:pPr>
            <a:r>
              <a:rPr lang="es-ES">
                <a:solidFill>
                  <a:srgbClr val="CCCCFF"/>
                </a:solidFill>
                <a:hlinkClick r:id="rId6"/>
              </a:rPr>
              <a:t> Herri ekimenak, norbanakoen ekimenak…</a:t>
            </a:r>
          </a:p>
          <a:p>
            <a:pPr lvl="3" eaLnBrk="1" hangingPunct="1">
              <a:spcBef>
                <a:spcPts val="500"/>
              </a:spcBef>
              <a:buSzPct val="100000"/>
            </a:pPr>
            <a:r>
              <a:rPr lang="es-ES" sz="1600"/>
              <a:t>(http://www.erabili.com/zer_berri/muinetik/1316678505)</a:t>
            </a:r>
          </a:p>
          <a:p>
            <a:pPr eaLnBrk="1" hangingPunct="1">
              <a:spcBef>
                <a:spcPts val="400"/>
              </a:spcBef>
              <a:buSzPct val="100000"/>
            </a:pPr>
            <a:endParaRPr lang="es-ES" sz="1600"/>
          </a:p>
        </p:txBody>
      </p:sp>
      <p:sp>
        <p:nvSpPr>
          <p:cNvPr id="3379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C39AEC42-67DC-204F-942F-61FD8F655BD8}" type="slidenum">
              <a:rPr lang="en-US" sz="1200">
                <a:solidFill>
                  <a:srgbClr val="898989"/>
                </a:solidFill>
                <a:latin typeface="Arial" charset="0"/>
                <a:cs typeface="Arial" charset="0"/>
              </a:rPr>
              <a:pPr algn="r" eaLnBrk="1" hangingPunct="1">
                <a:buSzPct val="100000"/>
              </a:pPr>
              <a:t>16</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58738"/>
            <a:ext cx="8226425" cy="1139825"/>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smtClean="0">
                <a:ea typeface="+mj-ea"/>
              </a:rPr>
              <a:t> Hizkuntza Eskubideen Deklarazio Unibertsala</a:t>
            </a:r>
          </a:p>
        </p:txBody>
      </p:sp>
      <p:sp>
        <p:nvSpPr>
          <p:cNvPr id="19458" name="Rectangle 2"/>
          <p:cNvSpPr>
            <a:spLocks noGrp="1" noChangeArrowheads="1"/>
          </p:cNvSpPr>
          <p:nvPr>
            <p:ph type="subTitle" idx="4294967295"/>
          </p:nvPr>
        </p:nvSpPr>
        <p:spPr>
          <a:xfrm>
            <a:off x="457200" y="1122363"/>
            <a:ext cx="8543925" cy="5537200"/>
          </a:xfrm>
        </p:spPr>
        <p:txBody>
          <a:bodyPr lIns="0" tIns="0" rIns="0" bIns="0" anchor="ctr"/>
          <a:lstStyle/>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1.- Hizkuntza aniztasuna balioetsi eta babestu beharreko munduko ondarea da.</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2.- Hizkuntza eta kultura guztiekiko begirunea oinarrizkoa da munduan eztabaida eta bakea eraikitzeko eta mantentzeko prozesuan.</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3.- Pertsona guztiek ikasten dute hitz egiten bizitza, hizkuntza, kultura eta nortasuna ematen dien komunitate baten bihotzean.</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4.- Hizkuntza ugariak eta hitz egiteko era ugariak ez dira komunikaziorako bide soilak; pertsonak hazi eta kulturak eraikitzen diren ingurunea ere badira.</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5.- Hizkuntza komunitate bakoitzak dauka bere lurraldean hizkuntza hori hizkuntza ofizial bezala erabiltzeko eskubidea.</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6.- Lurraldeko hizkuntza komunitateak mintzatutako hizkuntzaren prestigioari lagundu behar dio eskola-hezkuntzak.</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7.- Desiragarria da herritarrek hainbat hizkuntzen ezagutza orokorra izatea, horrek enpatia eta irekiera intelektualari laguntzen baitio, eta norbere hizkuntza hobeto ezagutu dadin laguntzen du.</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8.- Testuen itzulpena, kultura ezberdinetako lan handiak bereziki, oso elementu garrantzitsua da pertsonen arteko elkar ulertzea eta begirune handiagoa izateko beharrezko prozesuan. </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9.- Hedabideak bozgorailu pribilegiatuak dira hizkuntza aniztasuneko lanak egiteko eta horren prestigioa eraginkortasunez eta zorroztasunez hazi dadin.</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u-ES" sz="1600" smtClean="0">
                <a:ea typeface="+mn-ea"/>
              </a:rPr>
              <a:t>10.- Norberaren hizkuntza erabili eta babesteko eskubidea ezinbestekoz onartu behar dute Nazio Batuek, oinarrizko giza eskubide gisa onartu 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fr-FR" sz="4400">
                <a:solidFill>
                  <a:srgbClr val="000000"/>
                </a:solidFill>
                <a:latin typeface="Calibri" charset="0"/>
              </a:rPr>
              <a:t>I. GAIA: egitura</a:t>
            </a:r>
          </a:p>
        </p:txBody>
      </p:sp>
      <p:sp>
        <p:nvSpPr>
          <p:cNvPr id="37891"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spcBef>
                <a:spcPts val="800"/>
              </a:spcBef>
              <a:buClrTx/>
              <a:buFontTx/>
              <a:buNone/>
            </a:pPr>
            <a:endParaRPr lang="fr-FR" sz="3200">
              <a:solidFill>
                <a:srgbClr val="000000"/>
              </a:solidFill>
              <a:latin typeface="Calibri" charset="0"/>
            </a:endParaRPr>
          </a:p>
          <a:p>
            <a:pPr eaLnBrk="1" hangingPunct="1">
              <a:spcBef>
                <a:spcPts val="800"/>
              </a:spcBef>
              <a:buClrTx/>
              <a:buFontTx/>
              <a:buNone/>
            </a:pPr>
            <a:endParaRPr lang="fr-FR" sz="3200">
              <a:solidFill>
                <a:srgbClr val="7F7F7F"/>
              </a:solidFill>
              <a:latin typeface="Calibri" charset="0"/>
            </a:endParaRPr>
          </a:p>
          <a:p>
            <a:pPr eaLnBrk="1" hangingPunct="1">
              <a:spcBef>
                <a:spcPts val="800"/>
              </a:spcBef>
              <a:buClrTx/>
              <a:buFontTx/>
              <a:buNone/>
            </a:pPr>
            <a:r>
              <a:rPr lang="fr-FR" sz="3200">
                <a:solidFill>
                  <a:srgbClr val="7F7F7F"/>
                </a:solidFill>
                <a:latin typeface="Calibri" charset="0"/>
              </a:rPr>
              <a:t>1.1. Euskara hizkuntza gutxitu gisa</a:t>
            </a:r>
          </a:p>
          <a:p>
            <a:pPr eaLnBrk="1" hangingPunct="1">
              <a:spcBef>
                <a:spcPts val="800"/>
              </a:spcBef>
              <a:buClrTx/>
              <a:buFontTx/>
              <a:buNone/>
            </a:pPr>
            <a:r>
              <a:rPr lang="fr-FR" sz="3200">
                <a:solidFill>
                  <a:srgbClr val="7F7F7F"/>
                </a:solidFill>
                <a:latin typeface="Calibri" charset="0"/>
              </a:rPr>
              <a:t>1.2. Euskararen ofizialtasuna</a:t>
            </a:r>
          </a:p>
          <a:p>
            <a:pPr eaLnBrk="1" hangingPunct="1">
              <a:spcBef>
                <a:spcPts val="800"/>
              </a:spcBef>
              <a:buClrTx/>
              <a:buFontTx/>
              <a:buNone/>
            </a:pPr>
            <a:r>
              <a:rPr lang="fr-FR" sz="3200">
                <a:solidFill>
                  <a:srgbClr val="000000"/>
                </a:solidFill>
                <a:latin typeface="Calibri" charset="0"/>
              </a:rPr>
              <a:t>1.3. Euskararen normalizazioa eta hezkuntza</a:t>
            </a:r>
          </a:p>
          <a:p>
            <a:pPr eaLnBrk="1" hangingPunct="1">
              <a:spcBef>
                <a:spcPts val="800"/>
              </a:spcBef>
              <a:buClrTx/>
              <a:buFontTx/>
              <a:buNone/>
            </a:pPr>
            <a:r>
              <a:rPr lang="fr-FR" sz="3200">
                <a:solidFill>
                  <a:srgbClr val="7F7F7F"/>
                </a:solidFill>
                <a:latin typeface="Calibri" charset="0"/>
              </a:rPr>
              <a:t>1.4. Euskararen ezagutza, erabilera eta jarrerak</a:t>
            </a:r>
          </a:p>
        </p:txBody>
      </p:sp>
      <p:sp>
        <p:nvSpPr>
          <p:cNvPr id="3789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7C4663E3-6477-6D41-8C4A-9C65D76A4913}" type="slidenum">
              <a:rPr lang="en-US" sz="1200">
                <a:solidFill>
                  <a:srgbClr val="898989"/>
                </a:solidFill>
                <a:latin typeface="Arial" charset="0"/>
                <a:cs typeface="Arial" charset="0"/>
              </a:rPr>
              <a:pPr algn="r" eaLnBrk="1" hangingPunct="1">
                <a:buSzPct val="100000"/>
              </a:pPr>
              <a:t>18</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a:t/>
            </a:r>
            <a:br>
              <a:rPr lang="eu-ES" sz="2800" b="1"/>
            </a:br>
            <a:r>
              <a:rPr lang="eu-ES" sz="2800" b="1"/>
              <a:t>1.3. Euskararen normalizazioa eta hezkuntza (I) </a:t>
            </a:r>
            <a:r>
              <a:rPr lang="eu-ES" sz="4000" b="1"/>
              <a:t/>
            </a:r>
            <a:br>
              <a:rPr lang="eu-ES" sz="4000" b="1"/>
            </a:br>
            <a:endParaRPr lang="eu-ES" sz="4000" b="1"/>
          </a:p>
        </p:txBody>
      </p:sp>
      <p:sp>
        <p:nvSpPr>
          <p:cNvPr id="21506" name="Text Box 2"/>
          <p:cNvSpPr txBox="1">
            <a:spLocks noChangeArrowheads="1"/>
          </p:cNvSpPr>
          <p:nvPr/>
        </p:nvSpPr>
        <p:spPr bwMode="auto">
          <a:xfrm>
            <a:off x="203200" y="1371600"/>
            <a:ext cx="8585200" cy="5122863"/>
          </a:xfrm>
          <a:prstGeom prst="rect">
            <a:avLst/>
          </a:prstGeom>
          <a:noFill/>
          <a:ln>
            <a:noFill/>
          </a:ln>
          <a:effectLs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736600" indent="-2794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eaLnBrk="1" hangingPunct="1">
              <a:lnSpc>
                <a:spcPct val="80000"/>
              </a:lnSpc>
              <a:spcBef>
                <a:spcPts val="675"/>
              </a:spcBef>
              <a:buClr>
                <a:srgbClr val="000000"/>
              </a:buClr>
              <a:buSzPct val="100000"/>
              <a:buFont typeface="Arial" charset="0"/>
              <a:buChar char="•"/>
              <a:defRPr/>
            </a:pPr>
            <a:r>
              <a:rPr lang="fr-FR" sz="2700" smtClean="0">
                <a:solidFill>
                  <a:srgbClr val="000000"/>
                </a:solidFill>
                <a:latin typeface="Calibri" charset="0"/>
                <a:cs typeface="Noto Sans CJK SC Regular" charset="0"/>
              </a:rPr>
              <a:t>Aurreko garaietako egoera irauli nahian (Ahotsak.com):</a:t>
            </a:r>
          </a:p>
          <a:p>
            <a:pPr marL="341313" eaLnBrk="1" hangingPunct="1">
              <a:lnSpc>
                <a:spcPct val="80000"/>
              </a:lnSpc>
              <a:spcBef>
                <a:spcPts val="675"/>
              </a:spcBef>
              <a:buSzPct val="100000"/>
              <a:defRPr/>
            </a:pPr>
            <a:endParaRPr lang="fr-FR" sz="2700" smtClean="0">
              <a:solidFill>
                <a:srgbClr val="000000"/>
              </a:solidFill>
              <a:latin typeface="Calibri" charset="0"/>
              <a:cs typeface="Noto Sans CJK SC Regular" charset="0"/>
            </a:endParaRPr>
          </a:p>
          <a:p>
            <a:pPr lvl="1" eaLnBrk="1" hangingPunct="1">
              <a:lnSpc>
                <a:spcPct val="80000"/>
              </a:lnSpc>
              <a:spcBef>
                <a:spcPts val="600"/>
              </a:spcBef>
              <a:buClr>
                <a:srgbClr val="000000"/>
              </a:buClr>
              <a:buSzPct val="100000"/>
              <a:buFont typeface="Wingdings" charset="0"/>
              <a:buChar char=""/>
              <a:defRPr/>
            </a:pPr>
            <a:r>
              <a:rPr lang="fr-FR" sz="2400" smtClean="0">
                <a:solidFill>
                  <a:srgbClr val="000000"/>
                </a:solidFill>
                <a:latin typeface="Calibri" charset="0"/>
                <a:cs typeface="Noto Sans CJK SC Regular" charset="0"/>
              </a:rPr>
              <a:t>Eskola</a:t>
            </a:r>
          </a:p>
          <a:p>
            <a:pPr lvl="1" indent="-273050" eaLnBrk="1" hangingPunct="1">
              <a:lnSpc>
                <a:spcPct val="80000"/>
              </a:lnSpc>
              <a:spcBef>
                <a:spcPts val="500"/>
              </a:spcBef>
              <a:buSzPct val="100000"/>
              <a:defRPr/>
            </a:pPr>
            <a:r>
              <a:rPr lang="fr-FR" sz="2000" smtClean="0">
                <a:solidFill>
                  <a:srgbClr val="CCCCFF"/>
                </a:solidFill>
                <a:latin typeface="Calibri" charset="0"/>
                <a:cs typeface="Noto Sans CJK SC Regular" charset="0"/>
                <a:hlinkClick r:id="rId3"/>
              </a:rPr>
              <a:t>http://www.youtube.com/watch?v=26li8NPvqbY&amp;feature=BFa&amp;list=PL20F6BF69B659B0E7</a:t>
            </a:r>
          </a:p>
          <a:p>
            <a:pPr marL="342900" eaLnBrk="1" hangingPunct="1">
              <a:lnSpc>
                <a:spcPct val="80000"/>
              </a:lnSpc>
              <a:spcBef>
                <a:spcPts val="575"/>
              </a:spcBef>
              <a:buSzPct val="100000"/>
              <a:defRPr/>
            </a:pPr>
            <a:endParaRPr lang="fr-FR" sz="2300" smtClean="0">
              <a:solidFill>
                <a:srgbClr val="000000"/>
              </a:solidFill>
              <a:latin typeface="Calibri" charset="0"/>
              <a:cs typeface="Noto Sans CJK SC Regular" charset="0"/>
            </a:endParaRPr>
          </a:p>
          <a:p>
            <a:pPr lvl="1" eaLnBrk="1" hangingPunct="1">
              <a:lnSpc>
                <a:spcPct val="80000"/>
              </a:lnSpc>
              <a:spcBef>
                <a:spcPts val="600"/>
              </a:spcBef>
              <a:buClr>
                <a:srgbClr val="000000"/>
              </a:buClr>
              <a:buSzPct val="100000"/>
              <a:buFont typeface="Wingdings" charset="0"/>
              <a:buChar char=""/>
              <a:defRPr/>
            </a:pPr>
            <a:r>
              <a:rPr lang="fr-FR" sz="2400" smtClean="0">
                <a:solidFill>
                  <a:srgbClr val="000000"/>
                </a:solidFill>
                <a:latin typeface="Calibri" charset="0"/>
                <a:cs typeface="Noto Sans CJK SC Regular" charset="0"/>
              </a:rPr>
              <a:t>Kalea</a:t>
            </a:r>
          </a:p>
          <a:p>
            <a:pPr lvl="1" indent="-273050" eaLnBrk="1" hangingPunct="1">
              <a:lnSpc>
                <a:spcPct val="80000"/>
              </a:lnSpc>
              <a:spcBef>
                <a:spcPts val="500"/>
              </a:spcBef>
              <a:buSzPct val="100000"/>
              <a:defRPr/>
            </a:pPr>
            <a:r>
              <a:rPr lang="fr-FR" sz="2000" smtClean="0">
                <a:solidFill>
                  <a:srgbClr val="CCCCFF"/>
                </a:solidFill>
                <a:latin typeface="Calibri" charset="0"/>
                <a:cs typeface="Noto Sans CJK SC Regular" charset="0"/>
                <a:hlinkClick r:id="rId4"/>
              </a:rPr>
              <a:t>http://www.youtube.com/watch?v=DxrN3AKEbKA&amp;list=PL20F6BF69B659B0E7&amp;index=5&amp;feature=plpp_video</a:t>
            </a:r>
          </a:p>
          <a:p>
            <a:pPr lvl="1" indent="-273050" eaLnBrk="1" hangingPunct="1">
              <a:lnSpc>
                <a:spcPct val="80000"/>
              </a:lnSpc>
              <a:spcBef>
                <a:spcPts val="500"/>
              </a:spcBef>
              <a:buSzPct val="100000"/>
              <a:defRPr/>
            </a:pPr>
            <a:endParaRPr lang="fr-FR" sz="2000" smtClean="0">
              <a:solidFill>
                <a:srgbClr val="000000"/>
              </a:solidFill>
              <a:latin typeface="Calibri" charset="0"/>
              <a:cs typeface="Noto Sans CJK SC Regular" charset="0"/>
            </a:endParaRPr>
          </a:p>
          <a:p>
            <a:pPr lvl="1" eaLnBrk="1" hangingPunct="1">
              <a:lnSpc>
                <a:spcPct val="80000"/>
              </a:lnSpc>
              <a:spcBef>
                <a:spcPts val="600"/>
              </a:spcBef>
              <a:buClr>
                <a:srgbClr val="000000"/>
              </a:buClr>
              <a:buSzPct val="100000"/>
              <a:buFont typeface="Wingdings" charset="0"/>
              <a:buChar char=""/>
              <a:defRPr/>
            </a:pPr>
            <a:r>
              <a:rPr lang="fr-FR" sz="2400" smtClean="0">
                <a:solidFill>
                  <a:srgbClr val="000000"/>
                </a:solidFill>
                <a:latin typeface="Calibri" charset="0"/>
                <a:cs typeface="Noto Sans CJK SC Regular" charset="0"/>
              </a:rPr>
              <a:t> Transmisioa</a:t>
            </a:r>
          </a:p>
          <a:p>
            <a:pPr marL="342900" eaLnBrk="1" hangingPunct="1">
              <a:lnSpc>
                <a:spcPct val="80000"/>
              </a:lnSpc>
              <a:spcBef>
                <a:spcPts val="575"/>
              </a:spcBef>
              <a:buSzPct val="100000"/>
              <a:defRPr/>
            </a:pPr>
            <a:r>
              <a:rPr lang="fr-FR" sz="2700" smtClean="0">
                <a:solidFill>
                  <a:srgbClr val="000000"/>
                </a:solidFill>
                <a:latin typeface="Calibri" charset="0"/>
                <a:cs typeface="Noto Sans CJK SC Regular" charset="0"/>
              </a:rPr>
              <a:t>	</a:t>
            </a:r>
            <a:r>
              <a:rPr lang="fr-FR" sz="2300" smtClean="0">
                <a:solidFill>
                  <a:srgbClr val="CCCCFF"/>
                </a:solidFill>
                <a:latin typeface="Calibri" charset="0"/>
                <a:cs typeface="Noto Sans CJK SC Regular" charset="0"/>
                <a:hlinkClick r:id="rId5"/>
              </a:rPr>
              <a:t>http://www.youtube.com/watch?v=Gst_dZUg6ek&amp;list=PL20F6BF69B659B0E7&amp;index=12&amp;feature=plpp_video</a:t>
            </a:r>
          </a:p>
        </p:txBody>
      </p:sp>
      <p:sp>
        <p:nvSpPr>
          <p:cNvPr id="3994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35B39B2C-42FB-834D-BDCB-F447FC5F92CE}" type="slidenum">
              <a:rPr lang="en-US" sz="1200">
                <a:solidFill>
                  <a:srgbClr val="898989"/>
                </a:solidFill>
                <a:latin typeface="Arial" charset="0"/>
                <a:cs typeface="Arial" charset="0"/>
              </a:rPr>
              <a:pPr algn="r" eaLnBrk="1" hangingPunct="1">
                <a:buSzPct val="100000"/>
              </a:pPr>
              <a:t>19</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fr-FR" sz="4400">
                <a:solidFill>
                  <a:srgbClr val="000000"/>
                </a:solidFill>
                <a:latin typeface="Calibri" charset="0"/>
              </a:rPr>
              <a:t>I. GAIA: egitura</a:t>
            </a:r>
          </a:p>
        </p:txBody>
      </p:sp>
      <p:sp>
        <p:nvSpPr>
          <p:cNvPr id="5123"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spcBef>
                <a:spcPts val="800"/>
              </a:spcBef>
              <a:buClrTx/>
              <a:buFontTx/>
              <a:buNone/>
            </a:pPr>
            <a:endParaRPr lang="fr-FR" sz="3200">
              <a:solidFill>
                <a:srgbClr val="000000"/>
              </a:solidFill>
              <a:latin typeface="Calibri" charset="0"/>
            </a:endParaRPr>
          </a:p>
          <a:p>
            <a:pPr eaLnBrk="1" hangingPunct="1">
              <a:spcBef>
                <a:spcPts val="800"/>
              </a:spcBef>
              <a:buClrTx/>
              <a:buFontTx/>
              <a:buNone/>
            </a:pPr>
            <a:endParaRPr lang="fr-FR" sz="3200">
              <a:solidFill>
                <a:srgbClr val="000000"/>
              </a:solidFill>
              <a:latin typeface="Calibri" charset="0"/>
            </a:endParaRPr>
          </a:p>
          <a:p>
            <a:pPr eaLnBrk="1" hangingPunct="1">
              <a:spcBef>
                <a:spcPts val="800"/>
              </a:spcBef>
              <a:buClrTx/>
              <a:buFontTx/>
              <a:buNone/>
            </a:pPr>
            <a:r>
              <a:rPr lang="fr-FR" sz="3200" b="1">
                <a:solidFill>
                  <a:srgbClr val="000000"/>
                </a:solidFill>
                <a:latin typeface="Calibri" charset="0"/>
              </a:rPr>
              <a:t>1.1. Euskara hizkuntza gutxitu gisa</a:t>
            </a:r>
          </a:p>
          <a:p>
            <a:pPr eaLnBrk="1" hangingPunct="1">
              <a:spcBef>
                <a:spcPts val="800"/>
              </a:spcBef>
              <a:buClrTx/>
              <a:buFontTx/>
              <a:buNone/>
            </a:pPr>
            <a:r>
              <a:rPr lang="fr-FR" sz="3200">
                <a:solidFill>
                  <a:srgbClr val="000000"/>
                </a:solidFill>
                <a:latin typeface="Calibri" charset="0"/>
              </a:rPr>
              <a:t>1.2. Euskararen ofizialtasuna</a:t>
            </a:r>
          </a:p>
          <a:p>
            <a:pPr eaLnBrk="1" hangingPunct="1">
              <a:spcBef>
                <a:spcPts val="800"/>
              </a:spcBef>
              <a:buClrTx/>
              <a:buFontTx/>
              <a:buNone/>
            </a:pPr>
            <a:r>
              <a:rPr lang="fr-FR" sz="3200">
                <a:solidFill>
                  <a:srgbClr val="000000"/>
                </a:solidFill>
                <a:latin typeface="Calibri" charset="0"/>
              </a:rPr>
              <a:t>1.3. Euskararen normalizazioa eta hezkuntza</a:t>
            </a:r>
          </a:p>
          <a:p>
            <a:pPr eaLnBrk="1" hangingPunct="1">
              <a:spcBef>
                <a:spcPts val="800"/>
              </a:spcBef>
              <a:buClrTx/>
              <a:buFontTx/>
              <a:buNone/>
            </a:pPr>
            <a:r>
              <a:rPr lang="fr-FR" sz="3200">
                <a:solidFill>
                  <a:srgbClr val="000000"/>
                </a:solidFill>
                <a:latin typeface="Calibri" charset="0"/>
              </a:rPr>
              <a:t>1.4. Euskararen ezagutza, erabilera eta jarrerak</a:t>
            </a:r>
          </a:p>
        </p:txBody>
      </p:sp>
      <p:sp>
        <p:nvSpPr>
          <p:cNvPr id="512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A606B80B-F0D5-8743-8B1E-23735B8926C1}" type="slidenum">
              <a:rPr lang="en-US" sz="1200">
                <a:solidFill>
                  <a:srgbClr val="898989"/>
                </a:solidFill>
                <a:latin typeface="Arial" charset="0"/>
                <a:cs typeface="Arial" charset="0"/>
              </a:rPr>
              <a:pPr algn="r" eaLnBrk="1" hangingPunct="1">
                <a:buSzPct val="100000"/>
              </a:pPr>
              <a:t>2</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304800" y="277813"/>
            <a:ext cx="8382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200" b="1">
                <a:solidFill>
                  <a:srgbClr val="000000"/>
                </a:solidFill>
                <a:latin typeface="Calibri" charset="0"/>
                <a:cs typeface="Arial" charset="0"/>
              </a:rPr>
              <a:t>1.3. Euskararen normalizazioa eta hezkuntza (II) </a:t>
            </a:r>
          </a:p>
        </p:txBody>
      </p:sp>
      <p:sp>
        <p:nvSpPr>
          <p:cNvPr id="22530" name="Text Box 2"/>
          <p:cNvSpPr txBox="1">
            <a:spLocks noChangeArrowheads="1"/>
          </p:cNvSpPr>
          <p:nvPr/>
        </p:nvSpPr>
        <p:spPr bwMode="auto">
          <a:xfrm>
            <a:off x="179388" y="1196975"/>
            <a:ext cx="8785225" cy="5472113"/>
          </a:xfrm>
          <a:prstGeom prst="rect">
            <a:avLst/>
          </a:prstGeom>
          <a:noFill/>
          <a:ln>
            <a:noFill/>
          </a:ln>
          <a:effectLst/>
          <a:extLst/>
        </p:spPr>
        <p:txBody>
          <a:bodyPr lIns="90000" tIns="46800" rIns="90000" bIns="46800"/>
          <a:lstStyle>
            <a:lvl1pPr marL="330200" indent="-320675">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1pPr>
            <a:lvl2pPr marL="663575" indent="-339725">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2pPr>
            <a:lvl3pPr marL="1136650" indent="-45085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3pPr>
            <a:lvl4pPr marL="1333500" indent="-33655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FFFFFF"/>
                </a:solidFill>
                <a:latin typeface="Arial" charset="0"/>
                <a:ea typeface="ＭＳ Ｐゴシック" charset="0"/>
                <a:cs typeface="Arial" charset="0"/>
              </a:defRPr>
            </a:lvl9pPr>
          </a:lstStyle>
          <a:p>
            <a:pPr eaLnBrk="1" hangingPunct="1">
              <a:lnSpc>
                <a:spcPct val="80000"/>
              </a:lnSpc>
              <a:spcBef>
                <a:spcPts val="525"/>
              </a:spcBef>
              <a:buSzPct val="100000"/>
              <a:defRPr/>
            </a:pPr>
            <a:endParaRPr lang="es-ES" sz="2100" smtClean="0">
              <a:solidFill>
                <a:srgbClr val="000000"/>
              </a:solidFill>
            </a:endParaRPr>
          </a:p>
          <a:p>
            <a:pPr lvl="1" eaLnBrk="1" hangingPunct="1">
              <a:lnSpc>
                <a:spcPct val="80000"/>
              </a:lnSpc>
              <a:spcBef>
                <a:spcPts val="500"/>
              </a:spcBef>
              <a:buClr>
                <a:srgbClr val="000000"/>
              </a:buClr>
              <a:buSzPct val="100000"/>
              <a:buFont typeface="Arial" charset="0"/>
              <a:buChar char="•"/>
              <a:defRPr/>
            </a:pPr>
            <a:r>
              <a:rPr lang="es-ES" sz="2400" smtClean="0">
                <a:solidFill>
                  <a:srgbClr val="000000"/>
                </a:solidFill>
                <a:latin typeface="Calibri" charset="0"/>
              </a:rPr>
              <a:t>Normalizazioa zer den</a:t>
            </a:r>
          </a:p>
          <a:p>
            <a:pPr marL="668338" lvl="1" indent="-336550" eaLnBrk="1" hangingPunct="1">
              <a:lnSpc>
                <a:spcPct val="80000"/>
              </a:lnSpc>
              <a:spcBef>
                <a:spcPts val="500"/>
              </a:spcBef>
              <a:buSzPct val="100000"/>
              <a:defRPr/>
            </a:pPr>
            <a:endParaRPr lang="es-ES" sz="2400" smtClean="0">
              <a:solidFill>
                <a:srgbClr val="000000"/>
              </a:solidFill>
              <a:latin typeface="Calibri" charset="0"/>
            </a:endParaRPr>
          </a:p>
          <a:p>
            <a:pPr lvl="1" eaLnBrk="1" hangingPunct="1">
              <a:lnSpc>
                <a:spcPct val="80000"/>
              </a:lnSpc>
              <a:spcBef>
                <a:spcPts val="500"/>
              </a:spcBef>
              <a:buClr>
                <a:srgbClr val="000000"/>
              </a:buClr>
              <a:buSzPct val="100000"/>
              <a:buFont typeface="Arial" charset="0"/>
              <a:buChar char="•"/>
              <a:defRPr/>
            </a:pPr>
            <a:r>
              <a:rPr lang="es-ES" sz="2400" smtClean="0">
                <a:solidFill>
                  <a:srgbClr val="000000"/>
                </a:solidFill>
                <a:latin typeface="Calibri" charset="0"/>
              </a:rPr>
              <a:t>Hezkuntza elebiduna normalizazioaren tresna gisa</a:t>
            </a:r>
          </a:p>
          <a:p>
            <a:pPr marL="668338" lvl="1" indent="-336550" eaLnBrk="1" hangingPunct="1">
              <a:lnSpc>
                <a:spcPct val="80000"/>
              </a:lnSpc>
              <a:spcBef>
                <a:spcPts val="500"/>
              </a:spcBef>
              <a:buSzPct val="100000"/>
              <a:defRPr/>
            </a:pPr>
            <a:endParaRPr lang="es-ES" sz="2400" smtClean="0">
              <a:solidFill>
                <a:srgbClr val="000000"/>
              </a:solidFill>
              <a:latin typeface="Calibri" charset="0"/>
            </a:endParaRPr>
          </a:p>
          <a:p>
            <a:pPr lvl="1" eaLnBrk="1" hangingPunct="1">
              <a:lnSpc>
                <a:spcPct val="80000"/>
              </a:lnSpc>
              <a:spcBef>
                <a:spcPts val="500"/>
              </a:spcBef>
              <a:buClr>
                <a:srgbClr val="000000"/>
              </a:buClr>
              <a:buSzPct val="100000"/>
              <a:buFont typeface="Arial" charset="0"/>
              <a:buChar char="•"/>
              <a:defRPr/>
            </a:pPr>
            <a:r>
              <a:rPr lang="es-ES" sz="2400" smtClean="0">
                <a:solidFill>
                  <a:srgbClr val="000000"/>
                </a:solidFill>
                <a:latin typeface="Calibri" charset="0"/>
              </a:rPr>
              <a:t>Hezkuntza euskararen lurraldeetan:</a:t>
            </a:r>
          </a:p>
          <a:p>
            <a:pPr marL="669925" lvl="1" indent="-336550" eaLnBrk="1" hangingPunct="1">
              <a:lnSpc>
                <a:spcPct val="80000"/>
              </a:lnSpc>
              <a:spcBef>
                <a:spcPts val="500"/>
              </a:spcBef>
              <a:buSzPct val="100000"/>
              <a:defRPr/>
            </a:pPr>
            <a:endParaRPr lang="es-ES" sz="2400" smtClean="0">
              <a:solidFill>
                <a:srgbClr val="000000"/>
              </a:solidFill>
              <a:latin typeface="Calibri" charset="0"/>
            </a:endParaRPr>
          </a:p>
          <a:p>
            <a:pPr lvl="2" eaLnBrk="1" hangingPunct="1">
              <a:lnSpc>
                <a:spcPct val="80000"/>
              </a:lnSpc>
              <a:spcBef>
                <a:spcPts val="500"/>
              </a:spcBef>
              <a:buSzPct val="100000"/>
              <a:defRPr/>
            </a:pPr>
            <a:r>
              <a:rPr lang="es-ES" sz="2400" smtClean="0">
                <a:solidFill>
                  <a:srgbClr val="000000"/>
                </a:solidFill>
                <a:latin typeface="Calibri" charset="0"/>
              </a:rPr>
              <a:t>	    a) Araba, Bizkaia eta Gipuzkoan (Zalbide 1998)</a:t>
            </a:r>
          </a:p>
          <a:p>
            <a:pPr lvl="3" eaLnBrk="1" hangingPunct="1">
              <a:lnSpc>
                <a:spcPct val="80000"/>
              </a:lnSpc>
              <a:spcBef>
                <a:spcPts val="500"/>
              </a:spcBef>
              <a:buClr>
                <a:srgbClr val="000000"/>
              </a:buClr>
              <a:buSzPct val="100000"/>
              <a:buFont typeface="Wingdings" charset="0"/>
              <a:buChar char=""/>
              <a:defRPr/>
            </a:pPr>
            <a:r>
              <a:rPr lang="es-ES" sz="2000" smtClean="0">
                <a:solidFill>
                  <a:srgbClr val="000000"/>
                </a:solidFill>
                <a:latin typeface="Calibri" charset="0"/>
              </a:rPr>
              <a:t>A, B eta D ereduak eremu osoan</a:t>
            </a:r>
          </a:p>
          <a:p>
            <a:pPr marL="1339850" lvl="3" eaLnBrk="1" hangingPunct="1">
              <a:lnSpc>
                <a:spcPct val="80000"/>
              </a:lnSpc>
              <a:spcBef>
                <a:spcPts val="500"/>
              </a:spcBef>
              <a:buSzPct val="100000"/>
              <a:defRPr/>
            </a:pPr>
            <a:endParaRPr lang="es-ES" sz="2000" smtClean="0">
              <a:solidFill>
                <a:srgbClr val="000000"/>
              </a:solidFill>
              <a:latin typeface="Calibri" charset="0"/>
            </a:endParaRPr>
          </a:p>
          <a:p>
            <a:pPr marL="1339850" lvl="3" eaLnBrk="1" hangingPunct="1">
              <a:lnSpc>
                <a:spcPct val="80000"/>
              </a:lnSpc>
              <a:spcBef>
                <a:spcPts val="500"/>
              </a:spcBef>
              <a:buSzPct val="100000"/>
              <a:defRPr/>
            </a:pPr>
            <a:r>
              <a:rPr lang="es-ES" sz="2400" smtClean="0">
                <a:solidFill>
                  <a:srgbClr val="000000"/>
                </a:solidFill>
                <a:latin typeface="Calibri" charset="0"/>
              </a:rPr>
              <a:t>b) Nafarroan </a:t>
            </a:r>
            <a:r>
              <a:rPr lang="es-ES" sz="1400" smtClean="0">
                <a:solidFill>
                  <a:srgbClr val="000000"/>
                </a:solidFill>
              </a:rPr>
              <a:t>(http://www.educacion.navarra.es/eu/web/dpto/modelos-linguisticos)</a:t>
            </a:r>
          </a:p>
          <a:p>
            <a:pPr lvl="3" eaLnBrk="1" hangingPunct="1">
              <a:lnSpc>
                <a:spcPct val="80000"/>
              </a:lnSpc>
              <a:spcBef>
                <a:spcPts val="500"/>
              </a:spcBef>
              <a:buClr>
                <a:srgbClr val="000000"/>
              </a:buClr>
              <a:buSzPct val="100000"/>
              <a:buFont typeface="Wingdings" charset="0"/>
              <a:buChar char=""/>
              <a:defRPr/>
            </a:pPr>
            <a:r>
              <a:rPr lang="es-ES" sz="2000" smtClean="0">
                <a:solidFill>
                  <a:srgbClr val="000000"/>
                </a:solidFill>
                <a:latin typeface="Calibri" charset="0"/>
              </a:rPr>
              <a:t>A, B, D, G ereduak eta hiru eremu linguistiko</a:t>
            </a:r>
          </a:p>
          <a:p>
            <a:pPr marL="1339850" lvl="3" eaLnBrk="1" hangingPunct="1">
              <a:lnSpc>
                <a:spcPct val="80000"/>
              </a:lnSpc>
              <a:spcBef>
                <a:spcPts val="500"/>
              </a:spcBef>
              <a:buSzPct val="100000"/>
              <a:defRPr/>
            </a:pPr>
            <a:endParaRPr lang="es-ES" sz="2000" smtClean="0">
              <a:solidFill>
                <a:srgbClr val="000000"/>
              </a:solidFill>
              <a:latin typeface="Calibri" charset="0"/>
            </a:endParaRPr>
          </a:p>
          <a:p>
            <a:pPr marL="1339850" lvl="3" eaLnBrk="1" hangingPunct="1">
              <a:lnSpc>
                <a:spcPct val="80000"/>
              </a:lnSpc>
              <a:spcBef>
                <a:spcPts val="500"/>
              </a:spcBef>
              <a:buSzPct val="100000"/>
              <a:defRPr/>
            </a:pPr>
            <a:r>
              <a:rPr lang="es-ES" sz="2400" smtClean="0">
                <a:solidFill>
                  <a:srgbClr val="000000"/>
                </a:solidFill>
                <a:latin typeface="Calibri" charset="0"/>
              </a:rPr>
              <a:t>c) Lapurdi, Behe Nafarroa eta Zuberoan</a:t>
            </a:r>
          </a:p>
          <a:p>
            <a:pPr lvl="3" eaLnBrk="1" hangingPunct="1">
              <a:lnSpc>
                <a:spcPct val="80000"/>
              </a:lnSpc>
              <a:spcBef>
                <a:spcPts val="500"/>
              </a:spcBef>
              <a:buClr>
                <a:srgbClr val="000000"/>
              </a:buClr>
              <a:buSzPct val="100000"/>
              <a:buFont typeface="Wingdings" charset="0"/>
              <a:buChar char=""/>
              <a:defRPr/>
            </a:pPr>
            <a:r>
              <a:rPr lang="es-ES" sz="2400" smtClean="0">
                <a:solidFill>
                  <a:srgbClr val="000000"/>
                </a:solidFill>
                <a:latin typeface="Calibri" charset="0"/>
              </a:rPr>
              <a:t> </a:t>
            </a:r>
            <a:r>
              <a:rPr lang="es-ES" sz="2000" smtClean="0">
                <a:solidFill>
                  <a:srgbClr val="000000"/>
                </a:solidFill>
                <a:latin typeface="Calibri" charset="0"/>
              </a:rPr>
              <a:t>B eta D ereduetatik hurbil diren ereduak eskola publikoetan. Eskola pribatuak salbuespen.</a:t>
            </a:r>
          </a:p>
        </p:txBody>
      </p:sp>
      <p:sp>
        <p:nvSpPr>
          <p:cNvPr id="4198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D7BB0AB5-0C43-EF4C-B8EA-04262692B879}" type="slidenum">
              <a:rPr lang="en-US" sz="1200">
                <a:solidFill>
                  <a:srgbClr val="898989"/>
                </a:solidFill>
                <a:latin typeface="Arial" charset="0"/>
                <a:cs typeface="Arial" charset="0"/>
              </a:rPr>
              <a:pPr algn="r" eaLnBrk="1" hangingPunct="1">
                <a:buSzPct val="100000"/>
              </a:pPr>
              <a:t>20</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2530">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22530">
                                            <p:txEl>
                                              <p:pRg st="10" end="10"/>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22530">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2530">
                                            <p:txEl>
                                              <p:pRg st="13" end="13"/>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2253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54000" y="476250"/>
            <a:ext cx="843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200" b="1">
                <a:solidFill>
                  <a:srgbClr val="000000"/>
                </a:solidFill>
                <a:latin typeface="Calibri" charset="0"/>
                <a:cs typeface="Arial" charset="0"/>
              </a:rPr>
              <a:t>1.3. Euskararen normalizazioa eta hezkuntza (III)</a:t>
            </a:r>
          </a:p>
          <a:p>
            <a:pPr eaLnBrk="1" hangingPunct="1">
              <a:buClrTx/>
              <a:buFontTx/>
              <a:buNone/>
            </a:pPr>
            <a:endParaRPr lang="eu-ES" sz="3200" b="1">
              <a:solidFill>
                <a:srgbClr val="006633"/>
              </a:solidFill>
              <a:latin typeface="Garamond" charset="0"/>
              <a:cs typeface="Arial" charset="0"/>
            </a:endParaRPr>
          </a:p>
          <a:p>
            <a:pPr eaLnBrk="1" hangingPunct="1">
              <a:buClrTx/>
              <a:buFontTx/>
              <a:buNone/>
            </a:pPr>
            <a:endParaRPr lang="eu-ES" sz="3200" b="1">
              <a:solidFill>
                <a:srgbClr val="006633"/>
              </a:solidFill>
              <a:latin typeface="Garamond" charset="0"/>
              <a:cs typeface="Arial" charset="0"/>
            </a:endParaRPr>
          </a:p>
        </p:txBody>
      </p:sp>
      <p:sp>
        <p:nvSpPr>
          <p:cNvPr id="23554" name="Text Box 2"/>
          <p:cNvSpPr txBox="1">
            <a:spLocks noChangeArrowheads="1"/>
          </p:cNvSpPr>
          <p:nvPr/>
        </p:nvSpPr>
        <p:spPr bwMode="auto">
          <a:xfrm>
            <a:off x="468313" y="1239838"/>
            <a:ext cx="8496300"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charset="0"/>
                <a:ea typeface="MS PGothic" charset="0"/>
                <a:cs typeface="Noto Sans CJK SC Regular" charset="0"/>
              </a:defRPr>
            </a:lvl1pPr>
            <a:lvl2pPr marL="663575"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charset="0"/>
                <a:ea typeface="MS PGothic" charset="0"/>
                <a:cs typeface="Noto Sans CJK SC Regular"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charset="0"/>
                <a:ea typeface="MS PGothic" charset="0"/>
                <a:cs typeface="Noto Sans CJK SC Regular"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5pPr>
            <a:lvl6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6pPr>
            <a:lvl7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7pPr>
            <a:lvl8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8pPr>
            <a:lvl9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9pPr>
          </a:lstStyle>
          <a:p>
            <a:pPr marL="342900" eaLnBrk="1" hangingPunct="1">
              <a:spcBef>
                <a:spcPts val="475"/>
              </a:spcBef>
              <a:buSzPct val="100000"/>
            </a:pPr>
            <a:endParaRPr lang="es-ES" sz="1000">
              <a:cs typeface="Arial" charset="0"/>
            </a:endParaRPr>
          </a:p>
          <a:p>
            <a:pPr marL="342900" eaLnBrk="1" hangingPunct="1">
              <a:spcBef>
                <a:spcPts val="475"/>
              </a:spcBef>
              <a:buClr>
                <a:srgbClr val="000000"/>
              </a:buClr>
              <a:buSzPct val="100000"/>
              <a:buFont typeface="Arial" charset="0"/>
              <a:buChar char="•"/>
            </a:pPr>
            <a:r>
              <a:rPr lang="es-ES">
                <a:cs typeface="Arial" charset="0"/>
              </a:rPr>
              <a:t>Ereduen bilakaera </a:t>
            </a:r>
            <a:r>
              <a:rPr lang="es-ES" sz="2400">
                <a:cs typeface="Arial" charset="0"/>
              </a:rPr>
              <a:t>(</a:t>
            </a:r>
            <a:r>
              <a:rPr lang="es-ES" sz="2400">
                <a:solidFill>
                  <a:srgbClr val="CCCCFF"/>
                </a:solidFill>
                <a:cs typeface="Arial" charset="0"/>
                <a:hlinkClick r:id="rId3"/>
              </a:rPr>
              <a:t>Betbeder 2006 </a:t>
            </a:r>
            <a:r>
              <a:rPr lang="es-ES" sz="800">
                <a:cs typeface="Arial" charset="0"/>
              </a:rPr>
              <a:t>(</a:t>
            </a:r>
            <a:r>
              <a:rPr lang="es-ES" sz="1000">
                <a:latin typeface="Arial" charset="0"/>
                <a:cs typeface="Arial" charset="0"/>
              </a:rPr>
              <a:t>http://www.soziolinguistika.org/node/3193</a:t>
            </a:r>
            <a:r>
              <a:rPr lang="es-ES" sz="1400">
                <a:cs typeface="Arial" charset="0"/>
              </a:rPr>
              <a:t>);</a:t>
            </a:r>
            <a:r>
              <a:rPr lang="es-ES" sz="2400">
                <a:cs typeface="Arial" charset="0"/>
              </a:rPr>
              <a:t> </a:t>
            </a:r>
            <a:r>
              <a:rPr lang="es-ES" sz="2400">
                <a:solidFill>
                  <a:srgbClr val="CCCCFF"/>
                </a:solidFill>
                <a:cs typeface="Arial" charset="0"/>
                <a:hlinkClick r:id="rId4"/>
              </a:rPr>
              <a:t>Manterola 2010 </a:t>
            </a:r>
            <a:r>
              <a:rPr lang="es-ES" sz="500">
                <a:cs typeface="Arial" charset="0"/>
              </a:rPr>
              <a:t>(</a:t>
            </a:r>
            <a:r>
              <a:rPr lang="es-ES" sz="800">
                <a:latin typeface="Arial" charset="0"/>
                <a:cs typeface="Arial" charset="0"/>
              </a:rPr>
              <a:t>http://www.ehu.es/argitalpenak/images/stories/tesis/Ciencias_Sociales/Euskarazko%20murgilketa%20haur%20hezkuntzan.pdf</a:t>
            </a:r>
            <a:r>
              <a:rPr lang="es-ES" sz="500">
                <a:cs typeface="Arial" charset="0"/>
              </a:rPr>
              <a:t>)</a:t>
            </a:r>
          </a:p>
          <a:p>
            <a:pPr lvl="1" eaLnBrk="1" hangingPunct="1">
              <a:spcBef>
                <a:spcPts val="450"/>
              </a:spcBef>
              <a:buClr>
                <a:srgbClr val="000000"/>
              </a:buClr>
              <a:buSzPct val="100000"/>
              <a:buFont typeface="Wingdings" charset="0"/>
              <a:buChar char=""/>
            </a:pPr>
            <a:r>
              <a:rPr lang="es-ES">
                <a:cs typeface="Arial" charset="0"/>
              </a:rPr>
              <a:t>EAE : D ↑, B mantendu, A ↓. </a:t>
            </a:r>
          </a:p>
          <a:p>
            <a:pPr lvl="1" eaLnBrk="1" hangingPunct="1">
              <a:spcBef>
                <a:spcPts val="450"/>
              </a:spcBef>
              <a:buClr>
                <a:srgbClr val="000000"/>
              </a:buClr>
              <a:buSzPct val="100000"/>
              <a:buFont typeface="Wingdings" charset="0"/>
              <a:buChar char=""/>
            </a:pPr>
            <a:r>
              <a:rPr lang="es-ES">
                <a:cs typeface="Arial" charset="0"/>
              </a:rPr>
              <a:t>Nafarroa: eredu elebidunak ↑, euskararik gabekoa ↓. </a:t>
            </a:r>
          </a:p>
          <a:p>
            <a:pPr lvl="1" eaLnBrk="1" hangingPunct="1">
              <a:spcBef>
                <a:spcPts val="450"/>
              </a:spcBef>
              <a:buClr>
                <a:srgbClr val="000000"/>
              </a:buClr>
              <a:buSzPct val="100000"/>
              <a:buFont typeface="Wingdings" charset="0"/>
              <a:buChar char=""/>
            </a:pPr>
            <a:r>
              <a:rPr lang="es-ES">
                <a:cs typeface="Arial" charset="0"/>
              </a:rPr>
              <a:t>Iparraldea: euskara ikasten duten ikasleak ↑, hala ere, gehienek, euskararik ez. </a:t>
            </a:r>
          </a:p>
          <a:p>
            <a:pPr lvl="1" eaLnBrk="1" hangingPunct="1">
              <a:spcBef>
                <a:spcPts val="450"/>
              </a:spcBef>
              <a:buSzPct val="100000"/>
            </a:pPr>
            <a:endParaRPr lang="es-ES">
              <a:cs typeface="Arial" charset="0"/>
            </a:endParaRPr>
          </a:p>
          <a:p>
            <a:pPr marL="342900" eaLnBrk="1" hangingPunct="1">
              <a:spcBef>
                <a:spcPts val="475"/>
              </a:spcBef>
              <a:buClr>
                <a:srgbClr val="000000"/>
              </a:buClr>
              <a:buSzPct val="100000"/>
              <a:buFont typeface="Arial" charset="0"/>
              <a:buChar char="•"/>
            </a:pPr>
            <a:r>
              <a:rPr lang="es-ES">
                <a:cs typeface="Arial" charset="0"/>
              </a:rPr>
              <a:t>Bilakaera horren arrazoiak: </a:t>
            </a:r>
          </a:p>
          <a:p>
            <a:pPr lvl="1" eaLnBrk="1" hangingPunct="1">
              <a:spcBef>
                <a:spcPts val="475"/>
              </a:spcBef>
              <a:buClr>
                <a:srgbClr val="000000"/>
              </a:buClr>
              <a:buSzPct val="100000"/>
              <a:buFont typeface="Wingdings" charset="0"/>
              <a:buChar char=""/>
            </a:pPr>
            <a:r>
              <a:rPr lang="es-ES">
                <a:cs typeface="Arial" charset="0"/>
              </a:rPr>
              <a:t>euskararen irakaskuntzaren kalitatea, euskararen balio instrumentala haztea, egoera soziolinguistikoa</a:t>
            </a:r>
          </a:p>
        </p:txBody>
      </p:sp>
      <p:sp>
        <p:nvSpPr>
          <p:cNvPr id="4403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FF6BBFA2-4FBE-AF40-A3C5-2B90502663FF}" type="slidenum">
              <a:rPr lang="en-US" sz="1200">
                <a:solidFill>
                  <a:srgbClr val="898989"/>
                </a:solidFill>
                <a:latin typeface="Arial" charset="0"/>
                <a:cs typeface="Arial" charset="0"/>
              </a:rPr>
              <a:pPr algn="r" eaLnBrk="1" hangingPunct="1">
                <a:buSzPct val="100000"/>
              </a:pPr>
              <a:t>21</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35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35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3554"/>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es-ES" sz="4000">
                <a:solidFill>
                  <a:srgbClr val="000000"/>
                </a:solidFill>
                <a:latin typeface="Calibri" charset="0"/>
              </a:rPr>
              <a:t>Hezkuntza hizkuntzaren etxea-Euskararen berreskuratzea IV</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l="20062" t="31148" r="21912" b="16553"/>
          <a:stretch>
            <a:fillRect/>
          </a:stretch>
        </p:blipFill>
        <p:spPr bwMode="auto">
          <a:xfrm>
            <a:off x="1841500" y="1860550"/>
            <a:ext cx="49403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3"/>
          <p:cNvSpPr>
            <a:spLocks noChangeArrowheads="1"/>
          </p:cNvSpPr>
          <p:nvPr/>
        </p:nvSpPr>
        <p:spPr bwMode="auto">
          <a:xfrm>
            <a:off x="0" y="4813300"/>
            <a:ext cx="9144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GB" sz="1600">
                <a:solidFill>
                  <a:srgbClr val="000000"/>
                </a:solidFill>
                <a:cs typeface="Arial" charset="0"/>
              </a:rPr>
              <a:t>Bizi eta oso izan nahi duen hizkuntza batentzat ezinbestekoa da hezkuntza proiektu propioa izatea. Hiztun komunitate batek borondate argia badu gara dezake bere Hezkuntza proiektua, eta arrakastatsua izan; hiztun komunitate bakoitzak asmatu behar du bere bidea, baina bizi nahi badu egin egin behar du. Zentzu honetan euskaldunon esperientziaz dihardu 18 minutuko bideo honek. Alberto Barandiaranek koordinatu du eta Garabide burutzen ari den Euskararen berreskuratzea saileko laugarrena da. Beste hirurak hauek dira: Euskararen berreskuratzea; Hizkuntzaren estandarizazioa - Euskararen berreskuratzea II; Hedabideak - Euskararen berreskuratzea III. Bideo hau garabide.org web orrian kontsulta daitekeen izenburu bereko liburuaren osagarria da.</a:t>
            </a:r>
          </a:p>
        </p:txBody>
      </p:sp>
      <p:sp>
        <p:nvSpPr>
          <p:cNvPr id="46085" name="Rectangle 4"/>
          <p:cNvSpPr>
            <a:spLocks noChangeArrowheads="1"/>
          </p:cNvSpPr>
          <p:nvPr/>
        </p:nvSpPr>
        <p:spPr bwMode="auto">
          <a:xfrm>
            <a:off x="1897063" y="4373563"/>
            <a:ext cx="480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eaLnBrk="1" hangingPunct="1">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000">
                <a:solidFill>
                  <a:srgbClr val="000000"/>
                </a:solidFill>
                <a:cs typeface="Arial" charset="0"/>
              </a:rPr>
              <a:t>http://www.garabide.eus/euskara/bideoak/euskararen-berreskuratzea-iv-hezkuntza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0" y="0"/>
            <a:ext cx="93599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charset="0"/>
                <a:ea typeface="MS PGothic" charset="0"/>
                <a:cs typeface="Noto Sans CJK SC Regular"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charset="0"/>
                <a:ea typeface="MS PGothic" charset="0"/>
                <a:cs typeface="Noto Sans CJK SC Regular"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charset="0"/>
                <a:ea typeface="MS PGothic" charset="0"/>
                <a:cs typeface="Noto Sans CJK SC Regular"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5pPr>
            <a:lvl6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6pPr>
            <a:lvl7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7pPr>
            <a:lvl8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8pPr>
            <a:lvl9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9pPr>
          </a:lstStyle>
          <a:p>
            <a:pPr marL="342900" eaLnBrk="1" hangingPunct="1">
              <a:lnSpc>
                <a:spcPct val="90000"/>
              </a:lnSpc>
              <a:spcBef>
                <a:spcPts val="400"/>
              </a:spcBef>
              <a:buSzPct val="100000"/>
            </a:pPr>
            <a:r>
              <a:rPr lang="eu-ES" sz="1600"/>
              <a:t>1. Nola kontatzen du Argitxu Nobliak Baionan haurrak euskarazko eskola jasotzen hasi zirenekoa? Aipatu zure ustez esanguratsuenak diren kontuak. </a:t>
            </a:r>
          </a:p>
          <a:p>
            <a:pPr marL="342900" eaLnBrk="1" hangingPunct="1">
              <a:lnSpc>
                <a:spcPct val="90000"/>
              </a:lnSpc>
              <a:spcBef>
                <a:spcPts val="400"/>
              </a:spcBef>
              <a:buSzPct val="100000"/>
            </a:pPr>
            <a:r>
              <a:rPr lang="eu-ES" sz="1600"/>
              <a:t>2. Gurasoen nahia eta erabakiarekin batera, irakasleen ekarpena ere funtsezkoa izan zen euskarazko eskolak abiatzeko orduan. Zertan, zehazki?</a:t>
            </a:r>
          </a:p>
          <a:p>
            <a:pPr marL="342900" eaLnBrk="1" hangingPunct="1">
              <a:lnSpc>
                <a:spcPct val="90000"/>
              </a:lnSpc>
              <a:spcBef>
                <a:spcPts val="400"/>
              </a:spcBef>
              <a:buSzPct val="100000"/>
            </a:pPr>
            <a:r>
              <a:rPr lang="eu-ES" sz="1600"/>
              <a:t>3. Xabier Garagorrik kontatzen du nola 60. hamarkada inguruan ikusi zuten eskola funtsezkoa izango zela euskarari zegokionez. Zertan, zehazki? </a:t>
            </a:r>
          </a:p>
          <a:p>
            <a:pPr marL="342900" eaLnBrk="1" hangingPunct="1">
              <a:lnSpc>
                <a:spcPct val="90000"/>
              </a:lnSpc>
              <a:spcBef>
                <a:spcPts val="400"/>
              </a:spcBef>
              <a:buSzPct val="100000"/>
            </a:pPr>
            <a:r>
              <a:rPr lang="eu-ES" sz="1600"/>
              <a:t>4. Zeri deitzen zaio murgilketa? </a:t>
            </a:r>
          </a:p>
          <a:p>
            <a:pPr marL="342900" eaLnBrk="1" hangingPunct="1">
              <a:lnSpc>
                <a:spcPct val="90000"/>
              </a:lnSpc>
              <a:spcBef>
                <a:spcPts val="400"/>
              </a:spcBef>
              <a:buSzPct val="100000"/>
            </a:pPr>
            <a:r>
              <a:rPr lang="eu-ES" sz="1600"/>
              <a:t>5. Zein dira euskarazko murgilketaren onurak?</a:t>
            </a:r>
          </a:p>
          <a:p>
            <a:pPr marL="342900" eaLnBrk="1" hangingPunct="1">
              <a:lnSpc>
                <a:spcPct val="90000"/>
              </a:lnSpc>
              <a:spcBef>
                <a:spcPts val="400"/>
              </a:spcBef>
              <a:buSzPct val="100000"/>
            </a:pPr>
            <a:r>
              <a:rPr lang="eu-ES" sz="1600"/>
              <a:t>6. Dokumentalean esaten da hizkuntza batek ez duela derrigorrez eskola behar, bestela ere aurrera egin dezakeela. Baina zer da eskolak hizkuntza bati eman diezaiokeena? </a:t>
            </a:r>
          </a:p>
          <a:p>
            <a:pPr marL="342900" eaLnBrk="1" hangingPunct="1">
              <a:lnSpc>
                <a:spcPct val="90000"/>
              </a:lnSpc>
              <a:spcBef>
                <a:spcPts val="400"/>
              </a:spcBef>
              <a:buSzPct val="100000"/>
            </a:pPr>
            <a:r>
              <a:rPr lang="eu-ES" sz="1600"/>
              <a:t>7. Materialak, curriculuma edota irakasle prestatuak garrantzitsuak dira hizkuntza bat eskolaren bidez transmititzen eta ondorioz, biziberritzen hasteko. Baina Euskal Herriko kasuak zer erakutsi du? Zer da funtsezkoa aipatutako osagai horien gainetik? </a:t>
            </a:r>
          </a:p>
          <a:p>
            <a:pPr marL="342900" eaLnBrk="1" hangingPunct="1">
              <a:lnSpc>
                <a:spcPct val="90000"/>
              </a:lnSpc>
              <a:spcBef>
                <a:spcPts val="400"/>
              </a:spcBef>
              <a:buSzPct val="100000"/>
            </a:pPr>
            <a:r>
              <a:rPr lang="eu-ES" sz="1600"/>
              <a:t>8. Galdera honen erantzuna ez da zuzenean dokumentalean ematen, baina zeuen eskolatze elebiduna gogoan hartuta, saiatu erantzuten. Nola uler daiteke orain 50 bat urte hasitako ikastolen eredua (edo “jatorrizko hizkuntzan ardaztutako hezkuntza sistema”) elebiduntzat jotzea, eta aldiz, estatu handiek bultza duten eskola elebakartzat hartzea, batean zein bestean eskolatzea hizkuntza batean bakarrik egiten bada? (Ikastoletan euskaraz, estatu handien eskoletan gaztelaniaz, frantsesez, ingelesez, eta abar).</a:t>
            </a:r>
          </a:p>
          <a:p>
            <a:pPr marL="342900" eaLnBrk="1" hangingPunct="1">
              <a:lnSpc>
                <a:spcPct val="90000"/>
              </a:lnSpc>
              <a:spcBef>
                <a:spcPts val="350"/>
              </a:spcBef>
              <a:buSzPct val="100000"/>
            </a:pPr>
            <a:r>
              <a:rPr lang="eu-ES" sz="1600"/>
              <a:t>9. Garabide elkartearen helburu nagusiak hauexek dira </a:t>
            </a:r>
            <a:r>
              <a:rPr lang="nl-NL" sz="1400"/>
              <a:t>(</a:t>
            </a:r>
            <a:r>
              <a:rPr lang="eu-ES" sz="1400"/>
              <a:t>http://www.garabide.org/euskara/nor-gara/helburuak</a:t>
            </a:r>
            <a:r>
              <a:rPr lang="nl-NL" sz="1400"/>
              <a:t>)</a:t>
            </a:r>
          </a:p>
          <a:p>
            <a:pPr marL="342900" eaLnBrk="1" hangingPunct="1">
              <a:lnSpc>
                <a:spcPct val="90000"/>
              </a:lnSpc>
              <a:spcBef>
                <a:spcPts val="400"/>
              </a:spcBef>
              <a:buSzPct val="100000"/>
            </a:pPr>
            <a:r>
              <a:rPr lang="eu-ES" sz="1600"/>
              <a:t>    	- Garapen bidean dauden herrietako hizkuntza komunitate minorizatuekin lankidetza bideratzea, euskara eta euskal kulturaren garapen esperientzien trukean oinarrituta.</a:t>
            </a:r>
          </a:p>
          <a:p>
            <a:pPr marL="342900" eaLnBrk="1" hangingPunct="1">
              <a:lnSpc>
                <a:spcPct val="90000"/>
              </a:lnSpc>
              <a:spcBef>
                <a:spcPts val="400"/>
              </a:spcBef>
              <a:buSzPct val="100000"/>
            </a:pPr>
            <a:r>
              <a:rPr lang="eu-ES" sz="1600"/>
              <a:t>         - Norabide horretan, munduko hegoaldeko hizkuntza komunitate minorizatuetako eragileekin lankidetza proiektuak garatzea. Lankidetza proiektu hauek hizkuntzaren, kulturaren eta nortasunaren garapen-alor desberdinetan gauzatuko dira, hezkuntzaren alorrean indar berezia jarriz.</a:t>
            </a:r>
          </a:p>
          <a:p>
            <a:pPr marL="342900" eaLnBrk="1" hangingPunct="1">
              <a:lnSpc>
                <a:spcPct val="90000"/>
              </a:lnSpc>
              <a:spcBef>
                <a:spcPts val="400"/>
              </a:spcBef>
              <a:buSzPct val="100000"/>
            </a:pPr>
            <a:r>
              <a:rPr lang="eu-ES" sz="1600"/>
              <a:t>         - Euskararen eta euskal kulturaren garapenean lanean ari diren erakundeek hego hemisferioko hizkuntza komunitate minorizatuekiko lankidetzarako beren esperientzia eskain dezaten sustatzea, horretarako markoa eta bideak eskainiz.</a:t>
            </a:r>
          </a:p>
          <a:p>
            <a:pPr marL="342900" eaLnBrk="1" hangingPunct="1">
              <a:lnSpc>
                <a:spcPct val="90000"/>
              </a:lnSpc>
              <a:spcBef>
                <a:spcPts val="400"/>
              </a:spcBef>
              <a:buSzPct val="100000"/>
            </a:pPr>
            <a:r>
              <a:rPr lang="eu-ES" sz="1600"/>
              <a:t>Zuen ustez, dokumentalak zein neurritan balio dezake helburu hauek betetzeko?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fr-FR" sz="4400">
                <a:solidFill>
                  <a:srgbClr val="000000"/>
                </a:solidFill>
                <a:latin typeface="Calibri" charset="0"/>
              </a:rPr>
              <a:t>I. GAIA: egitura</a:t>
            </a:r>
          </a:p>
        </p:txBody>
      </p:sp>
      <p:sp>
        <p:nvSpPr>
          <p:cNvPr id="50179"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spcBef>
                <a:spcPts val="800"/>
              </a:spcBef>
              <a:buClrTx/>
              <a:buFontTx/>
              <a:buNone/>
            </a:pPr>
            <a:endParaRPr lang="fr-FR" sz="3200">
              <a:solidFill>
                <a:srgbClr val="000000"/>
              </a:solidFill>
              <a:latin typeface="Calibri" charset="0"/>
            </a:endParaRPr>
          </a:p>
          <a:p>
            <a:pPr eaLnBrk="1" hangingPunct="1">
              <a:spcBef>
                <a:spcPts val="800"/>
              </a:spcBef>
              <a:buClrTx/>
              <a:buFontTx/>
              <a:buNone/>
            </a:pPr>
            <a:endParaRPr lang="fr-FR" sz="3200">
              <a:solidFill>
                <a:srgbClr val="7F7F7F"/>
              </a:solidFill>
              <a:latin typeface="Calibri" charset="0"/>
            </a:endParaRPr>
          </a:p>
          <a:p>
            <a:pPr eaLnBrk="1" hangingPunct="1">
              <a:spcBef>
                <a:spcPts val="800"/>
              </a:spcBef>
              <a:buClrTx/>
              <a:buFontTx/>
              <a:buNone/>
            </a:pPr>
            <a:r>
              <a:rPr lang="fr-FR" sz="3200">
                <a:solidFill>
                  <a:srgbClr val="7F7F7F"/>
                </a:solidFill>
                <a:latin typeface="Calibri" charset="0"/>
              </a:rPr>
              <a:t>1.1. Euskara hizkuntza gutxitu gisa</a:t>
            </a:r>
          </a:p>
          <a:p>
            <a:pPr eaLnBrk="1" hangingPunct="1">
              <a:spcBef>
                <a:spcPts val="800"/>
              </a:spcBef>
              <a:buClrTx/>
              <a:buFontTx/>
              <a:buNone/>
            </a:pPr>
            <a:r>
              <a:rPr lang="fr-FR" sz="3200">
                <a:solidFill>
                  <a:srgbClr val="7F7F7F"/>
                </a:solidFill>
                <a:latin typeface="Calibri" charset="0"/>
              </a:rPr>
              <a:t>1.2. Euskararen ofizialtasuna</a:t>
            </a:r>
          </a:p>
          <a:p>
            <a:pPr eaLnBrk="1" hangingPunct="1">
              <a:spcBef>
                <a:spcPts val="800"/>
              </a:spcBef>
              <a:buClrTx/>
              <a:buFontTx/>
              <a:buNone/>
            </a:pPr>
            <a:r>
              <a:rPr lang="fr-FR" sz="3200">
                <a:solidFill>
                  <a:srgbClr val="7F7F7F"/>
                </a:solidFill>
                <a:latin typeface="Calibri" charset="0"/>
              </a:rPr>
              <a:t>1.3. Euskararen normalizazioa eta hezkuntza</a:t>
            </a:r>
          </a:p>
          <a:p>
            <a:pPr eaLnBrk="1" hangingPunct="1">
              <a:spcBef>
                <a:spcPts val="800"/>
              </a:spcBef>
              <a:buClrTx/>
              <a:buFontTx/>
              <a:buNone/>
            </a:pPr>
            <a:r>
              <a:rPr lang="fr-FR" sz="3200">
                <a:solidFill>
                  <a:srgbClr val="000000"/>
                </a:solidFill>
                <a:latin typeface="Calibri" charset="0"/>
              </a:rPr>
              <a:t>1.4. Euskararen ezagutza, erabilera eta jarrerak</a:t>
            </a:r>
          </a:p>
        </p:txBody>
      </p:sp>
      <p:sp>
        <p:nvSpPr>
          <p:cNvPr id="5018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1FD7A882-9C88-914F-8BB8-86E8848E9DE9}" type="slidenum">
              <a:rPr lang="en-US" sz="1200">
                <a:solidFill>
                  <a:srgbClr val="898989"/>
                </a:solidFill>
                <a:latin typeface="Arial" charset="0"/>
                <a:cs typeface="Arial" charset="0"/>
              </a:rPr>
              <a:pPr algn="r" eaLnBrk="1" hangingPunct="1">
                <a:buSzPct val="100000"/>
              </a:pPr>
              <a:t>24</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a:t>1.4. Euskararen </a:t>
            </a:r>
            <a:r>
              <a:rPr lang="eu-ES" sz="2900" b="1"/>
              <a:t>ezagutza, erabilera eta jarrerak </a:t>
            </a:r>
            <a:r>
              <a:rPr lang="eu-ES" sz="2800" b="1"/>
              <a:t>(I)</a:t>
            </a:r>
            <a:r>
              <a:rPr lang="eu-ES" sz="4000" b="1"/>
              <a:t/>
            </a:r>
            <a:br>
              <a:rPr lang="eu-ES" sz="4000" b="1"/>
            </a:br>
            <a:endParaRPr lang="eu-ES" sz="4000" b="1"/>
          </a:p>
        </p:txBody>
      </p:sp>
      <p:sp>
        <p:nvSpPr>
          <p:cNvPr id="27650" name="Text Box 2"/>
          <p:cNvSpPr txBox="1">
            <a:spLocks noChangeArrowheads="1"/>
          </p:cNvSpPr>
          <p:nvPr/>
        </p:nvSpPr>
        <p:spPr bwMode="auto">
          <a:xfrm>
            <a:off x="457200" y="836613"/>
            <a:ext cx="84359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00"/>
                </a:solidFill>
                <a:latin typeface="Calibri" charset="0"/>
                <a:ea typeface="MS PGothic" charset="0"/>
                <a:cs typeface="Noto Sans CJK SC Regular"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00"/>
                </a:solidFill>
                <a:latin typeface="Calibri" charset="0"/>
                <a:ea typeface="MS PGothic" charset="0"/>
                <a:cs typeface="Noto Sans CJK SC Regular" charset="0"/>
              </a:defRPr>
            </a:lvl2pPr>
            <a:lvl3pPr marL="747713" indent="-3429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Calibri" charset="0"/>
                <a:ea typeface="MS PGothic" charset="0"/>
                <a:cs typeface="Noto Sans CJK SC Regular" charset="0"/>
              </a:defRPr>
            </a:lvl3pPr>
            <a:lvl4pPr marL="1611313" indent="-3429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5pPr>
            <a:lvl6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6pPr>
            <a:lvl7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7pPr>
            <a:lvl8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8pPr>
            <a:lvl9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9pPr>
          </a:lstStyle>
          <a:p>
            <a:pPr lvl="1" eaLnBrk="1" hangingPunct="1">
              <a:lnSpc>
                <a:spcPct val="80000"/>
              </a:lnSpc>
              <a:spcBef>
                <a:spcPts val="175"/>
              </a:spcBef>
              <a:buClr>
                <a:srgbClr val="000000"/>
              </a:buClr>
              <a:buSzPct val="100000"/>
              <a:buFont typeface="Arial" charset="0"/>
              <a:buChar char="•"/>
            </a:pPr>
            <a:r>
              <a:rPr lang="fr-FR" sz="2400"/>
              <a:t>VI. inkesta soziolinguistikoaren </a:t>
            </a:r>
            <a:r>
              <a:rPr lang="fr-FR" sz="2600"/>
              <a:t> </a:t>
            </a:r>
            <a:r>
              <a:rPr lang="fr-FR" sz="2400"/>
              <a:t>oinarriak </a:t>
            </a:r>
            <a:r>
              <a:rPr lang="eu-ES" sz="2400"/>
              <a:t>(EJ, NG &amp; EEP, 2016) </a:t>
            </a:r>
            <a:r>
              <a:rPr lang="eu-ES" sz="700"/>
              <a:t>(</a:t>
            </a:r>
            <a:r>
              <a:rPr lang="es-ES" sz="700"/>
              <a:t>http://www.euskara.euskadi.net/r59-738/eu/contenidos/informacion/argitalpenak/eu_6092/ikersozio_berria.html</a:t>
            </a:r>
            <a:r>
              <a:rPr lang="eu-ES" sz="700"/>
              <a:t>)</a:t>
            </a:r>
          </a:p>
          <a:p>
            <a:pPr lvl="1" eaLnBrk="1" hangingPunct="1">
              <a:lnSpc>
                <a:spcPct val="80000"/>
              </a:lnSpc>
              <a:spcBef>
                <a:spcPts val="175"/>
              </a:spcBef>
              <a:buSzPct val="100000"/>
            </a:pPr>
            <a:endParaRPr lang="eu-ES" sz="700"/>
          </a:p>
          <a:p>
            <a:pPr lvl="1" eaLnBrk="1" hangingPunct="1">
              <a:lnSpc>
                <a:spcPct val="80000"/>
              </a:lnSpc>
              <a:spcBef>
                <a:spcPts val="550"/>
              </a:spcBef>
              <a:buSzPct val="100000"/>
            </a:pPr>
            <a:endParaRPr lang="fr-FR" sz="1200">
              <a:solidFill>
                <a:schemeClr val="tx1"/>
              </a:solidFill>
            </a:endParaRPr>
          </a:p>
          <a:p>
            <a:pPr lvl="2" eaLnBrk="1" hangingPunct="1">
              <a:lnSpc>
                <a:spcPct val="80000"/>
              </a:lnSpc>
              <a:spcBef>
                <a:spcPts val="550"/>
              </a:spcBef>
              <a:buSzPct val="100000"/>
              <a:buFont typeface="Wingdings" charset="0"/>
              <a:buChar char="Ø"/>
            </a:pPr>
            <a:r>
              <a:rPr lang="eu-ES">
                <a:solidFill>
                  <a:schemeClr val="tx1"/>
                </a:solidFill>
                <a:cs typeface="Arial" charset="0"/>
              </a:rPr>
              <a:t>5 urtero </a:t>
            </a:r>
            <a:r>
              <a:rPr lang="es-ES_tradnl">
                <a:solidFill>
                  <a:schemeClr val="tx1"/>
                </a:solidFill>
                <a:cs typeface="Arial" charset="0"/>
              </a:rPr>
              <a:t>egiten da.</a:t>
            </a:r>
          </a:p>
          <a:p>
            <a:pPr lvl="2" eaLnBrk="1" hangingPunct="1">
              <a:lnSpc>
                <a:spcPct val="80000"/>
              </a:lnSpc>
              <a:spcBef>
                <a:spcPts val="550"/>
              </a:spcBef>
              <a:buSzPct val="100000"/>
              <a:buFont typeface="Wingdings" charset="0"/>
              <a:buChar char="Ø"/>
            </a:pPr>
            <a:r>
              <a:rPr lang="fr-FR">
                <a:cs typeface="Arial" charset="0"/>
              </a:rPr>
              <a:t>16 urte edo gehiagoko elebidunak</a:t>
            </a:r>
          </a:p>
          <a:p>
            <a:pPr lvl="2" eaLnBrk="1" hangingPunct="1">
              <a:lnSpc>
                <a:spcPct val="80000"/>
              </a:lnSpc>
              <a:spcBef>
                <a:spcPts val="550"/>
              </a:spcBef>
              <a:buSzPct val="100000"/>
              <a:buFont typeface="Wingdings" charset="0"/>
              <a:buChar char="Ø"/>
            </a:pPr>
            <a:r>
              <a:rPr lang="eu-ES">
                <a:cs typeface="Arial" charset="0"/>
              </a:rPr>
              <a:t>VI. </a:t>
            </a:r>
            <a:r>
              <a:rPr lang="es-ES">
                <a:cs typeface="Arial" charset="0"/>
              </a:rPr>
              <a:t>E</a:t>
            </a:r>
            <a:r>
              <a:rPr lang="eu-ES">
                <a:cs typeface="Arial" charset="0"/>
              </a:rPr>
              <a:t>dizioan 8.200 inkesta egin dira: 4.200 EAEn, 2.000 Iparraldean eta 2.000 Nafarroan</a:t>
            </a:r>
            <a:r>
              <a:rPr lang="es-ES_tradnl">
                <a:cs typeface="Arial" charset="0"/>
              </a:rPr>
              <a:t> </a:t>
            </a:r>
          </a:p>
          <a:p>
            <a:pPr lvl="2" eaLnBrk="1" hangingPunct="1">
              <a:lnSpc>
                <a:spcPct val="80000"/>
              </a:lnSpc>
              <a:spcBef>
                <a:spcPts val="550"/>
              </a:spcBef>
              <a:buSzPct val="100000"/>
              <a:buFont typeface="Wingdings" charset="0"/>
              <a:buChar char="Ø"/>
            </a:pPr>
            <a:r>
              <a:rPr lang="eu-ES">
                <a:cs typeface="Arial" charset="0"/>
              </a:rPr>
              <a:t>Landa-lana: SIADECOk EAE eta iparraldean eta IKERTALDEk Nafarroan. </a:t>
            </a:r>
          </a:p>
          <a:p>
            <a:pPr lvl="3" eaLnBrk="1" hangingPunct="1">
              <a:lnSpc>
                <a:spcPct val="80000"/>
              </a:lnSpc>
              <a:spcBef>
                <a:spcPts val="550"/>
              </a:spcBef>
              <a:buSzPct val="100000"/>
              <a:buFont typeface="Wingdings" charset="0"/>
              <a:buChar char="Ø"/>
            </a:pPr>
            <a:r>
              <a:rPr lang="eu-ES">
                <a:cs typeface="Arial" charset="0"/>
              </a:rPr>
              <a:t>EAE eta Nafarroan apiriletik maiatzera.</a:t>
            </a:r>
          </a:p>
          <a:p>
            <a:pPr lvl="3" eaLnBrk="1" hangingPunct="1">
              <a:lnSpc>
                <a:spcPct val="80000"/>
              </a:lnSpc>
              <a:spcBef>
                <a:spcPts val="550"/>
              </a:spcBef>
              <a:buSzPct val="100000"/>
              <a:buFont typeface="Wingdings" charset="0"/>
              <a:buChar char="Ø"/>
            </a:pPr>
            <a:r>
              <a:rPr lang="eu-ES">
                <a:cs typeface="Arial" charset="0"/>
              </a:rPr>
              <a:t>Iparraldean, azarotik abendura.</a:t>
            </a:r>
            <a:endParaRPr lang="es-ES_tradnl">
              <a:cs typeface="Arial" charset="0"/>
            </a:endParaRPr>
          </a:p>
          <a:p>
            <a:pPr lvl="1" eaLnBrk="1" hangingPunct="1">
              <a:lnSpc>
                <a:spcPct val="80000"/>
              </a:lnSpc>
              <a:spcBef>
                <a:spcPts val="550"/>
              </a:spcBef>
              <a:buSzPct val="100000"/>
              <a:buFont typeface="Arial" charset="0"/>
              <a:buChar char="•"/>
            </a:pPr>
            <a:endParaRPr lang="es-ES_tradnl" sz="1800">
              <a:cs typeface="Arial" charset="0"/>
            </a:endParaRPr>
          </a:p>
          <a:p>
            <a:pPr lvl="2" eaLnBrk="1" hangingPunct="1">
              <a:buClr>
                <a:srgbClr val="000000"/>
              </a:buClr>
              <a:buSzPct val="100000"/>
              <a:buFont typeface="Wingdings" charset="0"/>
              <a:buChar char="Ø"/>
            </a:pPr>
            <a:r>
              <a:rPr lang="eu-ES">
                <a:cs typeface="Arial" charset="0"/>
              </a:rPr>
              <a:t>Lau ikerketa-eremu jasotzen ditu: </a:t>
            </a:r>
            <a:endParaRPr lang="es-ES_tradnl" sz="2000">
              <a:cs typeface="Arial" charset="0"/>
            </a:endParaRPr>
          </a:p>
          <a:p>
            <a:pPr eaLnBrk="1" hangingPunct="1">
              <a:buClr>
                <a:srgbClr val="000000"/>
              </a:buClr>
              <a:buSzPct val="100000"/>
              <a:buFont typeface="Times New Roman" charset="0"/>
              <a:buNone/>
            </a:pPr>
            <a:r>
              <a:rPr lang="eu-ES" sz="2400" b="1">
                <a:cs typeface="Arial" charset="0"/>
              </a:rPr>
              <a:t>		</a:t>
            </a:r>
            <a:r>
              <a:rPr lang="eu-ES" sz="2000" b="1">
                <a:cs typeface="Arial" charset="0"/>
              </a:rPr>
              <a:t>1. </a:t>
            </a:r>
            <a:r>
              <a:rPr lang="eu-ES" sz="2000">
                <a:cs typeface="Arial" charset="0"/>
              </a:rPr>
              <a:t>Herritarren hizkuntza-gaitasuna</a:t>
            </a:r>
            <a:endParaRPr lang="es-ES_tradnl" sz="1800">
              <a:cs typeface="Arial" charset="0"/>
            </a:endParaRPr>
          </a:p>
          <a:p>
            <a:pPr eaLnBrk="1" hangingPunct="1">
              <a:buClr>
                <a:srgbClr val="000000"/>
              </a:buClr>
              <a:buSzPct val="100000"/>
              <a:buFont typeface="Times New Roman" charset="0"/>
              <a:buNone/>
            </a:pPr>
            <a:r>
              <a:rPr lang="eu-ES" sz="2000" b="1">
                <a:cs typeface="Arial" charset="0"/>
              </a:rPr>
              <a:t>		2. </a:t>
            </a:r>
            <a:r>
              <a:rPr lang="eu-ES" sz="2000">
                <a:cs typeface="Arial" charset="0"/>
              </a:rPr>
              <a:t>Hizkuntzaren transmisioa</a:t>
            </a:r>
            <a:endParaRPr lang="es-ES_tradnl" sz="1800">
              <a:cs typeface="Arial" charset="0"/>
            </a:endParaRPr>
          </a:p>
          <a:p>
            <a:pPr eaLnBrk="1" hangingPunct="1">
              <a:buClr>
                <a:srgbClr val="000000"/>
              </a:buClr>
              <a:buSzPct val="100000"/>
              <a:buFont typeface="Times New Roman" charset="0"/>
              <a:buNone/>
            </a:pPr>
            <a:r>
              <a:rPr lang="eu-ES" sz="2000" b="1">
                <a:cs typeface="Arial" charset="0"/>
              </a:rPr>
              <a:t>		3. </a:t>
            </a:r>
            <a:r>
              <a:rPr lang="eu-ES" sz="2000">
                <a:cs typeface="Arial" charset="0"/>
              </a:rPr>
              <a:t>Euskararen erabilera </a:t>
            </a:r>
          </a:p>
          <a:p>
            <a:pPr eaLnBrk="1" hangingPunct="1">
              <a:buClr>
                <a:srgbClr val="000000"/>
              </a:buClr>
              <a:buSzPct val="100000"/>
              <a:buFont typeface="Times New Roman" charset="0"/>
              <a:buNone/>
            </a:pPr>
            <a:r>
              <a:rPr lang="eu-ES" sz="2000" b="1">
                <a:cs typeface="Arial" charset="0"/>
              </a:rPr>
              <a:t>		4. </a:t>
            </a:r>
            <a:r>
              <a:rPr lang="eu-ES" sz="2000">
                <a:cs typeface="Arial" charset="0"/>
              </a:rPr>
              <a:t>Euskararekiko jarrera.</a:t>
            </a:r>
            <a:endParaRPr lang="es-ES_tradnl" sz="2000">
              <a:cs typeface="Arial" charset="0"/>
            </a:endParaRPr>
          </a:p>
        </p:txBody>
      </p:sp>
      <p:sp>
        <p:nvSpPr>
          <p:cNvPr id="5222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4CF95445-D6CC-2C49-9CB5-A9AE687D1BC5}" type="slidenum">
              <a:rPr lang="en-US" sz="1200">
                <a:solidFill>
                  <a:srgbClr val="898989"/>
                </a:solidFill>
                <a:latin typeface="Arial" charset="0"/>
                <a:cs typeface="Arial" charset="0"/>
              </a:rPr>
              <a:pPr algn="r" eaLnBrk="1" hangingPunct="1">
                <a:buSzPct val="100000"/>
              </a:pPr>
              <a:t>25</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27650">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27650">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2765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a:t>(</a:t>
            </a:r>
            <a:r>
              <a:rPr lang="eu-ES" sz="2800" b="1" dirty="0" smtClean="0"/>
              <a:t>II)</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1pPr>
            <a:lvl2pPr marL="461963" indent="-45720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2pPr>
            <a:lvl3pPr marL="736600" indent="-33655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9pPr>
          </a:lstStyle>
          <a:p>
            <a:pPr lvl="1" eaLnBrk="1" hangingPunct="1">
              <a:lnSpc>
                <a:spcPct val="80000"/>
              </a:lnSpc>
              <a:spcBef>
                <a:spcPts val="550"/>
              </a:spcBef>
              <a:buClrTx/>
              <a:buFont typeface="Times New Roman" charset="0"/>
              <a:buAutoNum type="arabicPeriod"/>
            </a:pPr>
            <a:r>
              <a:rPr lang="eu-ES" sz="2400" dirty="0">
                <a:solidFill>
                  <a:srgbClr val="000000"/>
                </a:solidFill>
                <a:cs typeface="Arial" charset="0"/>
              </a:rPr>
              <a:t>Herritarren </a:t>
            </a:r>
            <a:r>
              <a:rPr lang="eu-ES" sz="2400" dirty="0" smtClean="0">
                <a:solidFill>
                  <a:srgbClr val="000000"/>
                </a:solidFill>
                <a:cs typeface="Arial" charset="0"/>
              </a:rPr>
              <a:t>hizkuntza-gaitasuna (I). </a:t>
            </a:r>
            <a:r>
              <a:rPr lang="eu-ES" sz="2400" dirty="0">
                <a:solidFill>
                  <a:srgbClr val="000000"/>
                </a:solidFill>
                <a:cs typeface="Arial" charset="0"/>
              </a:rPr>
              <a:t>EH osoa</a:t>
            </a:r>
            <a:endParaRPr lang="es-ES_tradnl" sz="2400" dirty="0">
              <a:solidFill>
                <a:srgbClr val="000000"/>
              </a:solidFill>
              <a:cs typeface="Arial" charset="0"/>
            </a:endParaRPr>
          </a:p>
        </p:txBody>
      </p:sp>
      <p:sp>
        <p:nvSpPr>
          <p:cNvPr id="5427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7ED2580B-7BD2-F545-9287-82378D5C0C8D}" type="slidenum">
              <a:rPr lang="en-US" sz="1200">
                <a:solidFill>
                  <a:srgbClr val="898989"/>
                </a:solidFill>
                <a:latin typeface="Arial" charset="0"/>
                <a:cs typeface="Arial" charset="0"/>
              </a:rPr>
              <a:pPr algn="r" eaLnBrk="1" hangingPunct="1">
                <a:buSzPct val="100000"/>
              </a:pPr>
              <a:t>26</a:t>
            </a:fld>
            <a:endParaRPr lang="en-US" sz="1200">
              <a:solidFill>
                <a:srgbClr val="898989"/>
              </a:solidFill>
              <a:latin typeface="Arial" charset="0"/>
              <a:cs typeface="Arial" charset="0"/>
            </a:endParaRPr>
          </a:p>
        </p:txBody>
      </p:sp>
      <p:pic>
        <p:nvPicPr>
          <p:cNvPr id="54277"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498600"/>
            <a:ext cx="6223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a:t>(</a:t>
            </a:r>
            <a:r>
              <a:rPr lang="eu-ES" sz="2800" b="1" dirty="0" smtClean="0"/>
              <a:t>III)</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1pPr>
            <a:lvl2pPr marL="461963" indent="-45720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2pPr>
            <a:lvl3pPr marL="736600" indent="-33655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9pPr>
          </a:lstStyle>
          <a:p>
            <a:pPr lvl="1" eaLnBrk="1" hangingPunct="1">
              <a:lnSpc>
                <a:spcPct val="80000"/>
              </a:lnSpc>
              <a:spcBef>
                <a:spcPts val="550"/>
              </a:spcBef>
              <a:buClrTx/>
              <a:buFont typeface="Times New Roman" charset="0"/>
              <a:buAutoNum type="arabicPeriod"/>
            </a:pPr>
            <a:r>
              <a:rPr lang="eu-ES" sz="2400" dirty="0">
                <a:solidFill>
                  <a:srgbClr val="000000"/>
                </a:solidFill>
                <a:cs typeface="Arial" charset="0"/>
              </a:rPr>
              <a:t>Herritarren </a:t>
            </a:r>
            <a:r>
              <a:rPr lang="eu-ES" sz="2400" dirty="0" smtClean="0">
                <a:solidFill>
                  <a:srgbClr val="000000"/>
                </a:solidFill>
                <a:cs typeface="Arial" charset="0"/>
              </a:rPr>
              <a:t>hizkuntza-gaitasuna (II). Bilakaera </a:t>
            </a:r>
            <a:r>
              <a:rPr lang="eu-ES" sz="2400" dirty="0">
                <a:solidFill>
                  <a:srgbClr val="000000"/>
                </a:solidFill>
                <a:cs typeface="Arial" charset="0"/>
              </a:rPr>
              <a:t>EH </a:t>
            </a:r>
            <a:r>
              <a:rPr lang="eu-ES" sz="2400" dirty="0" smtClean="0">
                <a:solidFill>
                  <a:srgbClr val="000000"/>
                </a:solidFill>
                <a:cs typeface="Arial" charset="0"/>
              </a:rPr>
              <a:t>osoan</a:t>
            </a:r>
            <a:endParaRPr lang="es-ES_tradnl" sz="2400" dirty="0">
              <a:solidFill>
                <a:srgbClr val="000000"/>
              </a:solidFill>
              <a:cs typeface="Arial" charset="0"/>
            </a:endParaRPr>
          </a:p>
        </p:txBody>
      </p:sp>
      <p:sp>
        <p:nvSpPr>
          <p:cNvPr id="5632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D7CBC9AC-4991-6C49-BB10-4B66FB2FB2FC}" type="slidenum">
              <a:rPr lang="en-US" sz="1200">
                <a:solidFill>
                  <a:srgbClr val="898989"/>
                </a:solidFill>
                <a:latin typeface="Arial" charset="0"/>
                <a:cs typeface="Arial" charset="0"/>
              </a:rPr>
              <a:pPr algn="r" eaLnBrk="1" hangingPunct="1">
                <a:buSzPct val="100000"/>
              </a:pPr>
              <a:t>27</a:t>
            </a:fld>
            <a:endParaRPr lang="en-US" sz="1200">
              <a:solidFill>
                <a:srgbClr val="898989"/>
              </a:solidFill>
              <a:latin typeface="Arial" charset="0"/>
              <a:cs typeface="Arial" charset="0"/>
            </a:endParaRPr>
          </a:p>
        </p:txBody>
      </p:sp>
      <p:pic>
        <p:nvPicPr>
          <p:cNvPr id="5632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7594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a:t>(</a:t>
            </a:r>
            <a:r>
              <a:rPr lang="eu-ES" sz="2800" b="1" dirty="0" smtClean="0"/>
              <a:t>IV)</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1. Herritarren hizkuntza-gaitasuna (III). </a:t>
            </a:r>
            <a:r>
              <a:rPr lang="es-ES_tradnl" sz="2400" dirty="0" err="1" smtClean="0">
                <a:solidFill>
                  <a:srgbClr val="000000"/>
                </a:solidFill>
              </a:rPr>
              <a:t>Erkidegoka</a:t>
            </a:r>
            <a:r>
              <a:rPr lang="es-ES_tradnl" sz="2400" dirty="0" smtClean="0">
                <a:solidFill>
                  <a:srgbClr val="000000"/>
                </a:solidFill>
              </a:rPr>
              <a:t>.</a:t>
            </a:r>
            <a:endParaRPr lang="es-ES_tradnl" sz="2400" dirty="0">
              <a:solidFill>
                <a:srgbClr val="000000"/>
              </a:solidFill>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r>
              <a:rPr lang="fr-FR" dirty="0" smtClean="0">
                <a:solidFill>
                  <a:srgbClr val="000000"/>
                </a:solidFill>
                <a:latin typeface="Calibri" charset="0"/>
                <a:cs typeface="Noto Sans CJK SC Regular" charset="0"/>
              </a:rPr>
              <a:t>1991n </a:t>
            </a:r>
            <a:r>
              <a:rPr lang="fr-FR" dirty="0">
                <a:solidFill>
                  <a:srgbClr val="000000"/>
                </a:solidFill>
                <a:latin typeface="Calibri" charset="0"/>
                <a:cs typeface="Noto Sans CJK SC Regular" charset="0"/>
              </a:rPr>
              <a:t>%</a:t>
            </a:r>
            <a:r>
              <a:rPr lang="fr-FR" dirty="0" smtClean="0">
                <a:solidFill>
                  <a:srgbClr val="000000"/>
                </a:solidFill>
                <a:latin typeface="Calibri" charset="0"/>
                <a:cs typeface="Noto Sans CJK SC Regular" charset="0"/>
              </a:rPr>
              <a:t>24,1</a:t>
            </a:r>
            <a:r>
              <a:rPr lang="fr-FR" dirty="0">
                <a:solidFill>
                  <a:srgbClr val="000000"/>
                </a:solidFill>
                <a:latin typeface="Calibri" charset="0"/>
                <a:cs typeface="Noto Sans CJK SC Regular" charset="0"/>
              </a:rPr>
              <a:t>	</a:t>
            </a:r>
            <a:r>
              <a:rPr lang="fr-FR" dirty="0" smtClean="0">
                <a:solidFill>
                  <a:srgbClr val="000000"/>
                </a:solidFill>
                <a:latin typeface="Calibri" charset="0"/>
                <a:cs typeface="Noto Sans CJK SC Regular" charset="0"/>
              </a:rPr>
              <a:t>				%9,5					 %26,4 </a:t>
            </a:r>
          </a:p>
          <a:p>
            <a:pPr marL="400050" lvl="2" indent="0" eaLnBrk="1" hangingPunct="1">
              <a:lnSpc>
                <a:spcPct val="80000"/>
              </a:lnSpc>
              <a:spcBef>
                <a:spcPts val="550"/>
              </a:spcBef>
              <a:buClr>
                <a:srgbClr val="000000"/>
              </a:buClr>
              <a:buSzPct val="100000"/>
              <a:buFont typeface="Times New Roman" charset="0"/>
              <a:buNone/>
              <a:defRPr/>
            </a:pPr>
            <a:r>
              <a:rPr lang="fr-FR" dirty="0" smtClean="0">
                <a:solidFill>
                  <a:srgbClr val="000000"/>
                </a:solidFill>
                <a:latin typeface="Calibri" charset="0"/>
                <a:cs typeface="Noto Sans CJK SC Regular" charset="0"/>
              </a:rPr>
              <a:t>2011n </a:t>
            </a:r>
            <a:r>
              <a:rPr lang="fr-FR" dirty="0">
                <a:solidFill>
                  <a:srgbClr val="000000"/>
                </a:solidFill>
                <a:latin typeface="Calibri" charset="0"/>
                <a:cs typeface="Noto Sans CJK SC Regular" charset="0"/>
              </a:rPr>
              <a:t>%</a:t>
            </a:r>
            <a:r>
              <a:rPr lang="fr-FR" dirty="0" smtClean="0">
                <a:solidFill>
                  <a:srgbClr val="000000"/>
                </a:solidFill>
                <a:latin typeface="Calibri" charset="0"/>
                <a:cs typeface="Noto Sans CJK SC Regular" charset="0"/>
              </a:rPr>
              <a:t>32</a:t>
            </a:r>
            <a:r>
              <a:rPr lang="fr-FR" sz="2200" dirty="0">
                <a:solidFill>
                  <a:srgbClr val="000000"/>
                </a:solidFill>
                <a:latin typeface="Calibri" charset="0"/>
                <a:cs typeface="Noto Sans CJK SC Regular" charset="0"/>
              </a:rPr>
              <a:t>	</a:t>
            </a:r>
            <a:r>
              <a:rPr lang="fr-FR" sz="2200" dirty="0" smtClean="0">
                <a:solidFill>
                  <a:srgbClr val="000000"/>
                </a:solidFill>
                <a:latin typeface="Calibri" charset="0"/>
                <a:cs typeface="Noto Sans CJK SC Regular" charset="0"/>
              </a:rPr>
              <a:t>				</a:t>
            </a:r>
            <a:r>
              <a:rPr lang="fr-FR" dirty="0" smtClean="0">
                <a:solidFill>
                  <a:srgbClr val="000000"/>
                </a:solidFill>
                <a:latin typeface="Calibri" charset="0"/>
                <a:cs typeface="Noto Sans CJK SC Regular" charset="0"/>
              </a:rPr>
              <a:t>%11,7					%21,4 </a:t>
            </a:r>
            <a:endParaRPr lang="fr-FR" dirty="0">
              <a:solidFill>
                <a:srgbClr val="000000"/>
              </a:solidFill>
              <a:latin typeface="Calibri" charset="0"/>
              <a:cs typeface="Noto Sans CJK SC Regular" charset="0"/>
            </a:endParaRPr>
          </a:p>
        </p:txBody>
      </p:sp>
      <p:sp>
        <p:nvSpPr>
          <p:cNvPr id="5837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C2C77E4B-AFDA-8D42-ABD3-4CCFBC2DF797}" type="slidenum">
              <a:rPr lang="en-US" sz="1200">
                <a:solidFill>
                  <a:srgbClr val="898989"/>
                </a:solidFill>
                <a:latin typeface="Arial" charset="0"/>
                <a:cs typeface="Arial" charset="0"/>
              </a:rPr>
              <a:pPr algn="r" eaLnBrk="1" hangingPunct="1">
                <a:buSzPct val="100000"/>
              </a:pPr>
              <a:t>28</a:t>
            </a:fld>
            <a:endParaRPr lang="en-US" sz="1200">
              <a:solidFill>
                <a:srgbClr val="898989"/>
              </a:solidFill>
              <a:latin typeface="Arial" charset="0"/>
              <a:cs typeface="Arial" charset="0"/>
            </a:endParaRPr>
          </a:p>
        </p:txBody>
      </p:sp>
      <p:pic>
        <p:nvPicPr>
          <p:cNvPr id="5837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77343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14" end="1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765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(V)</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1. Herritarren hizkuntza-gaitasuna (IV). </a:t>
            </a:r>
            <a:r>
              <a:rPr lang="es-ES_tradnl" sz="2400" dirty="0" err="1" smtClean="0">
                <a:solidFill>
                  <a:srgbClr val="000000"/>
                </a:solidFill>
              </a:rPr>
              <a:t>Lurraldeka</a:t>
            </a:r>
            <a:r>
              <a:rPr lang="es-ES_tradnl" sz="2400" dirty="0" smtClean="0">
                <a:solidFill>
                  <a:srgbClr val="000000"/>
                </a:solidFill>
              </a:rPr>
              <a:t>.</a:t>
            </a:r>
            <a:endParaRPr lang="es-ES_tradnl" sz="2400" dirty="0">
              <a:solidFill>
                <a:srgbClr val="000000"/>
              </a:solidFill>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6042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4273185D-1846-9E40-9D74-65E1192E4DDC}" type="slidenum">
              <a:rPr lang="en-US" sz="1200">
                <a:solidFill>
                  <a:srgbClr val="898989"/>
                </a:solidFill>
                <a:latin typeface="Arial" charset="0"/>
                <a:cs typeface="Arial" charset="0"/>
              </a:rPr>
              <a:pPr algn="r" eaLnBrk="1" hangingPunct="1">
                <a:buSzPct val="100000"/>
              </a:pPr>
              <a:t>29</a:t>
            </a:fld>
            <a:endParaRPr lang="en-US" sz="1200">
              <a:solidFill>
                <a:srgbClr val="898989"/>
              </a:solidFill>
              <a:latin typeface="Arial" charset="0"/>
              <a:cs typeface="Arial" charset="0"/>
            </a:endParaRPr>
          </a:p>
        </p:txBody>
      </p:sp>
      <p:pic>
        <p:nvPicPr>
          <p:cNvPr id="60421"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72009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84213" y="404813"/>
            <a:ext cx="82280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600" b="1">
                <a:solidFill>
                  <a:srgbClr val="000000"/>
                </a:solidFill>
                <a:latin typeface="Calibri" charset="0"/>
                <a:cs typeface="Arial" charset="0"/>
              </a:rPr>
              <a:t>1.1. Euskara hizkuntza gutxitu gisa</a:t>
            </a:r>
          </a:p>
        </p:txBody>
      </p:sp>
      <p:sp>
        <p:nvSpPr>
          <p:cNvPr id="5122" name="Text Box 2"/>
          <p:cNvSpPr txBox="1">
            <a:spLocks noChangeArrowheads="1"/>
          </p:cNvSpPr>
          <p:nvPr/>
        </p:nvSpPr>
        <p:spPr bwMode="auto">
          <a:xfrm>
            <a:off x="539750" y="1700213"/>
            <a:ext cx="8228013" cy="4200525"/>
          </a:xfrm>
          <a:prstGeom prst="rect">
            <a:avLst/>
          </a:prstGeom>
          <a:noFill/>
          <a:ln>
            <a:noFill/>
          </a:ln>
          <a:effectLst/>
          <a:extLst/>
        </p:spPr>
        <p:txBody>
          <a:bodyPr lIns="90000" tIns="46800" rIns="90000" bIns="46800"/>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9pPr>
          </a:lstStyle>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Nazio bat = estatu bat = hizkuntza bat?</a:t>
            </a:r>
          </a:p>
          <a:p>
            <a:pPr indent="-452438" eaLnBrk="1" hangingPunct="1">
              <a:spcBef>
                <a:spcPts val="750"/>
              </a:spcBef>
              <a:buSzPct val="100000"/>
              <a:defRPr/>
            </a:pPr>
            <a:endParaRPr lang="es-ES" sz="2600" smtClean="0">
              <a:solidFill>
                <a:srgbClr val="000000"/>
              </a:solidFill>
              <a:latin typeface="Calibri" charset="0"/>
            </a:endParaRPr>
          </a:p>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Errealitatea oso bestelakoa da</a:t>
            </a:r>
          </a:p>
          <a:p>
            <a:pPr indent="-452438" eaLnBrk="1" hangingPunct="1">
              <a:spcBef>
                <a:spcPts val="750"/>
              </a:spcBef>
              <a:buSzPct val="100000"/>
              <a:defRPr/>
            </a:pPr>
            <a:endParaRPr lang="es-ES" sz="2600" smtClean="0">
              <a:solidFill>
                <a:srgbClr val="000000"/>
              </a:solidFill>
              <a:latin typeface="Calibri" charset="0"/>
            </a:endParaRPr>
          </a:p>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Estatuen mugak = hizkuntzen eta hizkuntza komunitateen mugak?</a:t>
            </a:r>
          </a:p>
          <a:p>
            <a:pPr indent="-450850" eaLnBrk="1" hangingPunct="1">
              <a:spcBef>
                <a:spcPts val="750"/>
              </a:spcBef>
              <a:buSzPct val="100000"/>
              <a:defRPr/>
            </a:pPr>
            <a:endParaRPr lang="es-ES" sz="2600" smtClean="0">
              <a:solidFill>
                <a:srgbClr val="000000"/>
              </a:solidFill>
              <a:latin typeface="Garamond" charset="0"/>
            </a:endParaRPr>
          </a:p>
          <a:p>
            <a:pPr indent="-450850" eaLnBrk="1" hangingPunct="1">
              <a:spcBef>
                <a:spcPts val="650"/>
              </a:spcBef>
              <a:buSzPct val="100000"/>
              <a:defRPr/>
            </a:pPr>
            <a:endParaRPr lang="es-ES" sz="2600" smtClean="0">
              <a:solidFill>
                <a:srgbClr val="000000"/>
              </a:solidFill>
              <a:latin typeface="Garamond" charset="0"/>
            </a:endParaRPr>
          </a:p>
        </p:txBody>
      </p:sp>
      <p:sp>
        <p:nvSpPr>
          <p:cNvPr id="717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2D1CF227-7922-014C-9B46-FD69C7C83AB5}" type="slidenum">
              <a:rPr lang="en-US" sz="1200">
                <a:solidFill>
                  <a:srgbClr val="898989"/>
                </a:solidFill>
                <a:latin typeface="Arial" charset="0"/>
                <a:cs typeface="Arial" charset="0"/>
              </a:rPr>
              <a:pPr algn="r" eaLnBrk="1" hangingPunct="1">
                <a:buSzPct val="100000"/>
              </a:pPr>
              <a:t>3</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(VI</a:t>
            </a:r>
            <a:r>
              <a:rPr lang="eu-ES" sz="2800" b="1" dirty="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1. Herritarren hizkuntza-gaitasuna (V). </a:t>
            </a:r>
            <a:r>
              <a:rPr lang="es-ES_tradnl" sz="2400" dirty="0" err="1" smtClean="0">
                <a:solidFill>
                  <a:srgbClr val="000000"/>
                </a:solidFill>
              </a:rPr>
              <a:t>Adin</a:t>
            </a:r>
            <a:r>
              <a:rPr lang="es-ES_tradnl" sz="2400" dirty="0" smtClean="0">
                <a:solidFill>
                  <a:srgbClr val="000000"/>
                </a:solidFill>
              </a:rPr>
              <a:t> </a:t>
            </a:r>
            <a:r>
              <a:rPr lang="es-ES_tradnl" sz="2400" dirty="0" err="1" smtClean="0">
                <a:solidFill>
                  <a:srgbClr val="000000"/>
                </a:solidFill>
              </a:rPr>
              <a:t>taldeka</a:t>
            </a:r>
            <a:r>
              <a:rPr lang="es-ES_tradnl" sz="2400" dirty="0" smtClean="0">
                <a:solidFill>
                  <a:srgbClr val="000000"/>
                </a:solidFill>
              </a:rPr>
              <a:t>.</a:t>
            </a:r>
            <a:endParaRPr lang="es-ES_tradnl" sz="2400" dirty="0">
              <a:solidFill>
                <a:srgbClr val="000000"/>
              </a:solidFill>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6246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EDC91C75-3381-1646-8AE6-27DB322CC7B8}" type="slidenum">
              <a:rPr lang="en-US" sz="1200">
                <a:solidFill>
                  <a:srgbClr val="898989"/>
                </a:solidFill>
                <a:latin typeface="Arial" charset="0"/>
                <a:cs typeface="Arial" charset="0"/>
              </a:rPr>
              <a:pPr algn="r" eaLnBrk="1" hangingPunct="1">
                <a:buSzPct val="100000"/>
              </a:pPr>
              <a:t>30</a:t>
            </a:fld>
            <a:endParaRPr lang="en-US" sz="1200">
              <a:solidFill>
                <a:srgbClr val="898989"/>
              </a:solidFill>
              <a:latin typeface="Arial" charset="0"/>
              <a:cs typeface="Arial" charset="0"/>
            </a:endParaRPr>
          </a:p>
        </p:txBody>
      </p:sp>
      <p:pic>
        <p:nvPicPr>
          <p:cNvPr id="62469"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680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50825" y="11588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eu-ES" sz="2800" b="1" dirty="0">
                <a:solidFill>
                  <a:srgbClr val="000000"/>
                </a:solidFill>
                <a:latin typeface="Calibri" charset="0"/>
              </a:rPr>
              <a:t>1.4. Euskararen ezagutza, erabilera eta jarrerak </a:t>
            </a:r>
            <a:r>
              <a:rPr lang="eu-ES" sz="2800" b="1" dirty="0" smtClean="0">
                <a:solidFill>
                  <a:srgbClr val="000000"/>
                </a:solidFill>
                <a:latin typeface="Calibri" charset="0"/>
              </a:rPr>
              <a:t>(VII</a:t>
            </a:r>
            <a:r>
              <a:rPr lang="eu-ES" sz="2800" b="1" dirty="0">
                <a:solidFill>
                  <a:srgbClr val="000000"/>
                </a:solidFill>
                <a:latin typeface="Calibri" charset="0"/>
              </a:rPr>
              <a:t>)</a:t>
            </a:r>
          </a:p>
        </p:txBody>
      </p:sp>
      <p:sp>
        <p:nvSpPr>
          <p:cNvPr id="31746" name="Text Box 2"/>
          <p:cNvSpPr txBox="1">
            <a:spLocks noChangeArrowheads="1"/>
          </p:cNvSpPr>
          <p:nvPr/>
        </p:nvSpPr>
        <p:spPr bwMode="auto">
          <a:xfrm>
            <a:off x="539750" y="908050"/>
            <a:ext cx="8353425" cy="5257800"/>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57200" lvl="1" indent="-457200" eaLnBrk="1" hangingPunct="1">
              <a:lnSpc>
                <a:spcPct val="90000"/>
              </a:lnSpc>
              <a:spcBef>
                <a:spcPts val="550"/>
              </a:spcBef>
              <a:buClr>
                <a:srgbClr val="000000"/>
              </a:buClr>
              <a:buSzPct val="100000"/>
              <a:buFont typeface="Times New Roman" charset="0"/>
              <a:buAutoNum type="arabicPeriod"/>
              <a:defRPr/>
            </a:pPr>
            <a:r>
              <a:rPr lang="eu-ES" sz="2400" dirty="0" smtClean="0">
                <a:solidFill>
                  <a:srgbClr val="000000"/>
                </a:solidFill>
              </a:rPr>
              <a:t>Herritarren hizkuntza-gaitasuna (VI). </a:t>
            </a:r>
            <a:r>
              <a:rPr lang="eu-ES" sz="2000" dirty="0" smtClean="0">
                <a:solidFill>
                  <a:srgbClr val="000000"/>
                </a:solidFill>
              </a:rPr>
              <a:t>HIZTUN TIPOLOGIAK</a:t>
            </a:r>
          </a:p>
          <a:p>
            <a:pPr marL="0" lvl="1" indent="0" eaLnBrk="1" hangingPunct="1">
              <a:lnSpc>
                <a:spcPct val="90000"/>
              </a:lnSpc>
              <a:spcBef>
                <a:spcPts val="550"/>
              </a:spcBef>
              <a:buClr>
                <a:srgbClr val="000000"/>
              </a:buClr>
              <a:buSzPct val="100000"/>
              <a:buFont typeface="Times New Roman" charset="0"/>
              <a:buNone/>
              <a:defRPr/>
            </a:pPr>
            <a:endParaRPr lang="fr-FR" sz="800" dirty="0" smtClean="0">
              <a:solidFill>
                <a:srgbClr val="000000"/>
              </a:solidFill>
              <a:latin typeface="Calibri" charset="0"/>
              <a:cs typeface="Noto Sans CJK SC Regular" charset="0"/>
            </a:endParaRPr>
          </a:p>
          <a:p>
            <a:pPr lvl="1" eaLnBrk="1" hangingPunct="1">
              <a:lnSpc>
                <a:spcPct val="90000"/>
              </a:lnSpc>
              <a:spcBef>
                <a:spcPts val="550"/>
              </a:spcBef>
              <a:buClr>
                <a:srgbClr val="000000"/>
              </a:buClr>
              <a:buSzPct val="100000"/>
              <a:buFont typeface="Arial" charset="0"/>
              <a:buChar char="•"/>
              <a:defRPr/>
            </a:pPr>
            <a:r>
              <a:rPr lang="fr-FR" sz="2400" b="1" dirty="0" err="1" smtClean="0">
                <a:solidFill>
                  <a:srgbClr val="000000"/>
                </a:solidFill>
                <a:latin typeface="Calibri" charset="0"/>
                <a:cs typeface="Noto Sans CJK SC Regular" charset="0"/>
              </a:rPr>
              <a:t>Euskal</a:t>
            </a:r>
            <a:r>
              <a:rPr lang="fr-FR" sz="2400" b="1" dirty="0" smtClean="0">
                <a:solidFill>
                  <a:srgbClr val="000000"/>
                </a:solidFill>
                <a:latin typeface="Calibri" charset="0"/>
                <a:cs typeface="Noto Sans CJK SC Regular" charset="0"/>
              </a:rPr>
              <a:t> </a:t>
            </a:r>
            <a:r>
              <a:rPr lang="fr-FR" sz="2400" b="1" dirty="0" err="1" smtClean="0">
                <a:solidFill>
                  <a:srgbClr val="000000"/>
                </a:solidFill>
                <a:latin typeface="Calibri" charset="0"/>
                <a:cs typeface="Noto Sans CJK SC Regular" charset="0"/>
              </a:rPr>
              <a:t>elebidunak</a:t>
            </a:r>
            <a:r>
              <a:rPr lang="fr-FR" sz="2000" b="1" dirty="0" smtClean="0">
                <a:solidFill>
                  <a:srgbClr val="000000"/>
                </a:solidFill>
                <a:latin typeface="Calibri" charset="0"/>
                <a:cs typeface="Noto Sans CJK SC Regular" charset="0"/>
              </a:rPr>
              <a:t>:</a:t>
            </a:r>
          </a:p>
          <a:p>
            <a:pPr lvl="2" eaLnBrk="1" hangingPunct="1">
              <a:lnSpc>
                <a:spcPct val="90000"/>
              </a:lnSpc>
              <a:spcBef>
                <a:spcPts val="550"/>
              </a:spcBef>
              <a:buClr>
                <a:srgbClr val="000000"/>
              </a:buClr>
              <a:buSzPct val="100000"/>
              <a:buFont typeface="Wingdings" charset="0"/>
              <a:buChar char=""/>
              <a:defRPr/>
            </a:pPr>
            <a:r>
              <a:rPr lang="fr-FR" sz="2000" dirty="0" smtClean="0">
                <a:solidFill>
                  <a:srgbClr val="000000"/>
                </a:solidFill>
                <a:latin typeface="Calibri" charset="0"/>
                <a:cs typeface="Noto Sans CJK SC Regular" charset="0"/>
              </a:rPr>
              <a:t>EAE </a:t>
            </a:r>
            <a:r>
              <a:rPr lang="fr-FR" sz="2000" dirty="0" err="1" smtClean="0">
                <a:solidFill>
                  <a:srgbClr val="000000"/>
                </a:solidFill>
                <a:latin typeface="Calibri" charset="0"/>
                <a:cs typeface="Noto Sans CJK SC Regular" charset="0"/>
              </a:rPr>
              <a:t>ehunekorik</a:t>
            </a:r>
            <a:r>
              <a:rPr lang="fr-FR" sz="2000" dirty="0" smtClean="0">
                <a:solidFill>
                  <a:srgbClr val="000000"/>
                </a:solidFill>
                <a:latin typeface="Calibri" charset="0"/>
                <a:cs typeface="Noto Sans CJK SC Regular" charset="0"/>
              </a:rPr>
              <a:t> </a:t>
            </a:r>
            <a:r>
              <a:rPr lang="fr-FR" sz="2000" dirty="0" err="1" smtClean="0">
                <a:solidFill>
                  <a:srgbClr val="000000"/>
                </a:solidFill>
                <a:latin typeface="Calibri" charset="0"/>
                <a:cs typeface="Noto Sans CJK SC Regular" charset="0"/>
              </a:rPr>
              <a:t>handiena</a:t>
            </a:r>
            <a:r>
              <a:rPr lang="fr-FR" sz="2000" dirty="0" smtClean="0">
                <a:solidFill>
                  <a:srgbClr val="000000"/>
                </a:solidFill>
                <a:latin typeface="Calibri" charset="0"/>
                <a:cs typeface="Noto Sans CJK SC Regular" charset="0"/>
              </a:rPr>
              <a:t> %26,9 (2011n %59,7)</a:t>
            </a:r>
          </a:p>
          <a:p>
            <a:pPr lvl="2" eaLnBrk="1" hangingPunct="1">
              <a:lnSpc>
                <a:spcPct val="90000"/>
              </a:lnSpc>
              <a:spcBef>
                <a:spcPts val="550"/>
              </a:spcBef>
              <a:buClr>
                <a:srgbClr val="000000"/>
              </a:buClr>
              <a:buSzPct val="100000"/>
              <a:buFont typeface="Wingdings" charset="0"/>
              <a:buChar char=""/>
              <a:defRPr/>
            </a:pPr>
            <a:r>
              <a:rPr lang="fr-FR" sz="2000" dirty="0" err="1" smtClean="0">
                <a:solidFill>
                  <a:srgbClr val="000000"/>
                </a:solidFill>
                <a:latin typeface="Calibri" charset="0"/>
                <a:cs typeface="Noto Sans CJK SC Regular" charset="0"/>
              </a:rPr>
              <a:t>Nafarroan</a:t>
            </a:r>
            <a:r>
              <a:rPr lang="fr-FR" sz="2000" dirty="0" smtClean="0">
                <a:solidFill>
                  <a:srgbClr val="000000"/>
                </a:solidFill>
                <a:latin typeface="Calibri" charset="0"/>
                <a:cs typeface="Noto Sans CJK SC Regular" charset="0"/>
              </a:rPr>
              <a:t>: %23,2 </a:t>
            </a:r>
            <a:endParaRPr lang="fr-FR" sz="2000" dirty="0">
              <a:solidFill>
                <a:srgbClr val="000000"/>
              </a:solidFill>
              <a:latin typeface="Calibri" charset="0"/>
              <a:cs typeface="Noto Sans CJK SC Regular" charset="0"/>
            </a:endParaRPr>
          </a:p>
          <a:p>
            <a:pPr lvl="2" eaLnBrk="1" hangingPunct="1">
              <a:lnSpc>
                <a:spcPct val="90000"/>
              </a:lnSpc>
              <a:spcBef>
                <a:spcPts val="550"/>
              </a:spcBef>
              <a:buClr>
                <a:srgbClr val="000000"/>
              </a:buClr>
              <a:buSzPct val="100000"/>
              <a:buFont typeface="Wingdings" charset="0"/>
              <a:buChar char=""/>
              <a:defRPr/>
            </a:pPr>
            <a:r>
              <a:rPr lang="fr-FR" sz="2000" dirty="0" err="1" smtClean="0">
                <a:solidFill>
                  <a:srgbClr val="000000"/>
                </a:solidFill>
                <a:latin typeface="Calibri" charset="0"/>
                <a:cs typeface="Noto Sans CJK SC Regular" charset="0"/>
              </a:rPr>
              <a:t>Iparraldean</a:t>
            </a:r>
            <a:r>
              <a:rPr lang="fr-FR" sz="2000" dirty="0" smtClean="0">
                <a:solidFill>
                  <a:srgbClr val="000000"/>
                </a:solidFill>
                <a:latin typeface="Calibri" charset="0"/>
                <a:cs typeface="Noto Sans CJK SC Regular" charset="0"/>
              </a:rPr>
              <a:t> </a:t>
            </a:r>
            <a:r>
              <a:rPr lang="fr-FR" sz="2000" dirty="0" err="1" smtClean="0">
                <a:solidFill>
                  <a:srgbClr val="000000"/>
                </a:solidFill>
                <a:latin typeface="Calibri" charset="0"/>
                <a:cs typeface="Noto Sans CJK SC Regular" charset="0"/>
              </a:rPr>
              <a:t>txikiena</a:t>
            </a:r>
            <a:r>
              <a:rPr lang="fr-FR" sz="2000" dirty="0" smtClean="0">
                <a:solidFill>
                  <a:srgbClr val="000000"/>
                </a:solidFill>
                <a:latin typeface="Calibri" charset="0"/>
                <a:cs typeface="Noto Sans CJK SC Regular" charset="0"/>
              </a:rPr>
              <a:t>: %20,9 (2011n % 17,6). 65 </a:t>
            </a:r>
            <a:r>
              <a:rPr lang="fr-FR" sz="2000" dirty="0" err="1" smtClean="0">
                <a:solidFill>
                  <a:srgbClr val="000000"/>
                </a:solidFill>
                <a:latin typeface="Calibri" charset="0"/>
                <a:cs typeface="Noto Sans CJK SC Regular" charset="0"/>
              </a:rPr>
              <a:t>urtetik</a:t>
            </a:r>
            <a:r>
              <a:rPr lang="fr-FR" sz="2000" dirty="0" smtClean="0">
                <a:solidFill>
                  <a:srgbClr val="000000"/>
                </a:solidFill>
                <a:latin typeface="Calibri" charset="0"/>
                <a:cs typeface="Noto Sans CJK SC Regular" charset="0"/>
              </a:rPr>
              <a:t> </a:t>
            </a:r>
            <a:r>
              <a:rPr lang="fr-FR" sz="2000" dirty="0" err="1" smtClean="0">
                <a:solidFill>
                  <a:srgbClr val="000000"/>
                </a:solidFill>
                <a:latin typeface="Calibri" charset="0"/>
                <a:cs typeface="Noto Sans CJK SC Regular" charset="0"/>
              </a:rPr>
              <a:t>gorakoak</a:t>
            </a:r>
            <a:r>
              <a:rPr lang="fr-FR" sz="2000" dirty="0" smtClean="0">
                <a:solidFill>
                  <a:srgbClr val="000000"/>
                </a:solidFill>
                <a:latin typeface="Calibri" charset="0"/>
                <a:cs typeface="Noto Sans CJK SC Regular" charset="0"/>
              </a:rPr>
              <a:t> (%30,6)</a:t>
            </a:r>
          </a:p>
          <a:p>
            <a:pPr marL="742950" lvl="2" eaLnBrk="1" hangingPunct="1">
              <a:lnSpc>
                <a:spcPct val="90000"/>
              </a:lnSpc>
              <a:spcBef>
                <a:spcPts val="550"/>
              </a:spcBef>
              <a:buSzPct val="100000"/>
              <a:defRPr/>
            </a:pPr>
            <a:endParaRPr lang="fr-FR" sz="800" dirty="0" smtClean="0">
              <a:solidFill>
                <a:srgbClr val="000000"/>
              </a:solidFill>
              <a:latin typeface="Calibri" charset="0"/>
              <a:cs typeface="Noto Sans CJK SC Regular" charset="0"/>
            </a:endParaRPr>
          </a:p>
          <a:p>
            <a:pPr lvl="1" eaLnBrk="1" hangingPunct="1">
              <a:lnSpc>
                <a:spcPct val="90000"/>
              </a:lnSpc>
              <a:spcBef>
                <a:spcPts val="650"/>
              </a:spcBef>
              <a:buClr>
                <a:srgbClr val="000000"/>
              </a:buClr>
              <a:buSzPct val="100000"/>
              <a:buFont typeface="Arial" charset="0"/>
              <a:buChar char="•"/>
              <a:defRPr/>
            </a:pPr>
            <a:r>
              <a:rPr lang="fr-FR" sz="2400" b="1" dirty="0" err="1" smtClean="0">
                <a:solidFill>
                  <a:srgbClr val="000000"/>
                </a:solidFill>
                <a:latin typeface="Calibri" charset="0"/>
                <a:cs typeface="Noto Sans CJK SC Regular" charset="0"/>
              </a:rPr>
              <a:t>Elebidun</a:t>
            </a:r>
            <a:r>
              <a:rPr lang="fr-FR" sz="2400" b="1" dirty="0" smtClean="0">
                <a:solidFill>
                  <a:srgbClr val="000000"/>
                </a:solidFill>
                <a:latin typeface="Calibri" charset="0"/>
                <a:cs typeface="Noto Sans CJK SC Regular" charset="0"/>
              </a:rPr>
              <a:t> </a:t>
            </a:r>
            <a:r>
              <a:rPr lang="fr-FR" sz="2400" b="1" dirty="0" err="1" smtClean="0">
                <a:solidFill>
                  <a:srgbClr val="000000"/>
                </a:solidFill>
                <a:latin typeface="Calibri" charset="0"/>
                <a:cs typeface="Noto Sans CJK SC Regular" charset="0"/>
              </a:rPr>
              <a:t>orekatuak</a:t>
            </a:r>
            <a:r>
              <a:rPr lang="fr-FR" sz="2400" b="1" dirty="0" smtClean="0">
                <a:solidFill>
                  <a:srgbClr val="000000"/>
                </a:solidFill>
                <a:latin typeface="Calibri" charset="0"/>
                <a:cs typeface="Noto Sans CJK SC Regular" charset="0"/>
              </a:rPr>
              <a:t>:</a:t>
            </a:r>
          </a:p>
          <a:p>
            <a:pPr marL="457200" lvl="1" indent="-457200" eaLnBrk="1" hangingPunct="1">
              <a:lnSpc>
                <a:spcPct val="90000"/>
              </a:lnSpc>
              <a:spcBef>
                <a:spcPts val="650"/>
              </a:spcBef>
              <a:buClr>
                <a:srgbClr val="000000"/>
              </a:buClr>
              <a:buSzPct val="100000"/>
              <a:buFont typeface="Wingdings" charset="2"/>
              <a:buChar char="Ø"/>
              <a:defRPr/>
            </a:pPr>
            <a:r>
              <a:rPr lang="es-ES" dirty="0" err="1">
                <a:solidFill>
                  <a:srgbClr val="000000"/>
                </a:solidFill>
              </a:rPr>
              <a:t>E</a:t>
            </a:r>
            <a:r>
              <a:rPr lang="es-ES" dirty="0" err="1" smtClean="0">
                <a:solidFill>
                  <a:srgbClr val="000000"/>
                </a:solidFill>
              </a:rPr>
              <a:t>hunekorik</a:t>
            </a:r>
            <a:r>
              <a:rPr lang="es-ES" dirty="0" smtClean="0">
                <a:solidFill>
                  <a:srgbClr val="000000"/>
                </a:solidFill>
              </a:rPr>
              <a:t> </a:t>
            </a:r>
            <a:r>
              <a:rPr lang="es-ES" dirty="0" err="1">
                <a:solidFill>
                  <a:srgbClr val="000000"/>
                </a:solidFill>
              </a:rPr>
              <a:t>handiena</a:t>
            </a:r>
            <a:r>
              <a:rPr lang="es-ES" dirty="0">
                <a:solidFill>
                  <a:srgbClr val="000000"/>
                </a:solidFill>
              </a:rPr>
              <a:t> 35 eta 64 </a:t>
            </a:r>
            <a:r>
              <a:rPr lang="es-ES" dirty="0" err="1">
                <a:solidFill>
                  <a:srgbClr val="000000"/>
                </a:solidFill>
              </a:rPr>
              <a:t>urte</a:t>
            </a:r>
            <a:r>
              <a:rPr lang="es-ES" dirty="0">
                <a:solidFill>
                  <a:srgbClr val="000000"/>
                </a:solidFill>
              </a:rPr>
              <a:t> </a:t>
            </a:r>
            <a:r>
              <a:rPr lang="es-ES" dirty="0" err="1" smtClean="0">
                <a:solidFill>
                  <a:srgbClr val="000000"/>
                </a:solidFill>
              </a:rPr>
              <a:t>artean</a:t>
            </a:r>
            <a:r>
              <a:rPr lang="es-ES" dirty="0" smtClean="0">
                <a:solidFill>
                  <a:srgbClr val="000000"/>
                </a:solidFill>
              </a:rPr>
              <a:t> (%35</a:t>
            </a:r>
            <a:r>
              <a:rPr lang="es-ES" dirty="0">
                <a:solidFill>
                  <a:srgbClr val="000000"/>
                </a:solidFill>
              </a:rPr>
              <a:t>). </a:t>
            </a:r>
            <a:endParaRPr lang="es-ES" dirty="0" smtClean="0">
              <a:solidFill>
                <a:srgbClr val="000000"/>
              </a:solidFill>
            </a:endParaRPr>
          </a:p>
          <a:p>
            <a:pPr marL="457200" lvl="1" indent="-457200" eaLnBrk="1" hangingPunct="1">
              <a:lnSpc>
                <a:spcPct val="90000"/>
              </a:lnSpc>
              <a:spcBef>
                <a:spcPts val="650"/>
              </a:spcBef>
              <a:buClr>
                <a:srgbClr val="000000"/>
              </a:buClr>
              <a:buSzPct val="100000"/>
              <a:buFont typeface="Wingdings" charset="2"/>
              <a:buChar char="Ø"/>
              <a:defRPr/>
            </a:pPr>
            <a:r>
              <a:rPr lang="es-ES" dirty="0" err="1" smtClean="0">
                <a:solidFill>
                  <a:srgbClr val="000000"/>
                </a:solidFill>
              </a:rPr>
              <a:t>Iparraldeak</a:t>
            </a:r>
            <a:r>
              <a:rPr lang="es-ES" dirty="0" smtClean="0">
                <a:solidFill>
                  <a:srgbClr val="000000"/>
                </a:solidFill>
              </a:rPr>
              <a:t> </a:t>
            </a:r>
            <a:r>
              <a:rPr lang="es-ES" dirty="0" err="1" smtClean="0">
                <a:solidFill>
                  <a:srgbClr val="000000"/>
                </a:solidFill>
              </a:rPr>
              <a:t>ehunekorik</a:t>
            </a:r>
            <a:r>
              <a:rPr lang="es-ES" dirty="0" smtClean="0">
                <a:solidFill>
                  <a:srgbClr val="000000"/>
                </a:solidFill>
              </a:rPr>
              <a:t> </a:t>
            </a:r>
            <a:r>
              <a:rPr lang="es-ES" dirty="0" err="1">
                <a:solidFill>
                  <a:srgbClr val="000000"/>
                </a:solidFill>
              </a:rPr>
              <a:t>handiena</a:t>
            </a:r>
            <a:r>
              <a:rPr lang="es-ES" dirty="0">
                <a:solidFill>
                  <a:srgbClr val="000000"/>
                </a:solidFill>
              </a:rPr>
              <a:t> (</a:t>
            </a:r>
            <a:r>
              <a:rPr lang="es-ES" dirty="0" smtClean="0">
                <a:solidFill>
                  <a:srgbClr val="000000"/>
                </a:solidFill>
              </a:rPr>
              <a:t>%37,6</a:t>
            </a:r>
            <a:r>
              <a:rPr lang="es-ES" dirty="0">
                <a:solidFill>
                  <a:srgbClr val="000000"/>
                </a:solidFill>
              </a:rPr>
              <a:t>), </a:t>
            </a:r>
            <a:endParaRPr lang="es-ES" dirty="0" smtClean="0">
              <a:solidFill>
                <a:srgbClr val="000000"/>
              </a:solidFill>
            </a:endParaRPr>
          </a:p>
          <a:p>
            <a:pPr marL="457200" lvl="1" indent="-457200" eaLnBrk="1" hangingPunct="1">
              <a:lnSpc>
                <a:spcPct val="90000"/>
              </a:lnSpc>
              <a:spcBef>
                <a:spcPts val="650"/>
              </a:spcBef>
              <a:buClr>
                <a:srgbClr val="000000"/>
              </a:buClr>
              <a:buSzPct val="100000"/>
              <a:buFont typeface="Wingdings" charset="2"/>
              <a:buChar char="Ø"/>
              <a:defRPr/>
            </a:pPr>
            <a:r>
              <a:rPr lang="es-ES" dirty="0" err="1" smtClean="0">
                <a:solidFill>
                  <a:srgbClr val="000000"/>
                </a:solidFill>
              </a:rPr>
              <a:t>EAEn</a:t>
            </a:r>
            <a:r>
              <a:rPr lang="es-ES" dirty="0" smtClean="0">
                <a:solidFill>
                  <a:srgbClr val="000000"/>
                </a:solidFill>
              </a:rPr>
              <a:t> %29,3 </a:t>
            </a:r>
          </a:p>
          <a:p>
            <a:pPr marL="457200" lvl="1" indent="-457200" eaLnBrk="1" hangingPunct="1">
              <a:lnSpc>
                <a:spcPct val="90000"/>
              </a:lnSpc>
              <a:spcBef>
                <a:spcPts val="650"/>
              </a:spcBef>
              <a:buClr>
                <a:srgbClr val="000000"/>
              </a:buClr>
              <a:buSzPct val="100000"/>
              <a:buFont typeface="Wingdings" charset="2"/>
              <a:buChar char="Ø"/>
              <a:defRPr/>
            </a:pPr>
            <a:r>
              <a:rPr lang="es-ES" dirty="0" err="1" smtClean="0">
                <a:solidFill>
                  <a:srgbClr val="000000"/>
                </a:solidFill>
              </a:rPr>
              <a:t>Nafarroan</a:t>
            </a:r>
            <a:r>
              <a:rPr lang="es-ES" dirty="0" smtClean="0">
                <a:solidFill>
                  <a:srgbClr val="000000"/>
                </a:solidFill>
              </a:rPr>
              <a:t> %25,7</a:t>
            </a:r>
            <a:r>
              <a:rPr lang="es-ES_tradnl" dirty="0" smtClean="0">
                <a:solidFill>
                  <a:srgbClr val="000000"/>
                </a:solidFill>
              </a:rPr>
              <a:t> </a:t>
            </a:r>
          </a:p>
          <a:p>
            <a:pPr marL="457200" lvl="1" indent="-457200" eaLnBrk="1" hangingPunct="1">
              <a:lnSpc>
                <a:spcPct val="90000"/>
              </a:lnSpc>
              <a:spcBef>
                <a:spcPts val="650"/>
              </a:spcBef>
              <a:buClr>
                <a:srgbClr val="000000"/>
              </a:buClr>
              <a:buSzPct val="100000"/>
              <a:buFont typeface="Wingdings" charset="2"/>
              <a:buChar char="Ø"/>
              <a:defRPr/>
            </a:pPr>
            <a:endParaRPr lang="es-ES_tradnl" sz="800" dirty="0" smtClean="0">
              <a:solidFill>
                <a:srgbClr val="000000"/>
              </a:solidFill>
            </a:endParaRPr>
          </a:p>
          <a:p>
            <a:pPr lvl="1" eaLnBrk="1" hangingPunct="1">
              <a:lnSpc>
                <a:spcPct val="90000"/>
              </a:lnSpc>
              <a:spcBef>
                <a:spcPts val="650"/>
              </a:spcBef>
              <a:buClr>
                <a:srgbClr val="000000"/>
              </a:buClr>
              <a:buSzPct val="100000"/>
              <a:buFont typeface="Arial" charset="0"/>
              <a:buChar char="•"/>
              <a:defRPr/>
            </a:pPr>
            <a:r>
              <a:rPr lang="fr-FR" sz="2400" b="1" dirty="0" err="1" smtClean="0">
                <a:solidFill>
                  <a:srgbClr val="000000"/>
                </a:solidFill>
                <a:latin typeface="Calibri" charset="0"/>
                <a:cs typeface="Noto Sans CJK SC Regular" charset="0"/>
              </a:rPr>
              <a:t>Erdal</a:t>
            </a:r>
            <a:r>
              <a:rPr lang="fr-FR" sz="2400" b="1" dirty="0" smtClean="0">
                <a:solidFill>
                  <a:srgbClr val="000000"/>
                </a:solidFill>
                <a:latin typeface="Calibri" charset="0"/>
                <a:cs typeface="Noto Sans CJK SC Regular" charset="0"/>
              </a:rPr>
              <a:t> </a:t>
            </a:r>
            <a:r>
              <a:rPr lang="fr-FR" sz="2400" b="1" dirty="0" err="1" smtClean="0">
                <a:solidFill>
                  <a:srgbClr val="000000"/>
                </a:solidFill>
                <a:latin typeface="Calibri" charset="0"/>
                <a:cs typeface="Noto Sans CJK SC Regular" charset="0"/>
              </a:rPr>
              <a:t>elebidunak</a:t>
            </a:r>
            <a:r>
              <a:rPr lang="fr-FR" sz="2400" b="1" dirty="0" smtClean="0">
                <a:solidFill>
                  <a:srgbClr val="000000"/>
                </a:solidFill>
                <a:latin typeface="Calibri" charset="0"/>
                <a:cs typeface="Noto Sans CJK SC Regular" charset="0"/>
              </a:rPr>
              <a:t>:</a:t>
            </a:r>
            <a:endParaRPr lang="fr-FR" sz="2400" b="1" dirty="0">
              <a:solidFill>
                <a:srgbClr val="000000"/>
              </a:solidFill>
              <a:latin typeface="Calibri" charset="0"/>
              <a:cs typeface="Noto Sans CJK SC Regular" charset="0"/>
            </a:endParaRPr>
          </a:p>
          <a:p>
            <a:pPr marL="457200" lvl="1" indent="-457200" eaLnBrk="1" hangingPunct="1">
              <a:lnSpc>
                <a:spcPct val="90000"/>
              </a:lnSpc>
              <a:spcBef>
                <a:spcPts val="650"/>
              </a:spcBef>
              <a:buClr>
                <a:srgbClr val="000000"/>
              </a:buClr>
              <a:buSzPct val="100000"/>
              <a:buFont typeface="Wingdings" charset="2"/>
              <a:buChar char="Ø"/>
              <a:defRPr/>
            </a:pPr>
            <a:r>
              <a:rPr lang="es-ES" dirty="0" err="1">
                <a:solidFill>
                  <a:srgbClr val="000000"/>
                </a:solidFill>
              </a:rPr>
              <a:t>Euskaldunen</a:t>
            </a:r>
            <a:r>
              <a:rPr lang="es-ES" dirty="0">
                <a:solidFill>
                  <a:srgbClr val="000000"/>
                </a:solidFill>
              </a:rPr>
              <a:t> </a:t>
            </a:r>
            <a:r>
              <a:rPr lang="es-ES" dirty="0" err="1">
                <a:solidFill>
                  <a:srgbClr val="000000"/>
                </a:solidFill>
              </a:rPr>
              <a:t>multzorik</a:t>
            </a:r>
            <a:r>
              <a:rPr lang="es-ES" dirty="0">
                <a:solidFill>
                  <a:srgbClr val="000000"/>
                </a:solidFill>
              </a:rPr>
              <a:t> </a:t>
            </a:r>
            <a:r>
              <a:rPr lang="es-ES" dirty="0" err="1">
                <a:solidFill>
                  <a:srgbClr val="000000"/>
                </a:solidFill>
              </a:rPr>
              <a:t>handiena</a:t>
            </a:r>
            <a:r>
              <a:rPr lang="es-ES" dirty="0">
                <a:solidFill>
                  <a:srgbClr val="000000"/>
                </a:solidFill>
              </a:rPr>
              <a:t> </a:t>
            </a:r>
            <a:r>
              <a:rPr lang="es-ES" dirty="0" smtClean="0">
                <a:solidFill>
                  <a:srgbClr val="000000"/>
                </a:solidFill>
              </a:rPr>
              <a:t>da </a:t>
            </a:r>
          </a:p>
          <a:p>
            <a:pPr marL="457200" lvl="1" indent="-457200" eaLnBrk="1" hangingPunct="1">
              <a:lnSpc>
                <a:spcPct val="90000"/>
              </a:lnSpc>
              <a:spcBef>
                <a:spcPts val="650"/>
              </a:spcBef>
              <a:buClr>
                <a:srgbClr val="000000"/>
              </a:buClr>
              <a:buSzPct val="100000"/>
              <a:buFont typeface="Wingdings" charset="2"/>
              <a:buChar char="Ø"/>
              <a:defRPr/>
            </a:pPr>
            <a:r>
              <a:rPr lang="es-ES" dirty="0" err="1">
                <a:solidFill>
                  <a:srgbClr val="000000"/>
                </a:solidFill>
              </a:rPr>
              <a:t>E</a:t>
            </a:r>
            <a:r>
              <a:rPr lang="es-ES" dirty="0" err="1" smtClean="0">
                <a:solidFill>
                  <a:srgbClr val="000000"/>
                </a:solidFill>
              </a:rPr>
              <a:t>hunekoak</a:t>
            </a:r>
            <a:r>
              <a:rPr lang="es-ES" dirty="0" smtClean="0">
                <a:solidFill>
                  <a:srgbClr val="000000"/>
                </a:solidFill>
              </a:rPr>
              <a:t> </a:t>
            </a:r>
            <a:r>
              <a:rPr lang="es-ES" dirty="0" err="1">
                <a:solidFill>
                  <a:srgbClr val="000000"/>
                </a:solidFill>
              </a:rPr>
              <a:t>gora</a:t>
            </a:r>
            <a:r>
              <a:rPr lang="es-ES" dirty="0">
                <a:solidFill>
                  <a:srgbClr val="000000"/>
                </a:solidFill>
              </a:rPr>
              <a:t> </a:t>
            </a:r>
            <a:r>
              <a:rPr lang="es-ES" dirty="0" err="1">
                <a:solidFill>
                  <a:srgbClr val="000000"/>
                </a:solidFill>
              </a:rPr>
              <a:t>egiten</a:t>
            </a:r>
            <a:r>
              <a:rPr lang="es-ES" dirty="0">
                <a:solidFill>
                  <a:srgbClr val="000000"/>
                </a:solidFill>
              </a:rPr>
              <a:t> du </a:t>
            </a:r>
            <a:r>
              <a:rPr lang="es-ES" dirty="0" err="1">
                <a:solidFill>
                  <a:srgbClr val="000000"/>
                </a:solidFill>
              </a:rPr>
              <a:t>adinak</a:t>
            </a:r>
            <a:r>
              <a:rPr lang="es-ES" dirty="0">
                <a:solidFill>
                  <a:srgbClr val="000000"/>
                </a:solidFill>
              </a:rPr>
              <a:t> </a:t>
            </a:r>
            <a:r>
              <a:rPr lang="es-ES" dirty="0" err="1">
                <a:solidFill>
                  <a:srgbClr val="000000"/>
                </a:solidFill>
              </a:rPr>
              <a:t>behera</a:t>
            </a:r>
            <a:r>
              <a:rPr lang="es-ES" dirty="0">
                <a:solidFill>
                  <a:srgbClr val="000000"/>
                </a:solidFill>
              </a:rPr>
              <a:t> </a:t>
            </a:r>
            <a:r>
              <a:rPr lang="es-ES" dirty="0" err="1">
                <a:solidFill>
                  <a:srgbClr val="000000"/>
                </a:solidFill>
              </a:rPr>
              <a:t>egin</a:t>
            </a:r>
            <a:r>
              <a:rPr lang="es-ES" dirty="0">
                <a:solidFill>
                  <a:srgbClr val="000000"/>
                </a:solidFill>
              </a:rPr>
              <a:t> </a:t>
            </a:r>
            <a:r>
              <a:rPr lang="es-ES" dirty="0" err="1">
                <a:solidFill>
                  <a:srgbClr val="000000"/>
                </a:solidFill>
              </a:rPr>
              <a:t>ahala</a:t>
            </a:r>
            <a:r>
              <a:rPr lang="es-ES_tradnl" dirty="0">
                <a:solidFill>
                  <a:srgbClr val="000000"/>
                </a:solidFill>
              </a:rPr>
              <a:t> </a:t>
            </a:r>
            <a:endParaRPr lang="es-ES" dirty="0" smtClean="0">
              <a:solidFill>
                <a:srgbClr val="000000"/>
              </a:solidFill>
            </a:endParaRPr>
          </a:p>
          <a:p>
            <a:pPr marL="457200" lvl="1" indent="-457200" eaLnBrk="1" hangingPunct="1">
              <a:lnSpc>
                <a:spcPct val="90000"/>
              </a:lnSpc>
              <a:spcBef>
                <a:spcPts val="650"/>
              </a:spcBef>
              <a:buClr>
                <a:srgbClr val="000000"/>
              </a:buClr>
              <a:buSzPct val="100000"/>
              <a:buFont typeface="Wingdings" charset="2"/>
              <a:buChar char="Ø"/>
              <a:defRPr/>
            </a:pPr>
            <a:r>
              <a:rPr lang="es-ES" dirty="0" err="1" smtClean="0">
                <a:solidFill>
                  <a:srgbClr val="000000"/>
                </a:solidFill>
              </a:rPr>
              <a:t>Nafarroak</a:t>
            </a:r>
            <a:r>
              <a:rPr lang="es-ES" dirty="0" smtClean="0">
                <a:solidFill>
                  <a:srgbClr val="000000"/>
                </a:solidFill>
              </a:rPr>
              <a:t> </a:t>
            </a:r>
            <a:r>
              <a:rPr lang="es-ES" dirty="0" err="1" smtClean="0">
                <a:solidFill>
                  <a:srgbClr val="000000"/>
                </a:solidFill>
              </a:rPr>
              <a:t>ehunekorik</a:t>
            </a:r>
            <a:r>
              <a:rPr lang="es-ES" dirty="0" smtClean="0">
                <a:solidFill>
                  <a:srgbClr val="000000"/>
                </a:solidFill>
              </a:rPr>
              <a:t> </a:t>
            </a:r>
            <a:r>
              <a:rPr lang="es-ES" dirty="0" err="1">
                <a:solidFill>
                  <a:srgbClr val="000000"/>
                </a:solidFill>
              </a:rPr>
              <a:t>handiena</a:t>
            </a:r>
            <a:r>
              <a:rPr lang="es-ES" dirty="0">
                <a:solidFill>
                  <a:srgbClr val="000000"/>
                </a:solidFill>
              </a:rPr>
              <a:t> % </a:t>
            </a:r>
            <a:r>
              <a:rPr lang="es-ES" dirty="0" smtClean="0">
                <a:solidFill>
                  <a:srgbClr val="000000"/>
                </a:solidFill>
              </a:rPr>
              <a:t>51,1</a:t>
            </a:r>
            <a:r>
              <a:rPr lang="es-ES_tradnl" dirty="0" smtClean="0">
                <a:solidFill>
                  <a:srgbClr val="000000"/>
                </a:solidFill>
              </a:rPr>
              <a:t>, </a:t>
            </a:r>
            <a:r>
              <a:rPr lang="es-ES_tradnl" dirty="0" err="1" smtClean="0">
                <a:solidFill>
                  <a:srgbClr val="000000"/>
                </a:solidFill>
              </a:rPr>
              <a:t>gero</a:t>
            </a:r>
            <a:r>
              <a:rPr lang="es-ES_tradnl" dirty="0" smtClean="0">
                <a:solidFill>
                  <a:srgbClr val="000000"/>
                </a:solidFill>
              </a:rPr>
              <a:t> </a:t>
            </a:r>
            <a:r>
              <a:rPr lang="es-ES" dirty="0" smtClean="0">
                <a:solidFill>
                  <a:srgbClr val="000000"/>
                </a:solidFill>
              </a:rPr>
              <a:t>EAE </a:t>
            </a:r>
            <a:r>
              <a:rPr lang="es-ES" dirty="0">
                <a:solidFill>
                  <a:srgbClr val="000000"/>
                </a:solidFill>
              </a:rPr>
              <a:t>% </a:t>
            </a:r>
            <a:r>
              <a:rPr lang="es-ES" dirty="0" smtClean="0">
                <a:solidFill>
                  <a:srgbClr val="000000"/>
                </a:solidFill>
              </a:rPr>
              <a:t>44 eta </a:t>
            </a:r>
            <a:r>
              <a:rPr lang="es-ES" dirty="0" err="1" smtClean="0">
                <a:solidFill>
                  <a:srgbClr val="000000"/>
                </a:solidFill>
              </a:rPr>
              <a:t>iparraldeak</a:t>
            </a:r>
            <a:r>
              <a:rPr lang="fr-FR" dirty="0" smtClean="0">
                <a:solidFill>
                  <a:srgbClr val="000000"/>
                </a:solidFill>
                <a:latin typeface="Calibri" charset="0"/>
                <a:cs typeface="Noto Sans CJK SC Regular" charset="0"/>
              </a:rPr>
              <a:t> </a:t>
            </a:r>
            <a:r>
              <a:rPr lang="es-ES" dirty="0" smtClean="0">
                <a:solidFill>
                  <a:srgbClr val="000000"/>
                </a:solidFill>
              </a:rPr>
              <a:t>(%41,5)</a:t>
            </a:r>
            <a:endParaRPr lang="es-ES" dirty="0">
              <a:solidFill>
                <a:srgbClr val="000000"/>
              </a:solidFill>
            </a:endParaRPr>
          </a:p>
        </p:txBody>
      </p:sp>
      <p:sp>
        <p:nvSpPr>
          <p:cNvPr id="6451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5ACE54CA-45F2-804C-A199-E50A2BE583D2}" type="slidenum">
              <a:rPr lang="en-US" sz="1200">
                <a:solidFill>
                  <a:srgbClr val="898989"/>
                </a:solidFill>
                <a:latin typeface="Arial" charset="0"/>
                <a:cs typeface="Arial" charset="0"/>
              </a:rPr>
              <a:pPr algn="r" eaLnBrk="1" hangingPunct="1">
                <a:buSzPct val="100000"/>
              </a:pPr>
              <a:t>31</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6">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31746">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1746">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31746">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0"/>
                                          </p:stCondLst>
                                        </p:cTn>
                                        <p:tgtEl>
                                          <p:spTgt spid="31746">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31746">
                                            <p:txEl>
                                              <p:pRg st="11" end="1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31746">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31746">
                                            <p:txEl>
                                              <p:pRg st="14" end="1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31746">
                                            <p:txEl>
                                              <p:pRg st="15" end="15"/>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fill="hold" nodeType="clickEffect">
                                  <p:stCondLst>
                                    <p:cond delay="0"/>
                                  </p:stCondLst>
                                  <p:childTnLst>
                                    <p:set>
                                      <p:cBhvr additive="repl">
                                        <p:cTn id="52" dur="1" fill="hold">
                                          <p:stCondLst>
                                            <p:cond delay="0"/>
                                          </p:stCondLst>
                                        </p:cTn>
                                        <p:tgtEl>
                                          <p:spTgt spid="3174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(VIII</a:t>
            </a:r>
            <a:r>
              <a:rPr lang="eu-ES" sz="2800" b="1" dirty="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251520" y="908050"/>
            <a:ext cx="864165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1. Herritarren hizkuntza-gaitasuna (VII). </a:t>
            </a:r>
            <a:r>
              <a:rPr lang="es-ES_tradnl" sz="2400" dirty="0" err="1" smtClean="0">
                <a:solidFill>
                  <a:srgbClr val="000000"/>
                </a:solidFill>
              </a:rPr>
              <a:t>Hiztunen</a:t>
            </a:r>
            <a:r>
              <a:rPr lang="es-ES_tradnl" sz="2400" dirty="0" smtClean="0">
                <a:solidFill>
                  <a:srgbClr val="000000"/>
                </a:solidFill>
              </a:rPr>
              <a:t> </a:t>
            </a:r>
            <a:r>
              <a:rPr lang="es-ES_tradnl" sz="2400" dirty="0" err="1" smtClean="0">
                <a:solidFill>
                  <a:srgbClr val="000000"/>
                </a:solidFill>
              </a:rPr>
              <a:t>tipologia</a:t>
            </a:r>
            <a:r>
              <a:rPr lang="es-ES_tradnl" sz="2400" dirty="0" smtClean="0">
                <a:solidFill>
                  <a:srgbClr val="000000"/>
                </a:solidFill>
              </a:rPr>
              <a:t>.</a:t>
            </a:r>
            <a:endParaRPr lang="es-ES_tradnl" sz="2400" dirty="0">
              <a:solidFill>
                <a:srgbClr val="000000"/>
              </a:solidFill>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6656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2F38C086-9244-564A-B914-0B9DF4E1E124}" type="slidenum">
              <a:rPr lang="en-US" sz="1200">
                <a:solidFill>
                  <a:srgbClr val="898989"/>
                </a:solidFill>
                <a:latin typeface="Arial" charset="0"/>
                <a:cs typeface="Arial" charset="0"/>
              </a:rPr>
              <a:pPr algn="r" eaLnBrk="1" hangingPunct="1">
                <a:buSzPct val="100000"/>
              </a:pPr>
              <a:t>32</a:t>
            </a:fld>
            <a:endParaRPr lang="en-US" sz="1200">
              <a:solidFill>
                <a:srgbClr val="898989"/>
              </a:solidFill>
              <a:latin typeface="Arial" charset="0"/>
              <a:cs typeface="Arial" charset="0"/>
            </a:endParaRPr>
          </a:p>
        </p:txBody>
      </p:sp>
      <p:pic>
        <p:nvPicPr>
          <p:cNvPr id="66565"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493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a:t>(</a:t>
            </a:r>
            <a:r>
              <a:rPr lang="eu-ES" sz="2800" b="1" dirty="0" smtClean="0"/>
              <a:t>IX)</a:t>
            </a:r>
            <a:r>
              <a:rPr lang="eu-ES" sz="4000" b="1" dirty="0"/>
              <a:t/>
            </a:r>
            <a:br>
              <a:rPr lang="eu-ES" sz="4000" b="1" dirty="0"/>
            </a:br>
            <a:endParaRPr lang="eu-ES" sz="4000" b="1" dirty="0"/>
          </a:p>
        </p:txBody>
      </p:sp>
      <p:sp>
        <p:nvSpPr>
          <p:cNvPr id="27650" name="Text Box 2"/>
          <p:cNvSpPr txBox="1">
            <a:spLocks noChangeArrowheads="1"/>
          </p:cNvSpPr>
          <p:nvPr/>
        </p:nvSpPr>
        <p:spPr bwMode="auto">
          <a:xfrm>
            <a:off x="251520" y="908050"/>
            <a:ext cx="864165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a:solidFill>
                  <a:srgbClr val="000000"/>
                </a:solidFill>
              </a:rPr>
              <a:t>2</a:t>
            </a:r>
            <a:r>
              <a:rPr lang="eu-ES" sz="2400" dirty="0" smtClean="0">
                <a:solidFill>
                  <a:srgbClr val="000000"/>
                </a:solidFill>
              </a:rPr>
              <a:t>. Hizkuntzaren tranmisioa (I). </a:t>
            </a:r>
            <a:r>
              <a:rPr lang="es-ES_tradnl" sz="2400" dirty="0" err="1" smtClean="0">
                <a:solidFill>
                  <a:srgbClr val="000000"/>
                </a:solidFill>
              </a:rPr>
              <a:t>Lehen</a:t>
            </a:r>
            <a:r>
              <a:rPr lang="es-ES_tradnl" sz="2400" dirty="0" smtClean="0">
                <a:solidFill>
                  <a:srgbClr val="000000"/>
                </a:solidFill>
              </a:rPr>
              <a:t> </a:t>
            </a:r>
            <a:r>
              <a:rPr lang="es-ES_tradnl" sz="2400" dirty="0" err="1" smtClean="0">
                <a:solidFill>
                  <a:srgbClr val="000000"/>
                </a:solidFill>
              </a:rPr>
              <a:t>hizkuntza</a:t>
            </a:r>
            <a:r>
              <a:rPr lang="es-ES_tradnl" sz="2400" dirty="0" smtClean="0">
                <a:solidFill>
                  <a:srgbClr val="000000"/>
                </a:solidFill>
              </a:rPr>
              <a:t> </a:t>
            </a:r>
            <a:r>
              <a:rPr lang="es-ES_tradnl" sz="2400" dirty="0" err="1" smtClean="0">
                <a:solidFill>
                  <a:srgbClr val="000000"/>
                </a:solidFill>
              </a:rPr>
              <a:t>erkidegoka</a:t>
            </a:r>
            <a:endParaRPr lang="es-ES_tradnl" sz="2400" dirty="0">
              <a:solidFill>
                <a:srgbClr val="000000"/>
              </a:solidFill>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6861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D5CB3609-D635-C541-8A3B-5F7284C23B22}" type="slidenum">
              <a:rPr lang="en-US" sz="1200">
                <a:solidFill>
                  <a:srgbClr val="898989"/>
                </a:solidFill>
                <a:latin typeface="Arial" charset="0"/>
                <a:cs typeface="Arial" charset="0"/>
              </a:rPr>
              <a:pPr algn="r" eaLnBrk="1" hangingPunct="1">
                <a:buSzPct val="100000"/>
              </a:pPr>
              <a:t>33</a:t>
            </a:fld>
            <a:endParaRPr lang="en-US" sz="1200">
              <a:solidFill>
                <a:srgbClr val="898989"/>
              </a:solidFill>
              <a:latin typeface="Arial" charset="0"/>
              <a:cs typeface="Arial" charset="0"/>
            </a:endParaRPr>
          </a:p>
        </p:txBody>
      </p:sp>
      <p:pic>
        <p:nvPicPr>
          <p:cNvPr id="6861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625600"/>
            <a:ext cx="64643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fech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buClrTx/>
              <a:buFontTx/>
              <a:buNone/>
            </a:pPr>
            <a:r>
              <a:rPr lang="fr-FR">
                <a:solidFill>
                  <a:srgbClr val="FFFFFF"/>
                </a:solidFill>
                <a:cs typeface="Arial" charset="0"/>
              </a:rPr>
              <a:t>12/09/16</a:t>
            </a:r>
          </a:p>
        </p:txBody>
      </p:sp>
      <p:pic>
        <p:nvPicPr>
          <p:cNvPr id="70659"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8191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ángulo 2"/>
          <p:cNvSpPr>
            <a:spLocks noChangeArrowheads="1"/>
          </p:cNvSpPr>
          <p:nvPr/>
        </p:nvSpPr>
        <p:spPr bwMode="auto">
          <a:xfrm>
            <a:off x="684213" y="908050"/>
            <a:ext cx="4529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00050" lvl="2" indent="0" eaLnBrk="1" hangingPunct="1">
              <a:lnSpc>
                <a:spcPct val="80000"/>
              </a:lnSpc>
              <a:spcBef>
                <a:spcPts val="550"/>
              </a:spcBef>
              <a:buClr>
                <a:srgbClr val="000000"/>
              </a:buClr>
              <a:buSzPct val="100000"/>
              <a:buFont typeface="Times New Roman" charset="0"/>
              <a:buNone/>
            </a:pPr>
            <a:r>
              <a:rPr lang="eu-ES" sz="2400" dirty="0">
                <a:solidFill>
                  <a:srgbClr val="000000"/>
                </a:solidFill>
                <a:cs typeface="Noto Sans CJK SC Regular" charset="0"/>
              </a:rPr>
              <a:t>2. </a:t>
            </a:r>
            <a:r>
              <a:rPr lang="es-ES_tradnl" sz="2400" dirty="0" err="1">
                <a:solidFill>
                  <a:srgbClr val="000000"/>
                </a:solidFill>
                <a:cs typeface="Noto Sans CJK SC Regular" charset="0"/>
              </a:rPr>
              <a:t>Hizkuntzaren</a:t>
            </a:r>
            <a:r>
              <a:rPr lang="es-ES_tradnl" sz="2400" dirty="0">
                <a:solidFill>
                  <a:srgbClr val="000000"/>
                </a:solidFill>
                <a:cs typeface="Noto Sans CJK SC Regular" charset="0"/>
              </a:rPr>
              <a:t> </a:t>
            </a:r>
            <a:r>
              <a:rPr lang="es-ES_tradnl" sz="2400" dirty="0" err="1" smtClean="0">
                <a:solidFill>
                  <a:srgbClr val="000000"/>
                </a:solidFill>
                <a:cs typeface="Noto Sans CJK SC Regular" charset="0"/>
              </a:rPr>
              <a:t>transmisioa</a:t>
            </a:r>
            <a:r>
              <a:rPr lang="es-ES_tradnl" sz="2400" dirty="0" smtClean="0">
                <a:solidFill>
                  <a:srgbClr val="000000"/>
                </a:solidFill>
                <a:cs typeface="Noto Sans CJK SC Regular" charset="0"/>
              </a:rPr>
              <a:t> (II).</a:t>
            </a:r>
            <a:endParaRPr lang="es-ES_tradnl" sz="2400" dirty="0">
              <a:solidFill>
                <a:srgbClr val="000000"/>
              </a:solidFill>
              <a:cs typeface="Noto Sans CJK SC Regular" charset="0"/>
            </a:endParaRPr>
          </a:p>
        </p:txBody>
      </p:sp>
      <p:sp>
        <p:nvSpPr>
          <p:cNvPr id="70661" name="Rectángulo 3"/>
          <p:cNvSpPr>
            <a:spLocks noChangeArrowheads="1"/>
          </p:cNvSpPr>
          <p:nvPr/>
        </p:nvSpPr>
        <p:spPr bwMode="auto">
          <a:xfrm>
            <a:off x="251520" y="116632"/>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eu-ES" sz="3200" b="1" dirty="0">
                <a:solidFill>
                  <a:srgbClr val="000000"/>
                </a:solidFill>
                <a:latin typeface="Calibri" charset="0"/>
              </a:rPr>
              <a:t>1.4</a:t>
            </a:r>
            <a:r>
              <a:rPr lang="eu-ES" sz="2400" b="1" dirty="0">
                <a:solidFill>
                  <a:srgbClr val="000000"/>
                </a:solidFill>
                <a:latin typeface="Calibri" charset="0"/>
              </a:rPr>
              <a:t>. </a:t>
            </a:r>
            <a:r>
              <a:rPr lang="eu-ES" sz="2800" b="1" dirty="0">
                <a:solidFill>
                  <a:srgbClr val="000000"/>
                </a:solidFill>
                <a:latin typeface="Calibri" charset="0"/>
              </a:rPr>
              <a:t>Euskararen ezagutza, erabilera eta jarrerak </a:t>
            </a:r>
            <a:r>
              <a:rPr lang="eu-ES" sz="2400" b="1" dirty="0" smtClean="0">
                <a:solidFill>
                  <a:srgbClr val="000000"/>
                </a:solidFill>
                <a:latin typeface="Calibri" charset="0"/>
              </a:rPr>
              <a:t>(X)</a:t>
            </a:r>
            <a:r>
              <a:rPr lang="eu-ES" sz="3600" b="1" dirty="0">
                <a:solidFill>
                  <a:srgbClr val="000000"/>
                </a:solidFill>
                <a:latin typeface="Calibri" charset="0"/>
              </a:rPr>
              <a:t/>
            </a:r>
            <a:br>
              <a:rPr lang="eu-ES" sz="3600" b="1" dirty="0">
                <a:solidFill>
                  <a:srgbClr val="000000"/>
                </a:solidFill>
                <a:latin typeface="Calibri" charset="0"/>
              </a:rPr>
            </a:br>
            <a:endParaRPr lang="eu-ES" sz="3600" b="1" dirty="0">
              <a:solidFill>
                <a:srgbClr val="00000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(XI</a:t>
            </a:r>
            <a:r>
              <a:rPr lang="eu-ES" sz="2800" b="1" dirty="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a:solidFill>
                  <a:srgbClr val="000000"/>
                </a:solidFill>
              </a:rPr>
              <a:t>2</a:t>
            </a:r>
            <a:r>
              <a:rPr lang="eu-ES" sz="2400" dirty="0" smtClean="0">
                <a:solidFill>
                  <a:srgbClr val="000000"/>
                </a:solidFill>
              </a:rPr>
              <a:t>. </a:t>
            </a:r>
            <a:r>
              <a:rPr lang="es-ES_tradnl" sz="2400" dirty="0" err="1" smtClean="0">
                <a:solidFill>
                  <a:srgbClr val="000000"/>
                </a:solidFill>
              </a:rPr>
              <a:t>Hizkuntzaren</a:t>
            </a:r>
            <a:r>
              <a:rPr lang="es-ES_tradnl" sz="2400" dirty="0" smtClean="0">
                <a:solidFill>
                  <a:srgbClr val="000000"/>
                </a:solidFill>
              </a:rPr>
              <a:t> </a:t>
            </a:r>
            <a:r>
              <a:rPr lang="es-ES_tradnl" sz="2400" dirty="0" err="1" smtClean="0">
                <a:solidFill>
                  <a:srgbClr val="000000"/>
                </a:solidFill>
              </a:rPr>
              <a:t>transmisioa</a:t>
            </a:r>
            <a:r>
              <a:rPr lang="es-ES_tradnl" sz="2400" dirty="0" smtClean="0">
                <a:solidFill>
                  <a:srgbClr val="000000"/>
                </a:solidFill>
              </a:rPr>
              <a:t> (III).</a:t>
            </a:r>
            <a:endParaRPr lang="es-ES_tradnl" sz="2400" dirty="0">
              <a:solidFill>
                <a:srgbClr val="000000"/>
              </a:solidFill>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7168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A2A83C9B-BA90-5843-91D8-AF20B2C46A32}" type="slidenum">
              <a:rPr lang="en-US" sz="1200">
                <a:solidFill>
                  <a:srgbClr val="898989"/>
                </a:solidFill>
                <a:latin typeface="Arial" charset="0"/>
                <a:cs typeface="Arial" charset="0"/>
              </a:rPr>
              <a:pPr algn="r" eaLnBrk="1" hangingPunct="1">
                <a:buSzPct val="100000"/>
              </a:pPr>
              <a:t>35</a:t>
            </a:fld>
            <a:endParaRPr lang="en-US" sz="1200">
              <a:solidFill>
                <a:srgbClr val="898989"/>
              </a:solidFill>
              <a:latin typeface="Arial" charset="0"/>
              <a:cs typeface="Arial" charset="0"/>
            </a:endParaRPr>
          </a:p>
        </p:txBody>
      </p:sp>
      <p:pic>
        <p:nvPicPr>
          <p:cNvPr id="7168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82042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(XII</a:t>
            </a:r>
            <a:r>
              <a:rPr lang="eu-ES" sz="2800" b="1" dirty="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a:solidFill>
                  <a:srgbClr val="000000"/>
                </a:solidFill>
              </a:rPr>
              <a:t>2</a:t>
            </a:r>
            <a:r>
              <a:rPr lang="eu-ES" sz="2400" dirty="0" smtClean="0">
                <a:solidFill>
                  <a:srgbClr val="000000"/>
                </a:solidFill>
              </a:rPr>
              <a:t>. </a:t>
            </a:r>
            <a:r>
              <a:rPr lang="es-ES_tradnl" sz="2400" dirty="0" err="1" smtClean="0">
                <a:solidFill>
                  <a:srgbClr val="000000"/>
                </a:solidFill>
              </a:rPr>
              <a:t>Hizkuntzaren</a:t>
            </a:r>
            <a:r>
              <a:rPr lang="es-ES_tradnl" sz="2400" dirty="0" smtClean="0">
                <a:solidFill>
                  <a:srgbClr val="000000"/>
                </a:solidFill>
              </a:rPr>
              <a:t> </a:t>
            </a:r>
            <a:r>
              <a:rPr lang="es-ES_tradnl" sz="2400" dirty="0" err="1" smtClean="0">
                <a:solidFill>
                  <a:srgbClr val="000000"/>
                </a:solidFill>
              </a:rPr>
              <a:t>transmisioa</a:t>
            </a:r>
            <a:r>
              <a:rPr lang="es-ES_tradnl" sz="2400" dirty="0" smtClean="0">
                <a:solidFill>
                  <a:srgbClr val="000000"/>
                </a:solidFill>
              </a:rPr>
              <a:t> (IV).</a:t>
            </a:r>
            <a:endParaRPr lang="es-ES_tradnl" sz="2400" dirty="0">
              <a:solidFill>
                <a:srgbClr val="000000"/>
              </a:solidFill>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7373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84316B2C-2CD1-5042-B75E-B46632D569D9}" type="slidenum">
              <a:rPr lang="en-US" sz="1200">
                <a:solidFill>
                  <a:srgbClr val="898989"/>
                </a:solidFill>
                <a:latin typeface="Arial" charset="0"/>
                <a:cs typeface="Arial" charset="0"/>
              </a:rPr>
              <a:pPr algn="r" eaLnBrk="1" hangingPunct="1">
                <a:buSzPct val="100000"/>
              </a:pPr>
              <a:t>36</a:t>
            </a:fld>
            <a:endParaRPr lang="en-US" sz="1200">
              <a:solidFill>
                <a:srgbClr val="898989"/>
              </a:solidFill>
              <a:latin typeface="Arial" charset="0"/>
              <a:cs typeface="Arial" charset="0"/>
            </a:endParaRPr>
          </a:p>
        </p:txBody>
      </p:sp>
      <p:pic>
        <p:nvPicPr>
          <p:cNvPr id="7373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628775"/>
            <a:ext cx="650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(XIII)</a:t>
            </a:r>
            <a:r>
              <a:rPr lang="eu-ES" sz="4000" b="1" dirty="0">
                <a:solidFill>
                  <a:srgbClr val="006633"/>
                </a:solidFill>
                <a:latin typeface="Garamond" charset="0"/>
              </a:rPr>
              <a:t/>
            </a:r>
            <a:br>
              <a:rPr lang="eu-ES" sz="4000" b="1" dirty="0">
                <a:solidFill>
                  <a:srgbClr val="006633"/>
                </a:solidFill>
                <a:latin typeface="Garamond" charset="0"/>
              </a:rPr>
            </a:br>
            <a:endParaRPr lang="eu-ES" sz="4000" b="1" dirty="0">
              <a:solidFill>
                <a:srgbClr val="006633"/>
              </a:solidFill>
              <a:latin typeface="Garamond" charset="0"/>
            </a:endParaRPr>
          </a:p>
        </p:txBody>
      </p:sp>
      <p:sp>
        <p:nvSpPr>
          <p:cNvPr id="36866" name="Text Box 2"/>
          <p:cNvSpPr txBox="1">
            <a:spLocks noChangeArrowheads="1"/>
          </p:cNvSpPr>
          <p:nvPr/>
        </p:nvSpPr>
        <p:spPr bwMode="auto">
          <a:xfrm>
            <a:off x="458788" y="1196975"/>
            <a:ext cx="8685212" cy="5110163"/>
          </a:xfrm>
          <a:prstGeom prst="rect">
            <a:avLst/>
          </a:prstGeom>
          <a:noFill/>
          <a:ln>
            <a:noFill/>
          </a:ln>
          <a:effectLs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736600" indent="-2794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0" lvl="2" indent="0" eaLnBrk="1" hangingPunct="1">
              <a:spcBef>
                <a:spcPts val="700"/>
              </a:spcBef>
              <a:buClr>
                <a:srgbClr val="000000"/>
              </a:buClr>
              <a:buSzPct val="100000"/>
              <a:buFont typeface="Times New Roman" charset="0"/>
              <a:buNone/>
              <a:defRPr/>
            </a:pPr>
            <a:r>
              <a:rPr lang="eu-ES" sz="2800" dirty="0">
                <a:solidFill>
                  <a:srgbClr val="000000"/>
                </a:solidFill>
                <a:latin typeface="+mn-lt"/>
              </a:rPr>
              <a:t>3. </a:t>
            </a:r>
            <a:r>
              <a:rPr lang="es-ES_tradnl" sz="2800" dirty="0" err="1">
                <a:solidFill>
                  <a:srgbClr val="000000"/>
                </a:solidFill>
                <a:latin typeface="+mn-lt"/>
              </a:rPr>
              <a:t>Euskararen</a:t>
            </a:r>
            <a:r>
              <a:rPr lang="es-ES_tradnl" sz="2800" dirty="0">
                <a:solidFill>
                  <a:srgbClr val="000000"/>
                </a:solidFill>
                <a:latin typeface="+mn-lt"/>
              </a:rPr>
              <a:t> </a:t>
            </a:r>
            <a:r>
              <a:rPr lang="es-ES_tradnl" sz="2800" dirty="0" err="1" smtClean="0">
                <a:solidFill>
                  <a:srgbClr val="000000"/>
                </a:solidFill>
                <a:latin typeface="+mn-lt"/>
              </a:rPr>
              <a:t>erabilera</a:t>
            </a:r>
            <a:r>
              <a:rPr lang="es-ES_tradnl" sz="2800" dirty="0">
                <a:solidFill>
                  <a:srgbClr val="000000"/>
                </a:solidFill>
                <a:latin typeface="+mn-lt"/>
              </a:rPr>
              <a:t> </a:t>
            </a:r>
            <a:r>
              <a:rPr lang="es-ES_tradnl" sz="2800" dirty="0" smtClean="0">
                <a:solidFill>
                  <a:srgbClr val="000000"/>
                </a:solidFill>
                <a:latin typeface="+mn-lt"/>
              </a:rPr>
              <a:t>(I)</a:t>
            </a:r>
          </a:p>
          <a:p>
            <a:pPr marL="914400" lvl="3" indent="-457200" eaLnBrk="1" hangingPunct="1">
              <a:spcBef>
                <a:spcPts val="700"/>
              </a:spcBef>
              <a:buClr>
                <a:srgbClr val="000000"/>
              </a:buClr>
              <a:buSzPct val="100000"/>
              <a:buFont typeface="Wingdings" charset="2"/>
              <a:buChar char="Ø"/>
              <a:defRPr/>
            </a:pPr>
            <a:r>
              <a:rPr lang="es-ES_tradnl" sz="2800" dirty="0" smtClean="0">
                <a:solidFill>
                  <a:srgbClr val="000000"/>
                </a:solidFill>
                <a:latin typeface="+mn-lt"/>
              </a:rPr>
              <a:t> </a:t>
            </a:r>
            <a:r>
              <a:rPr lang="fr-FR" sz="2800" dirty="0" err="1" smtClean="0">
                <a:solidFill>
                  <a:srgbClr val="000000"/>
                </a:solidFill>
                <a:latin typeface="Calibri" charset="0"/>
                <a:cs typeface="Noto Sans CJK SC Regular" charset="0"/>
              </a:rPr>
              <a:t>Ezagutza</a:t>
            </a:r>
            <a:r>
              <a:rPr lang="fr-FR" sz="2800" dirty="0" smtClean="0">
                <a:solidFill>
                  <a:srgbClr val="000000"/>
                </a:solidFill>
                <a:latin typeface="Calibri" charset="0"/>
                <a:cs typeface="Noto Sans CJK SC Regular" charset="0"/>
              </a:rPr>
              <a:t> vs. </a:t>
            </a:r>
            <a:r>
              <a:rPr lang="fr-FR" sz="2800" dirty="0" err="1" smtClean="0">
                <a:solidFill>
                  <a:srgbClr val="000000"/>
                </a:solidFill>
                <a:latin typeface="Calibri" charset="0"/>
                <a:cs typeface="Noto Sans CJK SC Regular" charset="0"/>
              </a:rPr>
              <a:t>erabilera</a:t>
            </a:r>
            <a:endParaRPr lang="fr-FR" sz="2800" dirty="0" smtClean="0">
              <a:solidFill>
                <a:srgbClr val="000000"/>
              </a:solidFill>
              <a:latin typeface="Calibri" charset="0"/>
              <a:cs typeface="Noto Sans CJK SC Regular" charset="0"/>
            </a:endParaRPr>
          </a:p>
          <a:p>
            <a:pPr marL="342900" eaLnBrk="1" hangingPunct="1">
              <a:spcBef>
                <a:spcPts val="700"/>
              </a:spcBef>
              <a:buSzPct val="100000"/>
              <a:defRPr/>
            </a:pPr>
            <a:endParaRPr lang="fr-FR" sz="800" dirty="0" smtClean="0">
              <a:solidFill>
                <a:srgbClr val="000000"/>
              </a:solidFill>
              <a:latin typeface="Calibri" charset="0"/>
              <a:cs typeface="Noto Sans CJK SC Regular" charset="0"/>
            </a:endParaRPr>
          </a:p>
          <a:p>
            <a:pPr marL="800100" lvl="1" indent="-342900" eaLnBrk="1" hangingPunct="1">
              <a:spcBef>
                <a:spcPts val="600"/>
              </a:spcBef>
              <a:buClr>
                <a:srgbClr val="000000"/>
              </a:buClr>
              <a:buSzPct val="100000"/>
              <a:buFont typeface="Wingdings" charset="2"/>
              <a:buChar char="Ø"/>
              <a:defRPr/>
            </a:pPr>
            <a:r>
              <a:rPr lang="fr-FR" sz="2400" dirty="0" err="1">
                <a:solidFill>
                  <a:srgbClr val="000000"/>
                </a:solidFill>
                <a:latin typeface="Calibri" charset="0"/>
                <a:cs typeface="Noto Sans CJK SC Regular" charset="0"/>
              </a:rPr>
              <a:t>E</a:t>
            </a:r>
            <a:r>
              <a:rPr lang="fr-FR" sz="2400" dirty="0" err="1" smtClean="0">
                <a:solidFill>
                  <a:srgbClr val="000000"/>
                </a:solidFill>
                <a:latin typeface="Calibri" charset="0"/>
                <a:cs typeface="Noto Sans CJK SC Regular" charset="0"/>
              </a:rPr>
              <a:t>uskararen</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erabilera</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intentsiboa</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egiten</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dutenak</a:t>
            </a:r>
            <a:r>
              <a:rPr lang="fr-FR" sz="2400" dirty="0" smtClean="0">
                <a:solidFill>
                  <a:srgbClr val="000000"/>
                </a:solidFill>
                <a:latin typeface="Calibri" charset="0"/>
                <a:cs typeface="Noto Sans CJK SC Regular" charset="0"/>
              </a:rPr>
              <a:t> %20,1 dira </a:t>
            </a:r>
            <a:r>
              <a:rPr lang="fr-FR" sz="2400" dirty="0" err="1" smtClean="0">
                <a:solidFill>
                  <a:srgbClr val="000000"/>
                </a:solidFill>
                <a:latin typeface="Calibri" charset="0"/>
                <a:cs typeface="Noto Sans CJK SC Regular" charset="0"/>
              </a:rPr>
              <a:t>EAEn</a:t>
            </a:r>
            <a:r>
              <a:rPr lang="fr-FR" sz="2400" dirty="0" smtClean="0">
                <a:solidFill>
                  <a:srgbClr val="000000"/>
                </a:solidFill>
                <a:latin typeface="Calibri" charset="0"/>
                <a:cs typeface="Noto Sans CJK SC Regular" charset="0"/>
              </a:rPr>
              <a:t>, %8,1 </a:t>
            </a:r>
            <a:r>
              <a:rPr lang="fr-FR" sz="2400" dirty="0" err="1" smtClean="0">
                <a:solidFill>
                  <a:srgbClr val="000000"/>
                </a:solidFill>
                <a:latin typeface="Calibri" charset="0"/>
                <a:cs typeface="Noto Sans CJK SC Regular" charset="0"/>
              </a:rPr>
              <a:t>Iparraldean</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eta</a:t>
            </a:r>
            <a:r>
              <a:rPr lang="fr-FR" sz="2400" dirty="0" smtClean="0">
                <a:solidFill>
                  <a:srgbClr val="000000"/>
                </a:solidFill>
                <a:latin typeface="Calibri" charset="0"/>
                <a:cs typeface="Noto Sans CJK SC Regular" charset="0"/>
              </a:rPr>
              <a:t> %6,6 </a:t>
            </a:r>
            <a:r>
              <a:rPr lang="fr-FR" sz="2400" dirty="0" err="1" smtClean="0">
                <a:solidFill>
                  <a:srgbClr val="000000"/>
                </a:solidFill>
                <a:latin typeface="Calibri" charset="0"/>
                <a:cs typeface="Noto Sans CJK SC Regular" charset="0"/>
              </a:rPr>
              <a:t>Nafarroan</a:t>
            </a:r>
            <a:r>
              <a:rPr lang="fr-FR" sz="2400" dirty="0" smtClean="0">
                <a:solidFill>
                  <a:srgbClr val="000000"/>
                </a:solidFill>
                <a:latin typeface="Calibri" charset="0"/>
                <a:cs typeface="Noto Sans CJK SC Regular" charset="0"/>
              </a:rPr>
              <a:t>. </a:t>
            </a:r>
          </a:p>
          <a:p>
            <a:pPr marL="741363" lvl="1" eaLnBrk="1" hangingPunct="1">
              <a:spcBef>
                <a:spcPts val="600"/>
              </a:spcBef>
              <a:buSzPct val="100000"/>
              <a:defRPr/>
            </a:pPr>
            <a:endParaRPr lang="fr-FR" sz="2400" dirty="0" smtClean="0">
              <a:solidFill>
                <a:srgbClr val="000000"/>
              </a:solidFill>
              <a:latin typeface="Calibri" charset="0"/>
              <a:cs typeface="Noto Sans CJK SC Regular" charset="0"/>
            </a:endParaRPr>
          </a:p>
          <a:p>
            <a:pPr marL="800100" lvl="1" indent="-342900" eaLnBrk="1" hangingPunct="1">
              <a:spcBef>
                <a:spcPts val="600"/>
              </a:spcBef>
              <a:buClr>
                <a:srgbClr val="000000"/>
              </a:buClr>
              <a:buSzPct val="100000"/>
              <a:buFont typeface="Wingdings" charset="2"/>
              <a:buChar char="Ø"/>
              <a:defRPr/>
            </a:pPr>
            <a:r>
              <a:rPr lang="fr-FR" sz="2400" dirty="0">
                <a:solidFill>
                  <a:srgbClr val="000000"/>
                </a:solidFill>
                <a:latin typeface="Calibri" charset="0"/>
                <a:cs typeface="Noto Sans CJK SC Regular" charset="0"/>
              </a:rPr>
              <a:t>E</a:t>
            </a:r>
            <a:r>
              <a:rPr lang="fr-FR" sz="2400" dirty="0" smtClean="0">
                <a:solidFill>
                  <a:srgbClr val="000000"/>
                </a:solidFill>
                <a:latin typeface="Calibri" charset="0"/>
                <a:cs typeface="Noto Sans CJK SC Regular" charset="0"/>
              </a:rPr>
              <a:t>uskara </a:t>
            </a:r>
            <a:r>
              <a:rPr lang="fr-FR" sz="2400" dirty="0" err="1" smtClean="0">
                <a:solidFill>
                  <a:srgbClr val="000000"/>
                </a:solidFill>
                <a:latin typeface="Calibri" charset="0"/>
                <a:cs typeface="Noto Sans CJK SC Regular" charset="0"/>
              </a:rPr>
              <a:t>erabiltzen</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dutenak</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baina</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erdara</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baino</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gutxiago</a:t>
            </a:r>
            <a:r>
              <a:rPr lang="fr-FR" sz="2400" dirty="0" smtClean="0">
                <a:solidFill>
                  <a:srgbClr val="000000"/>
                </a:solidFill>
                <a:latin typeface="Calibri" charset="0"/>
                <a:cs typeface="Noto Sans CJK SC Regular" charset="0"/>
              </a:rPr>
              <a:t>, %10,1 dira </a:t>
            </a:r>
            <a:r>
              <a:rPr lang="fr-FR" sz="2400" dirty="0" err="1" smtClean="0">
                <a:solidFill>
                  <a:srgbClr val="000000"/>
                </a:solidFill>
                <a:latin typeface="Calibri" charset="0"/>
                <a:cs typeface="Noto Sans CJK SC Regular" charset="0"/>
              </a:rPr>
              <a:t>EAEn</a:t>
            </a:r>
            <a:r>
              <a:rPr lang="fr-FR" sz="2400" dirty="0" smtClean="0">
                <a:solidFill>
                  <a:srgbClr val="000000"/>
                </a:solidFill>
                <a:latin typeface="Calibri" charset="0"/>
                <a:cs typeface="Noto Sans CJK SC Regular" charset="0"/>
              </a:rPr>
              <a:t>, %10,2 </a:t>
            </a:r>
            <a:r>
              <a:rPr lang="fr-FR" sz="2400" dirty="0" err="1" smtClean="0">
                <a:solidFill>
                  <a:srgbClr val="000000"/>
                </a:solidFill>
                <a:latin typeface="Calibri" charset="0"/>
                <a:cs typeface="Noto Sans CJK SC Regular" charset="0"/>
              </a:rPr>
              <a:t>Iparraldean</a:t>
            </a:r>
            <a:r>
              <a:rPr lang="fr-FR" sz="2400" dirty="0" smtClean="0">
                <a:solidFill>
                  <a:srgbClr val="000000"/>
                </a:solidFill>
                <a:latin typeface="Calibri" charset="0"/>
                <a:cs typeface="Noto Sans CJK SC Regular" charset="0"/>
              </a:rPr>
              <a:t> </a:t>
            </a:r>
            <a:r>
              <a:rPr lang="fr-FR" sz="2400" dirty="0" err="1" smtClean="0">
                <a:solidFill>
                  <a:srgbClr val="000000"/>
                </a:solidFill>
                <a:latin typeface="Calibri" charset="0"/>
                <a:cs typeface="Noto Sans CJK SC Regular" charset="0"/>
              </a:rPr>
              <a:t>eta</a:t>
            </a:r>
            <a:r>
              <a:rPr lang="fr-FR" sz="2400" dirty="0" smtClean="0">
                <a:solidFill>
                  <a:srgbClr val="000000"/>
                </a:solidFill>
                <a:latin typeface="Calibri" charset="0"/>
                <a:cs typeface="Noto Sans CJK SC Regular" charset="0"/>
              </a:rPr>
              <a:t> %5,6 </a:t>
            </a:r>
            <a:r>
              <a:rPr lang="fr-FR" sz="2400" dirty="0" err="1" smtClean="0">
                <a:solidFill>
                  <a:srgbClr val="000000"/>
                </a:solidFill>
                <a:latin typeface="Calibri" charset="0"/>
                <a:cs typeface="Noto Sans CJK SC Regular" charset="0"/>
              </a:rPr>
              <a:t>Nafarroan</a:t>
            </a:r>
            <a:r>
              <a:rPr lang="fr-FR" sz="2400" dirty="0" smtClean="0">
                <a:solidFill>
                  <a:srgbClr val="000000"/>
                </a:solidFill>
                <a:latin typeface="Calibri" charset="0"/>
                <a:cs typeface="Noto Sans CJK SC Regular" charset="0"/>
              </a:rPr>
              <a:t>.</a:t>
            </a:r>
          </a:p>
          <a:p>
            <a:pPr marL="741363" lvl="1" eaLnBrk="1" hangingPunct="1">
              <a:spcBef>
                <a:spcPts val="600"/>
              </a:spcBef>
              <a:buSzPct val="100000"/>
              <a:defRPr/>
            </a:pPr>
            <a:endParaRPr lang="fr-FR" sz="2400" dirty="0" smtClean="0">
              <a:solidFill>
                <a:srgbClr val="000000"/>
              </a:solidFill>
              <a:latin typeface="+mn-lt"/>
              <a:cs typeface="Noto Sans CJK SC Regular" charset="0"/>
            </a:endParaRPr>
          </a:p>
          <a:p>
            <a:pPr marL="914400" lvl="1" indent="-457200" eaLnBrk="1" hangingPunct="1">
              <a:spcBef>
                <a:spcPts val="600"/>
              </a:spcBef>
              <a:buClr>
                <a:srgbClr val="000000"/>
              </a:buClr>
              <a:buSzPct val="100000"/>
              <a:buFont typeface="Wingdings" charset="2"/>
              <a:buChar char="Ø"/>
              <a:defRPr/>
            </a:pPr>
            <a:r>
              <a:rPr lang="fr-FR" sz="2400" dirty="0" err="1" smtClean="0">
                <a:solidFill>
                  <a:srgbClr val="000000"/>
                </a:solidFill>
                <a:latin typeface="+mn-lt"/>
                <a:cs typeface="Noto Sans CJK SC Regular" charset="0"/>
              </a:rPr>
              <a:t>Bilakaera</a:t>
            </a:r>
            <a:r>
              <a:rPr lang="fr-FR" sz="2400" dirty="0" smtClean="0">
                <a:solidFill>
                  <a:srgbClr val="000000"/>
                </a:solidFill>
                <a:latin typeface="+mn-lt"/>
                <a:cs typeface="Noto Sans CJK SC Regular" charset="0"/>
              </a:rPr>
              <a:t> (</a:t>
            </a:r>
            <a:r>
              <a:rPr lang="fr-FR" sz="2400" dirty="0" err="1" smtClean="0">
                <a:solidFill>
                  <a:schemeClr val="tx1"/>
                </a:solidFill>
                <a:latin typeface="+mn-lt"/>
              </a:rPr>
              <a:t>euskararen</a:t>
            </a:r>
            <a:r>
              <a:rPr lang="fr-FR" sz="2400" dirty="0" smtClean="0">
                <a:solidFill>
                  <a:schemeClr val="tx1"/>
                </a:solidFill>
                <a:latin typeface="+mn-lt"/>
              </a:rPr>
              <a:t> </a:t>
            </a:r>
            <a:r>
              <a:rPr lang="fr-FR" sz="2400" b="1" dirty="0" err="1">
                <a:solidFill>
                  <a:schemeClr val="tx1"/>
                </a:solidFill>
                <a:latin typeface="+mn-lt"/>
              </a:rPr>
              <a:t>erabilera</a:t>
            </a:r>
            <a:r>
              <a:rPr lang="fr-FR" sz="2400" b="1" dirty="0">
                <a:solidFill>
                  <a:schemeClr val="tx1"/>
                </a:solidFill>
                <a:latin typeface="+mn-lt"/>
              </a:rPr>
              <a:t> </a:t>
            </a:r>
            <a:r>
              <a:rPr lang="fr-FR" sz="2400" b="1" dirty="0" err="1" smtClean="0">
                <a:solidFill>
                  <a:schemeClr val="tx1"/>
                </a:solidFill>
                <a:latin typeface="+mn-lt"/>
              </a:rPr>
              <a:t>intentsiboa</a:t>
            </a:r>
            <a:r>
              <a:rPr lang="fr-FR" sz="2400" dirty="0" smtClean="0">
                <a:solidFill>
                  <a:schemeClr val="tx1"/>
                </a:solidFill>
                <a:latin typeface="+mn-lt"/>
              </a:rPr>
              <a:t>): </a:t>
            </a:r>
            <a:r>
              <a:rPr lang="fr-FR" sz="2400" dirty="0" err="1">
                <a:solidFill>
                  <a:schemeClr val="tx1"/>
                </a:solidFill>
                <a:latin typeface="+mn-lt"/>
              </a:rPr>
              <a:t>berdintsu</a:t>
            </a:r>
            <a:r>
              <a:rPr lang="fr-FR" sz="2400" dirty="0">
                <a:solidFill>
                  <a:schemeClr val="tx1"/>
                </a:solidFill>
                <a:latin typeface="+mn-lt"/>
              </a:rPr>
              <a:t> </a:t>
            </a:r>
            <a:r>
              <a:rPr lang="fr-FR" sz="2400" dirty="0" err="1">
                <a:solidFill>
                  <a:schemeClr val="tx1"/>
                </a:solidFill>
                <a:latin typeface="+mn-lt"/>
              </a:rPr>
              <a:t>EAEn</a:t>
            </a:r>
            <a:r>
              <a:rPr lang="fr-FR" sz="2400" dirty="0">
                <a:solidFill>
                  <a:schemeClr val="tx1"/>
                </a:solidFill>
                <a:latin typeface="+mn-lt"/>
              </a:rPr>
              <a:t>, </a:t>
            </a:r>
            <a:r>
              <a:rPr lang="fr-FR" sz="2400" dirty="0" err="1">
                <a:solidFill>
                  <a:schemeClr val="tx1"/>
                </a:solidFill>
                <a:latin typeface="+mn-lt"/>
              </a:rPr>
              <a:t>behera</a:t>
            </a:r>
            <a:r>
              <a:rPr lang="fr-FR" sz="2400" dirty="0">
                <a:solidFill>
                  <a:schemeClr val="tx1"/>
                </a:solidFill>
                <a:latin typeface="+mn-lt"/>
              </a:rPr>
              <a:t> </a:t>
            </a:r>
            <a:r>
              <a:rPr lang="fr-FR" sz="2400" dirty="0" err="1">
                <a:solidFill>
                  <a:schemeClr val="tx1"/>
                </a:solidFill>
                <a:latin typeface="+mn-lt"/>
              </a:rPr>
              <a:t>Iparraldean</a:t>
            </a:r>
            <a:r>
              <a:rPr lang="fr-FR" sz="2400" dirty="0">
                <a:solidFill>
                  <a:schemeClr val="tx1"/>
                </a:solidFill>
                <a:latin typeface="+mn-lt"/>
              </a:rPr>
              <a:t>, </a:t>
            </a:r>
            <a:r>
              <a:rPr lang="fr-FR" sz="2400" dirty="0" err="1">
                <a:solidFill>
                  <a:schemeClr val="tx1"/>
                </a:solidFill>
                <a:latin typeface="+mn-lt"/>
              </a:rPr>
              <a:t>gora</a:t>
            </a:r>
            <a:r>
              <a:rPr lang="fr-FR" sz="2400" dirty="0">
                <a:solidFill>
                  <a:schemeClr val="tx1"/>
                </a:solidFill>
                <a:latin typeface="+mn-lt"/>
              </a:rPr>
              <a:t> </a:t>
            </a:r>
            <a:r>
              <a:rPr lang="fr-FR" sz="2400" dirty="0" err="1">
                <a:solidFill>
                  <a:schemeClr val="tx1"/>
                </a:solidFill>
                <a:latin typeface="+mn-lt"/>
              </a:rPr>
              <a:t>Nafarroan</a:t>
            </a:r>
            <a:r>
              <a:rPr lang="fr-FR" sz="2400" dirty="0">
                <a:solidFill>
                  <a:schemeClr val="tx1"/>
                </a:solidFill>
                <a:latin typeface="+mn-lt"/>
              </a:rPr>
              <a:t>.</a:t>
            </a:r>
            <a:r>
              <a:rPr lang="es-ES_tradnl" sz="2400" dirty="0">
                <a:solidFill>
                  <a:schemeClr val="tx1"/>
                </a:solidFill>
                <a:latin typeface="+mn-lt"/>
              </a:rPr>
              <a:t> </a:t>
            </a:r>
            <a:endParaRPr lang="es-ES_tradnl" sz="2400" dirty="0" smtClean="0">
              <a:solidFill>
                <a:schemeClr val="tx1"/>
              </a:solidFill>
              <a:latin typeface="+mn-lt"/>
            </a:endParaRPr>
          </a:p>
        </p:txBody>
      </p:sp>
      <p:sp>
        <p:nvSpPr>
          <p:cNvPr id="7782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033BB7BB-A4E9-D048-9A43-735FD5A24EBA}" type="slidenum">
              <a:rPr lang="en-US" sz="1200">
                <a:solidFill>
                  <a:srgbClr val="898989"/>
                </a:solidFill>
                <a:latin typeface="Arial" charset="0"/>
                <a:cs typeface="Arial" charset="0"/>
              </a:rPr>
              <a:pPr algn="r" eaLnBrk="1" hangingPunct="1">
                <a:buSzPct val="100000"/>
              </a:pPr>
              <a:t>37</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(XIV)</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3. </a:t>
            </a:r>
            <a:r>
              <a:rPr lang="eu-ES" sz="2400" dirty="0">
                <a:solidFill>
                  <a:srgbClr val="000000"/>
                </a:solidFill>
              </a:rPr>
              <a:t>Euskararen </a:t>
            </a:r>
            <a:r>
              <a:rPr lang="eu-ES" sz="2400" dirty="0" smtClean="0">
                <a:solidFill>
                  <a:srgbClr val="000000"/>
                </a:solidFill>
              </a:rPr>
              <a:t>erabilera (II). EH osoa</a:t>
            </a: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7987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34EB58C4-A960-2C43-B5AD-F0E6A4EEBCA2}" type="slidenum">
              <a:rPr lang="en-US" sz="1200">
                <a:solidFill>
                  <a:srgbClr val="898989"/>
                </a:solidFill>
                <a:latin typeface="Arial" charset="0"/>
                <a:cs typeface="Arial" charset="0"/>
              </a:rPr>
              <a:pPr algn="r" eaLnBrk="1" hangingPunct="1">
                <a:buSzPct val="100000"/>
              </a:pPr>
              <a:t>38</a:t>
            </a:fld>
            <a:endParaRPr lang="en-US" sz="1200">
              <a:solidFill>
                <a:srgbClr val="898989"/>
              </a:solidFill>
              <a:latin typeface="Arial" charset="0"/>
              <a:cs typeface="Arial" charset="0"/>
            </a:endParaRPr>
          </a:p>
        </p:txBody>
      </p:sp>
      <p:pic>
        <p:nvPicPr>
          <p:cNvPr id="79877"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38300"/>
            <a:ext cx="69215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(XV)</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3. </a:t>
            </a:r>
            <a:r>
              <a:rPr lang="eu-ES" sz="2400" dirty="0">
                <a:solidFill>
                  <a:srgbClr val="000000"/>
                </a:solidFill>
              </a:rPr>
              <a:t>Euskararen </a:t>
            </a:r>
            <a:r>
              <a:rPr lang="eu-ES" sz="2400" dirty="0" smtClean="0">
                <a:solidFill>
                  <a:srgbClr val="000000"/>
                </a:solidFill>
              </a:rPr>
              <a:t>erabilera (III). Erkidegoka.</a:t>
            </a: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8192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8DF2E2AB-5F86-CD43-B422-002AA3AD4B40}" type="slidenum">
              <a:rPr lang="en-US" sz="1200">
                <a:solidFill>
                  <a:srgbClr val="898989"/>
                </a:solidFill>
                <a:latin typeface="Arial" charset="0"/>
                <a:cs typeface="Arial" charset="0"/>
              </a:rPr>
              <a:pPr algn="r" eaLnBrk="1" hangingPunct="1">
                <a:buSzPct val="100000"/>
              </a:pPr>
              <a:t>39</a:t>
            </a:fld>
            <a:endParaRPr lang="en-US" sz="1200">
              <a:solidFill>
                <a:srgbClr val="898989"/>
              </a:solidFill>
              <a:latin typeface="Arial" charset="0"/>
              <a:cs typeface="Arial" charset="0"/>
            </a:endParaRPr>
          </a:p>
        </p:txBody>
      </p:sp>
      <p:pic>
        <p:nvPicPr>
          <p:cNvPr id="8192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8001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2288" y="4899025"/>
            <a:ext cx="5486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s-ES">
              <a:cs typeface="Arial" charset="0"/>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l="3317" r="3317"/>
          <a:stretch>
            <a:fillRect/>
          </a:stretch>
        </p:blipFill>
        <p:spPr bwMode="auto">
          <a:xfrm>
            <a:off x="468313" y="612775"/>
            <a:ext cx="8280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3"/>
          <p:cNvSpPr txBox="1">
            <a:spLocks noChangeArrowheads="1"/>
          </p:cNvSpPr>
          <p:nvPr/>
        </p:nvSpPr>
        <p:spPr bwMode="auto">
          <a:xfrm>
            <a:off x="1835150" y="5732463"/>
            <a:ext cx="54435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spcBef>
                <a:spcPts val="500"/>
              </a:spcBef>
              <a:buClrTx/>
              <a:buFontTx/>
              <a:buNone/>
            </a:pPr>
            <a:r>
              <a:rPr lang="fr-FR" sz="2000" b="1">
                <a:solidFill>
                  <a:srgbClr val="000000"/>
                </a:solidFill>
                <a:latin typeface="Calibri" charset="0"/>
              </a:rPr>
              <a:t>Hizkuntzak kontinenteka</a:t>
            </a:r>
          </a:p>
        </p:txBody>
      </p:sp>
      <p:sp>
        <p:nvSpPr>
          <p:cNvPr id="9221" name="Text Box 4"/>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B06F8C21-2E14-FB4F-BA48-D9D0EB13E183}" type="slidenum">
              <a:rPr lang="en-US" sz="1200">
                <a:solidFill>
                  <a:srgbClr val="898989"/>
                </a:solidFill>
                <a:latin typeface="Arial" charset="0"/>
                <a:cs typeface="Arial" charset="0"/>
              </a:rPr>
              <a:pPr algn="r" eaLnBrk="1" hangingPunct="1">
                <a:buSzPct val="100000"/>
              </a:pPr>
              <a:t>4</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(XVI)</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3. </a:t>
            </a:r>
            <a:r>
              <a:rPr lang="eu-ES" sz="2400" dirty="0">
                <a:solidFill>
                  <a:srgbClr val="000000"/>
                </a:solidFill>
              </a:rPr>
              <a:t>Euskararen </a:t>
            </a:r>
            <a:r>
              <a:rPr lang="eu-ES" sz="2400" dirty="0" smtClean="0">
                <a:solidFill>
                  <a:srgbClr val="000000"/>
                </a:solidFill>
              </a:rPr>
              <a:t>erabilera (IV). Bilakaera Erkidegoka.</a:t>
            </a: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8397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7D2B0633-D749-AA42-AA76-31E7A7858453}" type="slidenum">
              <a:rPr lang="en-US" sz="1200">
                <a:solidFill>
                  <a:srgbClr val="898989"/>
                </a:solidFill>
                <a:latin typeface="Arial" charset="0"/>
                <a:cs typeface="Arial" charset="0"/>
              </a:rPr>
              <a:pPr algn="r" eaLnBrk="1" hangingPunct="1">
                <a:buSzPct val="100000"/>
              </a:pPr>
              <a:t>40</a:t>
            </a:fld>
            <a:endParaRPr lang="en-US" sz="1200">
              <a:solidFill>
                <a:srgbClr val="898989"/>
              </a:solidFill>
              <a:latin typeface="Arial" charset="0"/>
              <a:cs typeface="Arial" charset="0"/>
            </a:endParaRPr>
          </a:p>
        </p:txBody>
      </p:sp>
      <p:pic>
        <p:nvPicPr>
          <p:cNvPr id="8397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8255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a:t>
            </a:r>
            <a:r>
              <a:rPr lang="eu-ES" sz="2400" b="1" dirty="0" smtClean="0"/>
              <a:t>XVII</a:t>
            </a:r>
            <a:r>
              <a:rPr lang="eu-ES" sz="2800" b="1" dirty="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smtClean="0">
                <a:solidFill>
                  <a:srgbClr val="000000"/>
                </a:solidFill>
              </a:rPr>
              <a:t>3. Euskararen erabilera (V). Esparruak.</a:t>
            </a: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8602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3AA63853-DDA7-0A45-B5B6-C3CAD048D23E}" type="slidenum">
              <a:rPr lang="en-US" sz="1200">
                <a:solidFill>
                  <a:srgbClr val="898989"/>
                </a:solidFill>
                <a:latin typeface="Arial" charset="0"/>
                <a:cs typeface="Arial" charset="0"/>
              </a:rPr>
              <a:pPr algn="r" eaLnBrk="1" hangingPunct="1">
                <a:buSzPct val="100000"/>
              </a:pPr>
              <a:t>41</a:t>
            </a:fld>
            <a:endParaRPr lang="en-US" sz="1200">
              <a:solidFill>
                <a:srgbClr val="898989"/>
              </a:solidFill>
              <a:latin typeface="Arial" charset="0"/>
              <a:cs typeface="Arial" charset="0"/>
            </a:endParaRPr>
          </a:p>
        </p:txBody>
      </p:sp>
      <p:pic>
        <p:nvPicPr>
          <p:cNvPr id="86021"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12875"/>
            <a:ext cx="74168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a:t>
            </a:r>
            <a:r>
              <a:rPr lang="eu-ES" sz="2400" b="1" dirty="0" smtClean="0"/>
              <a:t>XVIII</a:t>
            </a:r>
            <a:r>
              <a:rPr lang="eu-ES" sz="2800" b="1" dirty="0" smtClean="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00"/>
                </a:solidFill>
                <a:latin typeface="Calibri" charset="0"/>
                <a:ea typeface="MS PGothic" charset="0"/>
                <a:cs typeface="Noto Sans CJK SC Regular" charset="0"/>
              </a:defRPr>
            </a:lvl1pPr>
            <a:lvl2pPr marL="6223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00"/>
                </a:solidFill>
                <a:latin typeface="Calibri" charset="0"/>
                <a:ea typeface="MS PGothic" charset="0"/>
                <a:cs typeface="Noto Sans CJK SC Regular" charset="0"/>
              </a:defRPr>
            </a:lvl2pPr>
            <a:lvl3pPr marL="4000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Calibri" charset="0"/>
                <a:ea typeface="MS PGothic" charset="0"/>
                <a:cs typeface="Noto Sans CJK SC Regular"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5pPr>
            <a:lvl6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6pPr>
            <a:lvl7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7pPr>
            <a:lvl8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8pPr>
            <a:lvl9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9pPr>
          </a:lstStyle>
          <a:p>
            <a:pPr lvl="2" indent="0" eaLnBrk="1" hangingPunct="1">
              <a:lnSpc>
                <a:spcPct val="80000"/>
              </a:lnSpc>
              <a:spcBef>
                <a:spcPts val="550"/>
              </a:spcBef>
              <a:buClr>
                <a:srgbClr val="000000"/>
              </a:buClr>
              <a:buSzPct val="100000"/>
              <a:buFont typeface="Times New Roman" charset="0"/>
              <a:buNone/>
            </a:pPr>
            <a:r>
              <a:rPr lang="eu-ES" sz="2800" dirty="0">
                <a:latin typeface="Arial" charset="0"/>
                <a:cs typeface="Arial" charset="0"/>
              </a:rPr>
              <a:t>4. Euskararekiko </a:t>
            </a:r>
            <a:r>
              <a:rPr lang="eu-ES" sz="2800" dirty="0" smtClean="0">
                <a:latin typeface="Arial" charset="0"/>
                <a:cs typeface="Arial" charset="0"/>
              </a:rPr>
              <a:t>jarrera (I). </a:t>
            </a:r>
            <a:endParaRPr lang="fr-FR" dirty="0">
              <a:cs typeface="Arial" charset="0"/>
            </a:endParaRPr>
          </a:p>
          <a:p>
            <a:pPr eaLnBrk="1" hangingPunct="1">
              <a:buClr>
                <a:srgbClr val="000000"/>
              </a:buClr>
              <a:buSzPct val="100000"/>
              <a:buFont typeface="Times New Roman" charset="0"/>
              <a:buNone/>
            </a:pPr>
            <a:endParaRPr lang="es-ES" sz="2400" dirty="0">
              <a:cs typeface="Arial" charset="0"/>
            </a:endParaRPr>
          </a:p>
          <a:p>
            <a:pPr eaLnBrk="1" hangingPunct="1">
              <a:buClr>
                <a:srgbClr val="000000"/>
              </a:buClr>
              <a:buSzPct val="100000"/>
              <a:buFont typeface="Times New Roman" charset="0"/>
              <a:buNone/>
            </a:pPr>
            <a:r>
              <a:rPr lang="es-ES" sz="2400" dirty="0" err="1">
                <a:cs typeface="Arial" charset="0"/>
              </a:rPr>
              <a:t>Galdeketako</a:t>
            </a:r>
            <a:r>
              <a:rPr lang="es-ES" sz="2400" dirty="0">
                <a:cs typeface="Arial" charset="0"/>
              </a:rPr>
              <a:t> </a:t>
            </a:r>
            <a:r>
              <a:rPr lang="es-ES" sz="2400" dirty="0" err="1">
                <a:cs typeface="Arial" charset="0"/>
              </a:rPr>
              <a:t>baieztapenak</a:t>
            </a:r>
            <a:r>
              <a:rPr lang="es-ES" sz="2400" dirty="0">
                <a:cs typeface="Arial" charset="0"/>
              </a:rPr>
              <a:t>: </a:t>
            </a:r>
          </a:p>
          <a:p>
            <a:pPr eaLnBrk="1" hangingPunct="1">
              <a:buClr>
                <a:srgbClr val="000000"/>
              </a:buClr>
              <a:buSzPct val="100000"/>
              <a:buFont typeface="Wingdings" charset="0"/>
              <a:buChar char="Ø"/>
            </a:pPr>
            <a:endParaRPr lang="es-ES_tradnl" sz="2400" dirty="0">
              <a:cs typeface="Arial" charset="0"/>
            </a:endParaRPr>
          </a:p>
          <a:p>
            <a:pPr lvl="1" eaLnBrk="1" hangingPunct="1">
              <a:buClr>
                <a:srgbClr val="000000"/>
              </a:buClr>
              <a:buSzPct val="100000"/>
              <a:buFont typeface="Wingdings" charset="0"/>
              <a:buChar char="Ø"/>
            </a:pPr>
            <a:r>
              <a:rPr lang="es-ES" sz="2400" dirty="0" err="1">
                <a:cs typeface="Arial" charset="0"/>
              </a:rPr>
              <a:t>Administrazioan</a:t>
            </a:r>
            <a:r>
              <a:rPr lang="es-ES" sz="2400" dirty="0">
                <a:cs typeface="Arial" charset="0"/>
              </a:rPr>
              <a:t> </a:t>
            </a:r>
            <a:r>
              <a:rPr lang="es-ES" sz="2400" dirty="0" err="1">
                <a:cs typeface="Arial" charset="0"/>
              </a:rPr>
              <a:t>lan</a:t>
            </a:r>
            <a:r>
              <a:rPr lang="es-ES" sz="2400" dirty="0">
                <a:cs typeface="Arial" charset="0"/>
              </a:rPr>
              <a:t> </a:t>
            </a:r>
            <a:r>
              <a:rPr lang="es-ES" sz="2400" dirty="0" err="1">
                <a:cs typeface="Arial" charset="0"/>
              </a:rPr>
              <a:t>egiteko</a:t>
            </a:r>
            <a:r>
              <a:rPr lang="es-ES" sz="2400" dirty="0">
                <a:cs typeface="Arial" charset="0"/>
              </a:rPr>
              <a:t> euskara </a:t>
            </a:r>
            <a:r>
              <a:rPr lang="es-ES" sz="2400" dirty="0" err="1">
                <a:cs typeface="Arial" charset="0"/>
              </a:rPr>
              <a:t>jakin</a:t>
            </a:r>
            <a:r>
              <a:rPr lang="es-ES" sz="2400" dirty="0">
                <a:cs typeface="Arial" charset="0"/>
              </a:rPr>
              <a:t> </a:t>
            </a:r>
            <a:r>
              <a:rPr lang="es-ES" sz="2400" dirty="0" err="1">
                <a:cs typeface="Arial" charset="0"/>
              </a:rPr>
              <a:t>behar</a:t>
            </a:r>
            <a:r>
              <a:rPr lang="es-ES" sz="2400" dirty="0">
                <a:cs typeface="Arial" charset="0"/>
              </a:rPr>
              <a:t> da  </a:t>
            </a:r>
            <a:endParaRPr lang="es-ES_tradnl" sz="2400" dirty="0">
              <a:cs typeface="Arial" charset="0"/>
            </a:endParaRPr>
          </a:p>
          <a:p>
            <a:pPr lvl="1" eaLnBrk="1" hangingPunct="1">
              <a:buClr>
                <a:srgbClr val="000000"/>
              </a:buClr>
              <a:buSzPct val="100000"/>
              <a:buFont typeface="Wingdings" charset="0"/>
              <a:buChar char="Ø"/>
            </a:pPr>
            <a:r>
              <a:rPr lang="es-ES" sz="2400" dirty="0" err="1">
                <a:cs typeface="Arial" charset="0"/>
              </a:rPr>
              <a:t>Hobe</a:t>
            </a:r>
            <a:r>
              <a:rPr lang="es-ES" sz="2400" dirty="0">
                <a:cs typeface="Arial" charset="0"/>
              </a:rPr>
              <a:t> da </a:t>
            </a:r>
            <a:r>
              <a:rPr lang="es-ES" sz="2400" dirty="0" err="1">
                <a:cs typeface="Arial" charset="0"/>
              </a:rPr>
              <a:t>ingelesa</a:t>
            </a:r>
            <a:r>
              <a:rPr lang="es-ES" sz="2400" dirty="0">
                <a:cs typeface="Arial" charset="0"/>
              </a:rPr>
              <a:t> </a:t>
            </a:r>
            <a:r>
              <a:rPr lang="es-ES" sz="2400" dirty="0" err="1">
                <a:cs typeface="Arial" charset="0"/>
              </a:rPr>
              <a:t>ikastea</a:t>
            </a:r>
            <a:r>
              <a:rPr lang="es-ES" sz="2400" dirty="0">
                <a:cs typeface="Arial" charset="0"/>
              </a:rPr>
              <a:t> euskara </a:t>
            </a:r>
            <a:r>
              <a:rPr lang="es-ES" sz="2400" dirty="0" err="1">
                <a:cs typeface="Arial" charset="0"/>
              </a:rPr>
              <a:t>baino</a:t>
            </a:r>
            <a:r>
              <a:rPr lang="es-ES" sz="2400" dirty="0">
                <a:cs typeface="Arial" charset="0"/>
              </a:rPr>
              <a:t> </a:t>
            </a:r>
          </a:p>
          <a:p>
            <a:pPr lvl="1" eaLnBrk="1" hangingPunct="1">
              <a:buClr>
                <a:srgbClr val="000000"/>
              </a:buClr>
              <a:buSzPct val="100000"/>
              <a:buFont typeface="Wingdings" charset="0"/>
              <a:buChar char="Ø"/>
            </a:pPr>
            <a:endParaRPr lang="es-ES" sz="2400" dirty="0">
              <a:cs typeface="Arial" charset="0"/>
            </a:endParaRPr>
          </a:p>
          <a:p>
            <a:pPr lvl="1" eaLnBrk="1" hangingPunct="1">
              <a:buClr>
                <a:srgbClr val="000000"/>
              </a:buClr>
              <a:buSzPct val="100000"/>
              <a:buFont typeface="Wingdings" charset="0"/>
              <a:buChar char="Ø"/>
            </a:pPr>
            <a:r>
              <a:rPr lang="es-ES" sz="2400" dirty="0">
                <a:cs typeface="Arial" charset="0"/>
              </a:rPr>
              <a:t></a:t>
            </a:r>
            <a:r>
              <a:rPr lang="es-ES" sz="2400" dirty="0" err="1">
                <a:cs typeface="Arial" charset="0"/>
              </a:rPr>
              <a:t>Haur</a:t>
            </a:r>
            <a:r>
              <a:rPr lang="es-ES" sz="2400" dirty="0">
                <a:cs typeface="Arial" charset="0"/>
              </a:rPr>
              <a:t> </a:t>
            </a:r>
            <a:r>
              <a:rPr lang="es-ES" sz="2400" dirty="0" err="1">
                <a:cs typeface="Arial" charset="0"/>
              </a:rPr>
              <a:t>guztiek</a:t>
            </a:r>
            <a:r>
              <a:rPr lang="es-ES" sz="2400" dirty="0">
                <a:cs typeface="Arial" charset="0"/>
              </a:rPr>
              <a:t> euskara </a:t>
            </a:r>
            <a:r>
              <a:rPr lang="es-ES" sz="2400" dirty="0" err="1">
                <a:cs typeface="Arial" charset="0"/>
              </a:rPr>
              <a:t>ikasi</a:t>
            </a:r>
            <a:r>
              <a:rPr lang="es-ES" sz="2400" dirty="0">
                <a:cs typeface="Arial" charset="0"/>
              </a:rPr>
              <a:t> </a:t>
            </a:r>
            <a:r>
              <a:rPr lang="es-ES" sz="2400" dirty="0" err="1">
                <a:cs typeface="Arial" charset="0"/>
              </a:rPr>
              <a:t>behar</a:t>
            </a:r>
            <a:r>
              <a:rPr lang="es-ES" sz="2400" dirty="0">
                <a:cs typeface="Arial" charset="0"/>
              </a:rPr>
              <a:t> </a:t>
            </a:r>
            <a:r>
              <a:rPr lang="es-ES" sz="2400" dirty="0" err="1">
                <a:cs typeface="Arial" charset="0"/>
              </a:rPr>
              <a:t>dute</a:t>
            </a:r>
            <a:endParaRPr lang="es-ES" sz="2400" dirty="0">
              <a:cs typeface="Arial" charset="0"/>
            </a:endParaRPr>
          </a:p>
          <a:p>
            <a:pPr lvl="1" eaLnBrk="1" hangingPunct="1">
              <a:buClr>
                <a:srgbClr val="000000"/>
              </a:buClr>
              <a:buSzPct val="100000"/>
              <a:buFont typeface="Wingdings" charset="0"/>
              <a:buChar char="Ø"/>
            </a:pPr>
            <a:endParaRPr lang="es-ES" sz="2400" dirty="0">
              <a:cs typeface="Arial" charset="0"/>
            </a:endParaRPr>
          </a:p>
          <a:p>
            <a:pPr lvl="1" eaLnBrk="1" hangingPunct="1">
              <a:buClr>
                <a:srgbClr val="000000"/>
              </a:buClr>
              <a:buSzPct val="100000"/>
              <a:buFont typeface="Wingdings" charset="0"/>
              <a:buChar char="Ø"/>
            </a:pPr>
            <a:r>
              <a:rPr lang="es-ES" sz="2400" dirty="0" err="1">
                <a:cs typeface="Arial" charset="0"/>
              </a:rPr>
              <a:t>Irrati</a:t>
            </a:r>
            <a:r>
              <a:rPr lang="es-ES" sz="2400" dirty="0">
                <a:cs typeface="Arial" charset="0"/>
              </a:rPr>
              <a:t>/</a:t>
            </a:r>
            <a:r>
              <a:rPr lang="es-ES" sz="2400" dirty="0" err="1">
                <a:cs typeface="Arial" charset="0"/>
              </a:rPr>
              <a:t>telebistek</a:t>
            </a:r>
            <a:r>
              <a:rPr lang="es-ES" sz="2400" dirty="0">
                <a:cs typeface="Arial" charset="0"/>
              </a:rPr>
              <a:t> programa </a:t>
            </a:r>
            <a:r>
              <a:rPr lang="es-ES" sz="2400" dirty="0" err="1">
                <a:cs typeface="Arial" charset="0"/>
              </a:rPr>
              <a:t>gehiago</a:t>
            </a:r>
            <a:r>
              <a:rPr lang="es-ES" sz="2400" dirty="0">
                <a:cs typeface="Arial" charset="0"/>
              </a:rPr>
              <a:t> </a:t>
            </a:r>
            <a:r>
              <a:rPr lang="es-ES" sz="2400" dirty="0" err="1">
                <a:cs typeface="Arial" charset="0"/>
              </a:rPr>
              <a:t>behar</a:t>
            </a:r>
            <a:r>
              <a:rPr lang="es-ES" sz="2400" dirty="0">
                <a:cs typeface="Arial" charset="0"/>
              </a:rPr>
              <a:t> </a:t>
            </a:r>
            <a:r>
              <a:rPr lang="es-ES" sz="2400" dirty="0" err="1">
                <a:cs typeface="Arial" charset="0"/>
              </a:rPr>
              <a:t>lukete</a:t>
            </a:r>
            <a:r>
              <a:rPr lang="es-ES" sz="2400" dirty="0">
                <a:cs typeface="Arial" charset="0"/>
              </a:rPr>
              <a:t> </a:t>
            </a:r>
            <a:r>
              <a:rPr lang="es-ES" sz="2400" dirty="0" err="1">
                <a:cs typeface="Arial" charset="0"/>
              </a:rPr>
              <a:t>euskaraz</a:t>
            </a:r>
            <a:r>
              <a:rPr lang="es-ES" sz="2400" dirty="0">
                <a:cs typeface="Arial" charset="0"/>
              </a:rPr>
              <a:t>  </a:t>
            </a:r>
            <a:endParaRPr lang="fr-FR" sz="2200" dirty="0">
              <a:cs typeface="Arial" charset="0"/>
            </a:endParaRPr>
          </a:p>
          <a:p>
            <a:pPr lvl="2" indent="0" eaLnBrk="1" hangingPunct="1">
              <a:lnSpc>
                <a:spcPct val="80000"/>
              </a:lnSpc>
              <a:spcBef>
                <a:spcPts val="550"/>
              </a:spcBef>
              <a:buClr>
                <a:srgbClr val="000000"/>
              </a:buClr>
              <a:buSzPct val="100000"/>
              <a:buFont typeface="Arial" charset="0"/>
              <a:buChar char="•"/>
            </a:pPr>
            <a:endParaRPr lang="fr-FR" sz="2200" dirty="0">
              <a:cs typeface="Arial" charset="0"/>
            </a:endParaRPr>
          </a:p>
          <a:p>
            <a:pPr lvl="2" indent="0" eaLnBrk="1" hangingPunct="1">
              <a:lnSpc>
                <a:spcPct val="80000"/>
              </a:lnSpc>
              <a:spcBef>
                <a:spcPts val="550"/>
              </a:spcBef>
              <a:buClr>
                <a:srgbClr val="000000"/>
              </a:buClr>
              <a:buSzPct val="100000"/>
              <a:buFont typeface="Arial" charset="0"/>
              <a:buChar char="•"/>
            </a:pPr>
            <a:endParaRPr lang="fr-FR" sz="2200" dirty="0">
              <a:cs typeface="Arial" charset="0"/>
            </a:endParaRPr>
          </a:p>
          <a:p>
            <a:pPr lvl="2" indent="0" eaLnBrk="1" hangingPunct="1">
              <a:lnSpc>
                <a:spcPct val="80000"/>
              </a:lnSpc>
              <a:spcBef>
                <a:spcPts val="550"/>
              </a:spcBef>
              <a:buClr>
                <a:srgbClr val="000000"/>
              </a:buClr>
              <a:buSzPct val="100000"/>
              <a:buFont typeface="Arial" charset="0"/>
              <a:buChar char="•"/>
            </a:pPr>
            <a:endParaRPr lang="fr-FR" sz="2200" dirty="0">
              <a:cs typeface="Arial" charset="0"/>
            </a:endParaRPr>
          </a:p>
          <a:p>
            <a:pPr lvl="2" indent="0" eaLnBrk="1" hangingPunct="1">
              <a:lnSpc>
                <a:spcPct val="80000"/>
              </a:lnSpc>
              <a:spcBef>
                <a:spcPts val="550"/>
              </a:spcBef>
              <a:buClr>
                <a:srgbClr val="000000"/>
              </a:buClr>
              <a:buSzPct val="100000"/>
              <a:buFont typeface="Arial" charset="0"/>
              <a:buChar char="•"/>
            </a:pPr>
            <a:endParaRPr lang="fr-FR" sz="2200" dirty="0">
              <a:cs typeface="Arial" charset="0"/>
            </a:endParaRPr>
          </a:p>
          <a:p>
            <a:pPr lvl="2" indent="0" eaLnBrk="1" hangingPunct="1">
              <a:lnSpc>
                <a:spcPct val="80000"/>
              </a:lnSpc>
              <a:spcBef>
                <a:spcPts val="550"/>
              </a:spcBef>
              <a:buClr>
                <a:srgbClr val="000000"/>
              </a:buClr>
              <a:buSzPct val="100000"/>
              <a:buFont typeface="Arial" charset="0"/>
              <a:buChar char="•"/>
            </a:pPr>
            <a:endParaRPr lang="fr-FR" sz="2200" dirty="0">
              <a:cs typeface="Arial" charset="0"/>
            </a:endParaRPr>
          </a:p>
          <a:p>
            <a:pPr lvl="2" indent="0" eaLnBrk="1" hangingPunct="1">
              <a:lnSpc>
                <a:spcPct val="80000"/>
              </a:lnSpc>
              <a:spcBef>
                <a:spcPts val="550"/>
              </a:spcBef>
              <a:buClr>
                <a:srgbClr val="000000"/>
              </a:buClr>
              <a:buSzPct val="100000"/>
              <a:buFont typeface="Times New Roman" charset="0"/>
              <a:buNone/>
            </a:pPr>
            <a:endParaRPr lang="fr-FR" sz="2200" dirty="0">
              <a:cs typeface="Arial" charset="0"/>
            </a:endParaRPr>
          </a:p>
          <a:p>
            <a:pPr lvl="2" indent="0" eaLnBrk="1" hangingPunct="1">
              <a:lnSpc>
                <a:spcPct val="80000"/>
              </a:lnSpc>
              <a:spcBef>
                <a:spcPts val="550"/>
              </a:spcBef>
              <a:buClr>
                <a:srgbClr val="000000"/>
              </a:buClr>
              <a:buSzPct val="100000"/>
              <a:buFont typeface="Times New Roman" charset="0"/>
              <a:buNone/>
            </a:pPr>
            <a:endParaRPr lang="fr-FR" sz="1800" dirty="0">
              <a:cs typeface="Arial" charset="0"/>
            </a:endParaRPr>
          </a:p>
        </p:txBody>
      </p:sp>
      <p:sp>
        <p:nvSpPr>
          <p:cNvPr id="9011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6E825417-F1EF-1945-A081-C8B704FFFEE0}" type="slidenum">
              <a:rPr lang="en-US" sz="1200">
                <a:solidFill>
                  <a:srgbClr val="898989"/>
                </a:solidFill>
                <a:latin typeface="Arial" charset="0"/>
                <a:cs typeface="Arial" charset="0"/>
              </a:rPr>
              <a:pPr algn="r" eaLnBrk="1" hangingPunct="1">
                <a:buSzPct val="100000"/>
              </a:pPr>
              <a:t>42</a:t>
            </a:fld>
            <a:endParaRPr lang="en-US" sz="1200">
              <a:solidFill>
                <a:srgbClr val="898989"/>
              </a:solidFill>
              <a:latin typeface="Arial" charset="0"/>
              <a:cs typeface="Arial" charset="0"/>
            </a:endParaRPr>
          </a:p>
        </p:txBody>
      </p:sp>
      <p:sp>
        <p:nvSpPr>
          <p:cNvPr id="90117" name="Rectángulo 2"/>
          <p:cNvSpPr>
            <a:spLocks noChangeArrowheads="1"/>
          </p:cNvSpPr>
          <p:nvPr/>
        </p:nvSpPr>
        <p:spPr bwMode="auto">
          <a:xfrm>
            <a:off x="755650" y="1844675"/>
            <a:ext cx="756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charset="0"/>
              <a:buNone/>
            </a:pPr>
            <a:r>
              <a:rPr lang="es-ES">
                <a:solidFill>
                  <a:srgbClr val="000000"/>
                </a:solidFill>
                <a:latin typeface="Calibri" charset="0"/>
              </a:rPr>
              <a:t> </a:t>
            </a:r>
            <a:endParaRPr lang="es-ES_tradnl">
              <a:solidFill>
                <a:srgbClr val="000000"/>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(XIX)</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a:solidFill>
                  <a:srgbClr val="000000"/>
                </a:solidFill>
              </a:rPr>
              <a:t>4. </a:t>
            </a:r>
            <a:r>
              <a:rPr lang="eu-ES" sz="2400" dirty="0" smtClean="0">
                <a:solidFill>
                  <a:srgbClr val="000000"/>
                </a:solidFill>
              </a:rPr>
              <a:t>Euskararekiko jarrera (II). Erabileraren sustapena. </a:t>
            </a:r>
            <a:endParaRPr lang="fr-FR" sz="20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9216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660EA9C7-0D83-AF46-8B5C-761B43734E26}" type="slidenum">
              <a:rPr lang="en-US" sz="1200">
                <a:solidFill>
                  <a:srgbClr val="898989"/>
                </a:solidFill>
                <a:latin typeface="Arial" charset="0"/>
                <a:cs typeface="Arial" charset="0"/>
              </a:rPr>
              <a:pPr algn="r" eaLnBrk="1" hangingPunct="1">
                <a:buSzPct val="100000"/>
              </a:pPr>
              <a:t>43</a:t>
            </a:fld>
            <a:endParaRPr lang="en-US" sz="1200">
              <a:solidFill>
                <a:srgbClr val="898989"/>
              </a:solidFill>
              <a:latin typeface="Arial" charset="0"/>
              <a:cs typeface="Arial" charset="0"/>
            </a:endParaRPr>
          </a:p>
        </p:txBody>
      </p:sp>
      <p:pic>
        <p:nvPicPr>
          <p:cNvPr id="9216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773238"/>
            <a:ext cx="70231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(XX)</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800" dirty="0">
                <a:solidFill>
                  <a:srgbClr val="000000"/>
                </a:solidFill>
                <a:latin typeface="+mj-lt"/>
              </a:rPr>
              <a:t>4. </a:t>
            </a:r>
            <a:r>
              <a:rPr lang="eu-ES" sz="2800" dirty="0" smtClean="0">
                <a:solidFill>
                  <a:srgbClr val="000000"/>
                </a:solidFill>
                <a:latin typeface="+mj-lt"/>
              </a:rPr>
              <a:t>Euskararekiko jarrera (III). Erabileraren sustapena.</a:t>
            </a:r>
          </a:p>
          <a:p>
            <a:pPr marL="400050" lvl="2" indent="0" eaLnBrk="1" hangingPunct="1">
              <a:lnSpc>
                <a:spcPct val="80000"/>
              </a:lnSpc>
              <a:spcBef>
                <a:spcPts val="550"/>
              </a:spcBef>
              <a:buClr>
                <a:srgbClr val="000000"/>
              </a:buClr>
              <a:buSzPct val="100000"/>
              <a:buFont typeface="Times New Roman" charset="0"/>
              <a:buNone/>
              <a:defRPr/>
            </a:pPr>
            <a:endParaRPr lang="eu-ES" sz="2400" dirty="0" smtClean="0">
              <a:solidFill>
                <a:srgbClr val="000000"/>
              </a:solidFill>
              <a:latin typeface="+mn-lt"/>
            </a:endParaRPr>
          </a:p>
          <a:p>
            <a:pPr marL="685800" lvl="2" indent="-285750" eaLnBrk="1" hangingPunct="1">
              <a:lnSpc>
                <a:spcPct val="80000"/>
              </a:lnSpc>
              <a:spcBef>
                <a:spcPts val="550"/>
              </a:spcBef>
              <a:buClr>
                <a:srgbClr val="000000"/>
              </a:buClr>
              <a:buSzPct val="100000"/>
              <a:buFont typeface="Arial"/>
              <a:buChar char="•"/>
              <a:defRPr/>
            </a:pPr>
            <a:r>
              <a:rPr lang="es-ES" sz="2400" dirty="0" err="1">
                <a:solidFill>
                  <a:srgbClr val="000000"/>
                </a:solidFill>
                <a:latin typeface="+mn-lt"/>
              </a:rPr>
              <a:t>H</a:t>
            </a:r>
            <a:r>
              <a:rPr lang="es-ES" sz="2400" dirty="0" err="1" smtClean="0">
                <a:solidFill>
                  <a:srgbClr val="000000"/>
                </a:solidFill>
                <a:latin typeface="+mn-lt"/>
              </a:rPr>
              <a:t>izkuntza</a:t>
            </a:r>
            <a:r>
              <a:rPr lang="es-ES" sz="2400" dirty="0" err="1">
                <a:solidFill>
                  <a:srgbClr val="000000"/>
                </a:solidFill>
                <a:latin typeface="+mn-lt"/>
              </a:rPr>
              <a:t>-</a:t>
            </a:r>
            <a:r>
              <a:rPr lang="es-ES" sz="2400" dirty="0" err="1" smtClean="0">
                <a:solidFill>
                  <a:srgbClr val="000000"/>
                </a:solidFill>
                <a:latin typeface="+mn-lt"/>
              </a:rPr>
              <a:t>gaitasunarekin</a:t>
            </a:r>
            <a:r>
              <a:rPr lang="es-ES" sz="2400" dirty="0" smtClean="0">
                <a:solidFill>
                  <a:srgbClr val="000000"/>
                </a:solidFill>
                <a:latin typeface="+mn-lt"/>
              </a:rPr>
              <a:t> </a:t>
            </a:r>
            <a:r>
              <a:rPr lang="es-ES" sz="2400" dirty="0" err="1" smtClean="0">
                <a:solidFill>
                  <a:srgbClr val="000000"/>
                </a:solidFill>
                <a:latin typeface="+mn-lt"/>
              </a:rPr>
              <a:t>lotura</a:t>
            </a:r>
            <a:r>
              <a:rPr lang="es-ES" sz="2400" dirty="0" smtClean="0">
                <a:solidFill>
                  <a:srgbClr val="000000"/>
                </a:solidFill>
                <a:latin typeface="+mn-lt"/>
              </a:rPr>
              <a:t> du:</a:t>
            </a:r>
          </a:p>
          <a:p>
            <a:pPr marL="1606550" lvl="3" indent="-342900" eaLnBrk="1" hangingPunct="1">
              <a:lnSpc>
                <a:spcPct val="80000"/>
              </a:lnSpc>
              <a:spcBef>
                <a:spcPts val="550"/>
              </a:spcBef>
              <a:buClr>
                <a:srgbClr val="000000"/>
              </a:buClr>
              <a:buSzPct val="100000"/>
              <a:buFont typeface="Wingdings" charset="2"/>
              <a:buChar char="Ø"/>
              <a:defRPr/>
            </a:pPr>
            <a:r>
              <a:rPr lang="es-ES" sz="2400" dirty="0" err="1" smtClean="0">
                <a:solidFill>
                  <a:srgbClr val="000000"/>
                </a:solidFill>
                <a:latin typeface="+mn-lt"/>
              </a:rPr>
              <a:t>Alde</a:t>
            </a:r>
            <a:r>
              <a:rPr lang="es-ES" sz="2400" dirty="0" smtClean="0">
                <a:solidFill>
                  <a:srgbClr val="000000"/>
                </a:solidFill>
                <a:latin typeface="+mn-lt"/>
              </a:rPr>
              <a:t> </a:t>
            </a:r>
            <a:r>
              <a:rPr lang="es-ES" sz="2400" dirty="0" err="1">
                <a:solidFill>
                  <a:srgbClr val="000000"/>
                </a:solidFill>
                <a:latin typeface="+mn-lt"/>
              </a:rPr>
              <a:t>azaltzen</a:t>
            </a:r>
            <a:r>
              <a:rPr lang="es-ES" sz="2400" dirty="0">
                <a:solidFill>
                  <a:srgbClr val="000000"/>
                </a:solidFill>
                <a:latin typeface="+mn-lt"/>
              </a:rPr>
              <a:t> da </a:t>
            </a:r>
            <a:r>
              <a:rPr lang="es-ES" sz="2400" dirty="0" err="1">
                <a:solidFill>
                  <a:srgbClr val="000000"/>
                </a:solidFill>
                <a:latin typeface="+mn-lt"/>
              </a:rPr>
              <a:t>euskaldunen</a:t>
            </a:r>
            <a:r>
              <a:rPr lang="es-ES" sz="2400" dirty="0">
                <a:solidFill>
                  <a:srgbClr val="000000"/>
                </a:solidFill>
                <a:latin typeface="+mn-lt"/>
              </a:rPr>
              <a:t> </a:t>
            </a:r>
            <a:r>
              <a:rPr lang="es-ES" sz="2400" dirty="0" smtClean="0">
                <a:solidFill>
                  <a:srgbClr val="000000"/>
                </a:solidFill>
                <a:latin typeface="+mn-lt"/>
              </a:rPr>
              <a:t>%85,3</a:t>
            </a:r>
            <a:r>
              <a:rPr lang="es-ES" sz="2400" dirty="0">
                <a:solidFill>
                  <a:srgbClr val="000000"/>
                </a:solidFill>
                <a:latin typeface="+mn-lt"/>
              </a:rPr>
              <a:t>, </a:t>
            </a:r>
            <a:r>
              <a:rPr lang="es-ES" sz="2400" dirty="0" err="1">
                <a:solidFill>
                  <a:srgbClr val="000000"/>
                </a:solidFill>
                <a:latin typeface="+mn-lt"/>
              </a:rPr>
              <a:t>euskaldun</a:t>
            </a:r>
            <a:r>
              <a:rPr lang="es-ES" sz="2400" dirty="0">
                <a:solidFill>
                  <a:srgbClr val="000000"/>
                </a:solidFill>
                <a:latin typeface="+mn-lt"/>
              </a:rPr>
              <a:t> </a:t>
            </a:r>
            <a:r>
              <a:rPr lang="es-ES" sz="2400" dirty="0" err="1">
                <a:solidFill>
                  <a:srgbClr val="000000"/>
                </a:solidFill>
                <a:latin typeface="+mn-lt"/>
              </a:rPr>
              <a:t>hartzaileen</a:t>
            </a:r>
            <a:r>
              <a:rPr lang="es-ES" sz="2400" dirty="0">
                <a:solidFill>
                  <a:srgbClr val="000000"/>
                </a:solidFill>
                <a:latin typeface="+mn-lt"/>
              </a:rPr>
              <a:t> </a:t>
            </a:r>
            <a:r>
              <a:rPr lang="es-ES" sz="2400" dirty="0" smtClean="0">
                <a:solidFill>
                  <a:srgbClr val="000000"/>
                </a:solidFill>
                <a:latin typeface="+mn-lt"/>
              </a:rPr>
              <a:t>% </a:t>
            </a:r>
            <a:r>
              <a:rPr lang="es-ES" sz="2400" dirty="0">
                <a:solidFill>
                  <a:srgbClr val="000000"/>
                </a:solidFill>
                <a:latin typeface="+mn-lt"/>
              </a:rPr>
              <a:t>61,2 eta </a:t>
            </a:r>
            <a:r>
              <a:rPr lang="es-ES" sz="2400" dirty="0" err="1">
                <a:solidFill>
                  <a:srgbClr val="000000"/>
                </a:solidFill>
                <a:latin typeface="+mn-lt"/>
              </a:rPr>
              <a:t>erdaldun</a:t>
            </a:r>
            <a:r>
              <a:rPr lang="es-ES" sz="2400" dirty="0">
                <a:solidFill>
                  <a:srgbClr val="000000"/>
                </a:solidFill>
                <a:latin typeface="+mn-lt"/>
              </a:rPr>
              <a:t> </a:t>
            </a:r>
            <a:r>
              <a:rPr lang="es-ES" sz="2400" dirty="0" err="1">
                <a:solidFill>
                  <a:srgbClr val="000000"/>
                </a:solidFill>
                <a:latin typeface="+mn-lt"/>
              </a:rPr>
              <a:t>elebakarren</a:t>
            </a:r>
            <a:r>
              <a:rPr lang="es-ES" sz="2400" dirty="0">
                <a:solidFill>
                  <a:srgbClr val="000000"/>
                </a:solidFill>
                <a:latin typeface="+mn-lt"/>
              </a:rPr>
              <a:t> </a:t>
            </a:r>
            <a:r>
              <a:rPr lang="es-ES" sz="2400" dirty="0" smtClean="0">
                <a:solidFill>
                  <a:srgbClr val="000000"/>
                </a:solidFill>
                <a:latin typeface="+mn-lt"/>
              </a:rPr>
              <a:t>%39.</a:t>
            </a:r>
          </a:p>
          <a:p>
            <a:pPr marL="1606550" lvl="3" indent="-342900" eaLnBrk="1" hangingPunct="1">
              <a:lnSpc>
                <a:spcPct val="80000"/>
              </a:lnSpc>
              <a:spcBef>
                <a:spcPts val="550"/>
              </a:spcBef>
              <a:buClr>
                <a:srgbClr val="000000"/>
              </a:buClr>
              <a:buSzPct val="100000"/>
              <a:buFont typeface="Wingdings" charset="2"/>
              <a:buChar char="Ø"/>
              <a:defRPr/>
            </a:pPr>
            <a:endParaRPr lang="es-ES" sz="2400" dirty="0" smtClean="0">
              <a:solidFill>
                <a:srgbClr val="000000"/>
              </a:solidFill>
              <a:latin typeface="+mn-lt"/>
            </a:endParaRPr>
          </a:p>
          <a:p>
            <a:pPr marL="1606550" lvl="3" indent="-342900" eaLnBrk="1" hangingPunct="1">
              <a:lnSpc>
                <a:spcPct val="80000"/>
              </a:lnSpc>
              <a:spcBef>
                <a:spcPts val="550"/>
              </a:spcBef>
              <a:buClr>
                <a:srgbClr val="000000"/>
              </a:buClr>
              <a:buSzPct val="100000"/>
              <a:buFont typeface="Wingdings" charset="2"/>
              <a:buChar char="Ø"/>
              <a:defRPr/>
            </a:pPr>
            <a:r>
              <a:rPr lang="es-ES" sz="2400" dirty="0" smtClean="0">
                <a:solidFill>
                  <a:srgbClr val="000000"/>
                </a:solidFill>
                <a:latin typeface="+mn-lt"/>
              </a:rPr>
              <a:t> </a:t>
            </a:r>
            <a:r>
              <a:rPr lang="es-ES" sz="2400" dirty="0" err="1" smtClean="0">
                <a:solidFill>
                  <a:srgbClr val="000000"/>
                </a:solidFill>
                <a:latin typeface="+mn-lt"/>
              </a:rPr>
              <a:t>Aldeko</a:t>
            </a:r>
            <a:r>
              <a:rPr lang="es-ES" sz="2400" dirty="0" smtClean="0">
                <a:solidFill>
                  <a:srgbClr val="000000"/>
                </a:solidFill>
                <a:latin typeface="+mn-lt"/>
              </a:rPr>
              <a:t> </a:t>
            </a:r>
            <a:r>
              <a:rPr lang="es-ES" sz="2400" dirty="0">
                <a:solidFill>
                  <a:srgbClr val="000000"/>
                </a:solidFill>
                <a:latin typeface="+mn-lt"/>
              </a:rPr>
              <a:t>jarrera </a:t>
            </a:r>
            <a:r>
              <a:rPr lang="es-ES" sz="2400" dirty="0" err="1" smtClean="0">
                <a:solidFill>
                  <a:srgbClr val="000000"/>
                </a:solidFill>
                <a:latin typeface="+mn-lt"/>
              </a:rPr>
              <a:t>handiena</a:t>
            </a:r>
            <a:r>
              <a:rPr lang="es-ES" sz="2400" dirty="0" smtClean="0">
                <a:solidFill>
                  <a:srgbClr val="000000"/>
                </a:solidFill>
                <a:latin typeface="+mn-lt"/>
              </a:rPr>
              <a:t> </a:t>
            </a:r>
            <a:r>
              <a:rPr lang="es-ES" sz="2400" dirty="0" err="1" smtClean="0">
                <a:solidFill>
                  <a:srgbClr val="000000"/>
                </a:solidFill>
                <a:latin typeface="+mn-lt"/>
              </a:rPr>
              <a:t>EAEn</a:t>
            </a:r>
            <a:r>
              <a:rPr lang="es-ES" sz="2400" dirty="0" smtClean="0">
                <a:solidFill>
                  <a:srgbClr val="000000"/>
                </a:solidFill>
                <a:latin typeface="+mn-lt"/>
              </a:rPr>
              <a:t> </a:t>
            </a:r>
            <a:r>
              <a:rPr lang="es-ES" sz="2400" dirty="0">
                <a:solidFill>
                  <a:srgbClr val="000000"/>
                </a:solidFill>
                <a:latin typeface="+mn-lt"/>
              </a:rPr>
              <a:t>(% </a:t>
            </a:r>
            <a:r>
              <a:rPr lang="es-ES" sz="2400" dirty="0" smtClean="0">
                <a:solidFill>
                  <a:srgbClr val="000000"/>
                </a:solidFill>
                <a:latin typeface="+mn-lt"/>
              </a:rPr>
              <a:t>65) </a:t>
            </a:r>
            <a:r>
              <a:rPr lang="es-ES" sz="2400" dirty="0" err="1" smtClean="0">
                <a:solidFill>
                  <a:srgbClr val="000000"/>
                </a:solidFill>
                <a:latin typeface="+mn-lt"/>
              </a:rPr>
              <a:t>dago</a:t>
            </a:r>
            <a:r>
              <a:rPr lang="es-ES" sz="2400" dirty="0" smtClean="0">
                <a:solidFill>
                  <a:srgbClr val="000000"/>
                </a:solidFill>
                <a:latin typeface="+mn-lt"/>
              </a:rPr>
              <a:t>. </a:t>
            </a:r>
            <a:r>
              <a:rPr lang="es-ES" sz="2400" dirty="0" err="1">
                <a:solidFill>
                  <a:srgbClr val="000000"/>
                </a:solidFill>
                <a:latin typeface="+mn-lt"/>
              </a:rPr>
              <a:t>Nafarroan</a:t>
            </a:r>
            <a:r>
              <a:rPr lang="es-ES" sz="2400" dirty="0">
                <a:solidFill>
                  <a:srgbClr val="000000"/>
                </a:solidFill>
                <a:latin typeface="+mn-lt"/>
              </a:rPr>
              <a:t> </a:t>
            </a:r>
            <a:r>
              <a:rPr lang="es-ES" sz="2400" dirty="0" smtClean="0">
                <a:solidFill>
                  <a:srgbClr val="000000"/>
                </a:solidFill>
                <a:latin typeface="+mn-lt"/>
              </a:rPr>
              <a:t>(%33,3</a:t>
            </a:r>
            <a:r>
              <a:rPr lang="es-ES" sz="2400" dirty="0">
                <a:solidFill>
                  <a:srgbClr val="000000"/>
                </a:solidFill>
                <a:latin typeface="+mn-lt"/>
              </a:rPr>
              <a:t>) eta </a:t>
            </a:r>
            <a:r>
              <a:rPr lang="es-ES" sz="2400" dirty="0" err="1">
                <a:solidFill>
                  <a:srgbClr val="000000"/>
                </a:solidFill>
                <a:latin typeface="+mn-lt"/>
              </a:rPr>
              <a:t>Iparraldean</a:t>
            </a:r>
            <a:r>
              <a:rPr lang="es-ES" sz="2400" dirty="0">
                <a:solidFill>
                  <a:srgbClr val="000000"/>
                </a:solidFill>
                <a:latin typeface="+mn-lt"/>
              </a:rPr>
              <a:t> (</a:t>
            </a:r>
            <a:r>
              <a:rPr lang="es-ES" sz="2400" dirty="0" smtClean="0">
                <a:solidFill>
                  <a:srgbClr val="000000"/>
                </a:solidFill>
                <a:latin typeface="+mn-lt"/>
              </a:rPr>
              <a:t>%35,3)</a:t>
            </a:r>
          </a:p>
          <a:p>
            <a:pPr marL="1606550" lvl="3" indent="-342900" eaLnBrk="1" hangingPunct="1">
              <a:lnSpc>
                <a:spcPct val="80000"/>
              </a:lnSpc>
              <a:spcBef>
                <a:spcPts val="550"/>
              </a:spcBef>
              <a:buClr>
                <a:srgbClr val="000000"/>
              </a:buClr>
              <a:buSzPct val="100000"/>
              <a:buFont typeface="Wingdings" charset="2"/>
              <a:buChar char="Ø"/>
              <a:defRPr/>
            </a:pPr>
            <a:endParaRPr lang="es-ES" sz="2400" dirty="0" smtClean="0">
              <a:solidFill>
                <a:srgbClr val="000000"/>
              </a:solidFill>
              <a:latin typeface="+mn-lt"/>
            </a:endParaRPr>
          </a:p>
          <a:p>
            <a:pPr marL="1606550" lvl="3" indent="-342900" eaLnBrk="1" hangingPunct="1">
              <a:lnSpc>
                <a:spcPct val="80000"/>
              </a:lnSpc>
              <a:spcBef>
                <a:spcPts val="550"/>
              </a:spcBef>
              <a:buClr>
                <a:srgbClr val="000000"/>
              </a:buClr>
              <a:buSzPct val="100000"/>
              <a:buFont typeface="Wingdings" charset="2"/>
              <a:buChar char="Ø"/>
              <a:defRPr/>
            </a:pPr>
            <a:r>
              <a:rPr lang="es-ES" sz="2400" dirty="0" err="1" smtClean="0">
                <a:solidFill>
                  <a:srgbClr val="000000"/>
                </a:solidFill>
                <a:latin typeface="+mn-lt"/>
              </a:rPr>
              <a:t>Sustatzearen</a:t>
            </a:r>
            <a:r>
              <a:rPr lang="es-ES" sz="2400" dirty="0" smtClean="0">
                <a:solidFill>
                  <a:srgbClr val="000000"/>
                </a:solidFill>
                <a:latin typeface="+mn-lt"/>
              </a:rPr>
              <a:t> </a:t>
            </a:r>
            <a:r>
              <a:rPr lang="es-ES" sz="2400" dirty="0" err="1">
                <a:solidFill>
                  <a:srgbClr val="000000"/>
                </a:solidFill>
                <a:latin typeface="+mn-lt"/>
              </a:rPr>
              <a:t>aldeko</a:t>
            </a:r>
            <a:r>
              <a:rPr lang="es-ES" sz="2400" dirty="0">
                <a:solidFill>
                  <a:srgbClr val="000000"/>
                </a:solidFill>
                <a:latin typeface="+mn-lt"/>
              </a:rPr>
              <a:t> jarrera </a:t>
            </a:r>
            <a:r>
              <a:rPr lang="es-ES" sz="2400" dirty="0" err="1">
                <a:solidFill>
                  <a:srgbClr val="000000"/>
                </a:solidFill>
                <a:latin typeface="+mn-lt"/>
              </a:rPr>
              <a:t>handiena</a:t>
            </a:r>
            <a:r>
              <a:rPr lang="es-ES" sz="2400" dirty="0">
                <a:solidFill>
                  <a:srgbClr val="000000"/>
                </a:solidFill>
                <a:latin typeface="+mn-lt"/>
              </a:rPr>
              <a:t> </a:t>
            </a:r>
            <a:r>
              <a:rPr lang="es-ES" sz="2400" dirty="0" err="1" smtClean="0">
                <a:solidFill>
                  <a:srgbClr val="000000"/>
                </a:solidFill>
                <a:latin typeface="+mn-lt"/>
              </a:rPr>
              <a:t>Gipuzkoak</a:t>
            </a:r>
            <a:r>
              <a:rPr lang="es-ES" sz="2400" dirty="0" smtClean="0">
                <a:solidFill>
                  <a:srgbClr val="000000"/>
                </a:solidFill>
                <a:latin typeface="+mn-lt"/>
              </a:rPr>
              <a:t> </a:t>
            </a:r>
            <a:r>
              <a:rPr lang="es-ES" sz="2400" dirty="0">
                <a:solidFill>
                  <a:srgbClr val="000000"/>
                </a:solidFill>
                <a:latin typeface="+mn-lt"/>
              </a:rPr>
              <a:t>(</a:t>
            </a:r>
            <a:r>
              <a:rPr lang="es-ES" sz="2400" dirty="0" smtClean="0">
                <a:solidFill>
                  <a:srgbClr val="000000"/>
                </a:solidFill>
                <a:latin typeface="+mn-lt"/>
              </a:rPr>
              <a:t>%74,6) [</a:t>
            </a:r>
            <a:r>
              <a:rPr lang="es-ES" sz="2000" dirty="0" err="1" smtClean="0">
                <a:solidFill>
                  <a:srgbClr val="000000"/>
                </a:solidFill>
                <a:latin typeface="+mn-lt"/>
              </a:rPr>
              <a:t>Bizkaiak</a:t>
            </a:r>
            <a:r>
              <a:rPr lang="es-ES" sz="2000" dirty="0" smtClean="0">
                <a:solidFill>
                  <a:srgbClr val="000000"/>
                </a:solidFill>
                <a:latin typeface="+mn-lt"/>
              </a:rPr>
              <a:t> </a:t>
            </a:r>
            <a:r>
              <a:rPr lang="es-ES" sz="2000" dirty="0">
                <a:solidFill>
                  <a:srgbClr val="000000"/>
                </a:solidFill>
                <a:latin typeface="+mn-lt"/>
              </a:rPr>
              <a:t>(</a:t>
            </a:r>
            <a:r>
              <a:rPr lang="es-ES" sz="2000" dirty="0" smtClean="0">
                <a:solidFill>
                  <a:srgbClr val="000000"/>
                </a:solidFill>
                <a:latin typeface="+mn-lt"/>
              </a:rPr>
              <a:t>%62,2</a:t>
            </a:r>
            <a:r>
              <a:rPr lang="es-ES" sz="2000" dirty="0">
                <a:solidFill>
                  <a:srgbClr val="000000"/>
                </a:solidFill>
                <a:latin typeface="+mn-lt"/>
              </a:rPr>
              <a:t>), </a:t>
            </a:r>
            <a:r>
              <a:rPr lang="es-ES" sz="2000" dirty="0" err="1">
                <a:solidFill>
                  <a:srgbClr val="000000"/>
                </a:solidFill>
                <a:latin typeface="+mn-lt"/>
              </a:rPr>
              <a:t>Nafarroa</a:t>
            </a:r>
            <a:r>
              <a:rPr lang="es-ES" sz="2000" dirty="0">
                <a:solidFill>
                  <a:srgbClr val="000000"/>
                </a:solidFill>
                <a:latin typeface="+mn-lt"/>
              </a:rPr>
              <a:t> </a:t>
            </a:r>
            <a:r>
              <a:rPr lang="es-ES" sz="2000" dirty="0" err="1">
                <a:solidFill>
                  <a:srgbClr val="000000"/>
                </a:solidFill>
                <a:latin typeface="+mn-lt"/>
              </a:rPr>
              <a:t>Behereak</a:t>
            </a:r>
            <a:r>
              <a:rPr lang="es-ES" sz="2000" dirty="0">
                <a:solidFill>
                  <a:srgbClr val="000000"/>
                </a:solidFill>
                <a:latin typeface="+mn-lt"/>
              </a:rPr>
              <a:t>/</a:t>
            </a:r>
            <a:r>
              <a:rPr lang="es-ES" sz="2000" dirty="0" err="1">
                <a:solidFill>
                  <a:srgbClr val="000000"/>
                </a:solidFill>
                <a:latin typeface="+mn-lt"/>
              </a:rPr>
              <a:t>Zuberoak</a:t>
            </a:r>
            <a:r>
              <a:rPr lang="es-ES" sz="2000" dirty="0">
                <a:solidFill>
                  <a:srgbClr val="000000"/>
                </a:solidFill>
                <a:latin typeface="+mn-lt"/>
              </a:rPr>
              <a:t> (</a:t>
            </a:r>
            <a:r>
              <a:rPr lang="es-ES" sz="2000" dirty="0" smtClean="0">
                <a:solidFill>
                  <a:srgbClr val="000000"/>
                </a:solidFill>
                <a:latin typeface="+mn-lt"/>
              </a:rPr>
              <a:t>%55</a:t>
            </a:r>
            <a:r>
              <a:rPr lang="es-ES" sz="2000" dirty="0">
                <a:solidFill>
                  <a:srgbClr val="000000"/>
                </a:solidFill>
                <a:latin typeface="+mn-lt"/>
              </a:rPr>
              <a:t>) eta </a:t>
            </a:r>
            <a:r>
              <a:rPr lang="es-ES" sz="2000" dirty="0" err="1">
                <a:solidFill>
                  <a:srgbClr val="000000"/>
                </a:solidFill>
                <a:latin typeface="+mn-lt"/>
              </a:rPr>
              <a:t>Arabak</a:t>
            </a:r>
            <a:r>
              <a:rPr lang="es-ES" sz="2000" dirty="0">
                <a:solidFill>
                  <a:srgbClr val="000000"/>
                </a:solidFill>
                <a:latin typeface="+mn-lt"/>
              </a:rPr>
              <a:t> (</a:t>
            </a:r>
            <a:r>
              <a:rPr lang="es-ES" sz="2000" dirty="0" smtClean="0">
                <a:solidFill>
                  <a:srgbClr val="000000"/>
                </a:solidFill>
                <a:latin typeface="+mn-lt"/>
              </a:rPr>
              <a:t>%53,4</a:t>
            </a:r>
            <a:r>
              <a:rPr lang="es-ES" sz="2000" dirty="0">
                <a:solidFill>
                  <a:srgbClr val="000000"/>
                </a:solidFill>
                <a:latin typeface="+mn-lt"/>
              </a:rPr>
              <a:t>), eta </a:t>
            </a:r>
            <a:r>
              <a:rPr lang="es-ES" sz="2000" dirty="0" err="1">
                <a:solidFill>
                  <a:srgbClr val="000000"/>
                </a:solidFill>
                <a:latin typeface="+mn-lt"/>
              </a:rPr>
              <a:t>txikiena</a:t>
            </a:r>
            <a:r>
              <a:rPr lang="es-ES" sz="2000" dirty="0">
                <a:solidFill>
                  <a:srgbClr val="000000"/>
                </a:solidFill>
                <a:latin typeface="+mn-lt"/>
              </a:rPr>
              <a:t> </a:t>
            </a:r>
            <a:r>
              <a:rPr lang="es-ES" sz="2000" dirty="0" err="1">
                <a:solidFill>
                  <a:srgbClr val="000000"/>
                </a:solidFill>
                <a:latin typeface="+mn-lt"/>
              </a:rPr>
              <a:t>berriz</a:t>
            </a:r>
            <a:r>
              <a:rPr lang="es-ES" sz="2000" dirty="0">
                <a:solidFill>
                  <a:srgbClr val="000000"/>
                </a:solidFill>
                <a:latin typeface="+mn-lt"/>
              </a:rPr>
              <a:t> </a:t>
            </a:r>
            <a:r>
              <a:rPr lang="es-ES" sz="2000" dirty="0" err="1">
                <a:solidFill>
                  <a:srgbClr val="000000"/>
                </a:solidFill>
                <a:latin typeface="+mn-lt"/>
              </a:rPr>
              <a:t>Nafarroak</a:t>
            </a:r>
            <a:r>
              <a:rPr lang="es-ES" sz="2000" dirty="0">
                <a:solidFill>
                  <a:srgbClr val="000000"/>
                </a:solidFill>
                <a:latin typeface="+mn-lt"/>
              </a:rPr>
              <a:t> (</a:t>
            </a:r>
            <a:r>
              <a:rPr lang="es-ES" sz="2000" dirty="0" smtClean="0">
                <a:solidFill>
                  <a:srgbClr val="000000"/>
                </a:solidFill>
                <a:latin typeface="+mn-lt"/>
              </a:rPr>
              <a:t>%33,3</a:t>
            </a:r>
            <a:r>
              <a:rPr lang="es-ES" sz="2000" dirty="0">
                <a:solidFill>
                  <a:srgbClr val="000000"/>
                </a:solidFill>
                <a:latin typeface="+mn-lt"/>
              </a:rPr>
              <a:t>) eta </a:t>
            </a:r>
            <a:r>
              <a:rPr lang="es-ES" sz="2000" dirty="0" err="1">
                <a:solidFill>
                  <a:srgbClr val="000000"/>
                </a:solidFill>
                <a:latin typeface="+mn-lt"/>
              </a:rPr>
              <a:t>Lapurdik</a:t>
            </a:r>
            <a:r>
              <a:rPr lang="es-ES" sz="2000" dirty="0">
                <a:solidFill>
                  <a:srgbClr val="000000"/>
                </a:solidFill>
                <a:latin typeface="+mn-lt"/>
              </a:rPr>
              <a:t> (</a:t>
            </a:r>
            <a:r>
              <a:rPr lang="es-ES" sz="2000" dirty="0" smtClean="0">
                <a:solidFill>
                  <a:srgbClr val="000000"/>
                </a:solidFill>
                <a:latin typeface="+mn-lt"/>
              </a:rPr>
              <a:t>%32,4</a:t>
            </a:r>
            <a:r>
              <a:rPr lang="es-ES" sz="2000" dirty="0">
                <a:solidFill>
                  <a:srgbClr val="000000"/>
                </a:solidFill>
                <a:latin typeface="+mn-lt"/>
              </a:rPr>
              <a:t>)</a:t>
            </a:r>
            <a:r>
              <a:rPr lang="es-ES" sz="2000" dirty="0" smtClean="0">
                <a:solidFill>
                  <a:srgbClr val="000000"/>
                </a:solidFill>
                <a:latin typeface="+mn-lt"/>
              </a:rPr>
              <a:t>.] </a:t>
            </a:r>
            <a:endParaRPr lang="es-ES_tradnl" dirty="0">
              <a:solidFill>
                <a:srgbClr val="000000"/>
              </a:solidFill>
              <a:latin typeface="+mn-lt"/>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742950" lvl="2" indent="-342900" eaLnBrk="1" hangingPunct="1">
              <a:lnSpc>
                <a:spcPct val="80000"/>
              </a:lnSpc>
              <a:spcBef>
                <a:spcPts val="550"/>
              </a:spcBef>
              <a:buClr>
                <a:srgbClr val="000000"/>
              </a:buClr>
              <a:buSzPct val="100000"/>
              <a:buFont typeface="Arial"/>
              <a:buChar char="•"/>
              <a:defRPr/>
            </a:pPr>
            <a:r>
              <a:rPr lang="fr-FR" sz="2200" dirty="0" smtClean="0">
                <a:solidFill>
                  <a:srgbClr val="000000"/>
                </a:solidFill>
                <a:latin typeface="Calibri" charset="0"/>
                <a:cs typeface="Noto Sans CJK SC Regular" charset="0"/>
              </a:rPr>
              <a:t>Euskara </a:t>
            </a:r>
            <a:r>
              <a:rPr lang="fr-FR" sz="2200" dirty="0" err="1" smtClean="0">
                <a:solidFill>
                  <a:srgbClr val="000000"/>
                </a:solidFill>
                <a:latin typeface="Calibri" charset="0"/>
                <a:cs typeface="Noto Sans CJK SC Regular" charset="0"/>
              </a:rPr>
              <a:t>sustatzearen</a:t>
            </a:r>
            <a:r>
              <a:rPr lang="fr-FR" sz="2200" dirty="0" smtClean="0">
                <a:solidFill>
                  <a:srgbClr val="000000"/>
                </a:solidFill>
                <a:latin typeface="Calibri" charset="0"/>
                <a:cs typeface="Noto Sans CJK SC Regular" charset="0"/>
              </a:rPr>
              <a:t> </a:t>
            </a:r>
            <a:r>
              <a:rPr lang="fr-FR" sz="2200" dirty="0" err="1" smtClean="0">
                <a:solidFill>
                  <a:srgbClr val="000000"/>
                </a:solidFill>
                <a:latin typeface="Calibri" charset="0"/>
                <a:cs typeface="Noto Sans CJK SC Regular" charset="0"/>
              </a:rPr>
              <a:t>aldeko</a:t>
            </a:r>
            <a:r>
              <a:rPr lang="fr-FR" sz="2200" dirty="0" smtClean="0">
                <a:solidFill>
                  <a:srgbClr val="000000"/>
                </a:solidFill>
                <a:latin typeface="Calibri" charset="0"/>
                <a:cs typeface="Noto Sans CJK SC Regular" charset="0"/>
              </a:rPr>
              <a:t> </a:t>
            </a:r>
            <a:r>
              <a:rPr lang="fr-FR" sz="2200" dirty="0" err="1" smtClean="0">
                <a:solidFill>
                  <a:srgbClr val="000000"/>
                </a:solidFill>
                <a:latin typeface="Calibri" charset="0"/>
                <a:cs typeface="Noto Sans CJK SC Regular" charset="0"/>
              </a:rPr>
              <a:t>jarrerak</a:t>
            </a:r>
            <a:r>
              <a:rPr lang="fr-FR" sz="2200" dirty="0" smtClean="0">
                <a:solidFill>
                  <a:srgbClr val="000000"/>
                </a:solidFill>
                <a:latin typeface="Calibri" charset="0"/>
                <a:cs typeface="Noto Sans CJK SC Regular" charset="0"/>
              </a:rPr>
              <a:t> </a:t>
            </a:r>
            <a:r>
              <a:rPr lang="fr-FR" sz="2200" dirty="0" err="1" smtClean="0">
                <a:solidFill>
                  <a:srgbClr val="000000"/>
                </a:solidFill>
                <a:latin typeface="Calibri" charset="0"/>
                <a:cs typeface="Noto Sans CJK SC Regular" charset="0"/>
              </a:rPr>
              <a:t>gora</a:t>
            </a:r>
            <a:r>
              <a:rPr lang="fr-FR" sz="2200" dirty="0" smtClean="0">
                <a:solidFill>
                  <a:srgbClr val="000000"/>
                </a:solidFill>
                <a:latin typeface="Calibri" charset="0"/>
                <a:cs typeface="Noto Sans CJK SC Regular" charset="0"/>
              </a:rPr>
              <a:t> </a:t>
            </a:r>
            <a:r>
              <a:rPr lang="fr-FR" sz="2200" dirty="0" err="1" smtClean="0">
                <a:solidFill>
                  <a:srgbClr val="000000"/>
                </a:solidFill>
                <a:latin typeface="Calibri" charset="0"/>
                <a:cs typeface="Noto Sans CJK SC Regular" charset="0"/>
              </a:rPr>
              <a:t>egin</a:t>
            </a:r>
            <a:r>
              <a:rPr lang="fr-FR" sz="2200" dirty="0" smtClean="0">
                <a:solidFill>
                  <a:srgbClr val="000000"/>
                </a:solidFill>
                <a:latin typeface="Calibri" charset="0"/>
                <a:cs typeface="Noto Sans CJK SC Regular" charset="0"/>
              </a:rPr>
              <a:t> du </a:t>
            </a:r>
            <a:r>
              <a:rPr lang="fr-FR" sz="2200" dirty="0" err="1" smtClean="0">
                <a:solidFill>
                  <a:srgbClr val="000000"/>
                </a:solidFill>
                <a:latin typeface="Calibri" charset="0"/>
                <a:cs typeface="Noto Sans CJK SC Regular" charset="0"/>
              </a:rPr>
              <a:t>azken</a:t>
            </a:r>
            <a:r>
              <a:rPr lang="fr-FR" sz="2200" dirty="0" smtClean="0">
                <a:solidFill>
                  <a:srgbClr val="000000"/>
                </a:solidFill>
                <a:latin typeface="Calibri" charset="0"/>
                <a:cs typeface="Noto Sans CJK SC Regular" charset="0"/>
              </a:rPr>
              <a:t> 25 </a:t>
            </a:r>
            <a:r>
              <a:rPr lang="fr-FR" sz="2200" dirty="0" err="1" smtClean="0">
                <a:solidFill>
                  <a:srgbClr val="000000"/>
                </a:solidFill>
                <a:latin typeface="Calibri" charset="0"/>
                <a:cs typeface="Noto Sans CJK SC Regular" charset="0"/>
              </a:rPr>
              <a:t>urteetan</a:t>
            </a: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94212"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171E2188-FDDD-0B4E-9379-E5A76C3E788F}" type="slidenum">
              <a:rPr lang="en-US" sz="1200">
                <a:solidFill>
                  <a:srgbClr val="898989"/>
                </a:solidFill>
                <a:latin typeface="Arial" charset="0"/>
                <a:cs typeface="Arial" charset="0"/>
              </a:rPr>
              <a:pPr algn="r" eaLnBrk="1" hangingPunct="1">
                <a:buSzPct val="100000"/>
              </a:pPr>
              <a:t>44</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a:t>
            </a:r>
            <a:r>
              <a:rPr lang="eu-ES" sz="2400" b="1" dirty="0" smtClean="0"/>
              <a:t>XXI</a:t>
            </a:r>
            <a:r>
              <a:rPr lang="eu-ES" sz="2800" b="1" dirty="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a:solidFill>
                  <a:srgbClr val="000000"/>
                </a:solidFill>
              </a:rPr>
              <a:t>4. </a:t>
            </a:r>
            <a:r>
              <a:rPr lang="eu-ES" sz="2400" dirty="0" smtClean="0">
                <a:solidFill>
                  <a:srgbClr val="000000"/>
                </a:solidFill>
              </a:rPr>
              <a:t>Euskararekiko jarrera (IV). Interesa. </a:t>
            </a:r>
            <a:endParaRPr lang="fr-FR" sz="20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9626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C1B1D004-8401-D841-A49D-0B2D3B14F057}" type="slidenum">
              <a:rPr lang="en-US" sz="1200">
                <a:solidFill>
                  <a:srgbClr val="898989"/>
                </a:solidFill>
                <a:latin typeface="Arial" charset="0"/>
                <a:cs typeface="Arial" charset="0"/>
              </a:rPr>
              <a:pPr algn="r" eaLnBrk="1" hangingPunct="1">
                <a:buSzPct val="100000"/>
              </a:pPr>
              <a:t>45</a:t>
            </a:fld>
            <a:endParaRPr lang="en-US" sz="1200">
              <a:solidFill>
                <a:srgbClr val="898989"/>
              </a:solidFill>
              <a:latin typeface="Arial" charset="0"/>
              <a:cs typeface="Arial" charset="0"/>
            </a:endParaRPr>
          </a:p>
        </p:txBody>
      </p:sp>
      <p:pic>
        <p:nvPicPr>
          <p:cNvPr id="96261"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778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457200" y="620713"/>
            <a:ext cx="82296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u-ES" sz="2800" b="1" dirty="0"/>
              <a:t>1.4. Euskararen </a:t>
            </a:r>
            <a:r>
              <a:rPr lang="eu-ES" sz="2900" b="1" dirty="0"/>
              <a:t>ezagutza, erabilera eta jarrerak </a:t>
            </a:r>
            <a:r>
              <a:rPr lang="eu-ES" sz="2800" b="1" dirty="0" smtClean="0"/>
              <a:t>(</a:t>
            </a:r>
            <a:r>
              <a:rPr lang="eu-ES" sz="2400" b="1" dirty="0" smtClean="0"/>
              <a:t>XXII</a:t>
            </a:r>
            <a:r>
              <a:rPr lang="eu-ES" sz="2800" b="1" dirty="0" smtClean="0"/>
              <a:t>)</a:t>
            </a:r>
            <a:r>
              <a:rPr lang="eu-ES" sz="4000" b="1" dirty="0"/>
              <a:t/>
            </a:r>
            <a:br>
              <a:rPr lang="eu-ES" sz="4000" b="1" dirty="0"/>
            </a:br>
            <a:endParaRPr lang="eu-ES" sz="4000" b="1" dirty="0"/>
          </a:p>
        </p:txBody>
      </p:sp>
      <p:sp>
        <p:nvSpPr>
          <p:cNvPr id="27650" name="Text Box 2"/>
          <p:cNvSpPr txBox="1">
            <a:spLocks noChangeArrowheads="1"/>
          </p:cNvSpPr>
          <p:nvPr/>
        </p:nvSpPr>
        <p:spPr bwMode="auto">
          <a:xfrm>
            <a:off x="457200" y="908050"/>
            <a:ext cx="8435975" cy="5400675"/>
          </a:xfrm>
          <a:prstGeom prst="rect">
            <a:avLst/>
          </a:prstGeom>
          <a:noFill/>
          <a:ln>
            <a:noFill/>
          </a:ln>
          <a:effectLst/>
          <a:extLst/>
        </p:spPr>
        <p:txBody>
          <a:bodyPr/>
          <a:lstStyle>
            <a:lvl1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1pPr>
            <a:lvl2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2pPr>
            <a:lvl3pPr marL="73660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FFFFFF"/>
                </a:solidFill>
                <a:latin typeface="Arial" charset="0"/>
                <a:ea typeface="ＭＳ Ｐゴシック" charset="0"/>
                <a:cs typeface="Arial" charset="0"/>
              </a:defRPr>
            </a:lvl9pPr>
          </a:lstStyle>
          <a:p>
            <a:pPr marL="400050" lvl="2" indent="0" eaLnBrk="1" hangingPunct="1">
              <a:lnSpc>
                <a:spcPct val="80000"/>
              </a:lnSpc>
              <a:spcBef>
                <a:spcPts val="550"/>
              </a:spcBef>
              <a:buClr>
                <a:srgbClr val="000000"/>
              </a:buClr>
              <a:buSzPct val="100000"/>
              <a:buFont typeface="Times New Roman" charset="0"/>
              <a:buNone/>
              <a:defRPr/>
            </a:pPr>
            <a:r>
              <a:rPr lang="eu-ES" sz="2400" dirty="0">
                <a:solidFill>
                  <a:srgbClr val="000000"/>
                </a:solidFill>
              </a:rPr>
              <a:t>4. </a:t>
            </a:r>
            <a:r>
              <a:rPr lang="eu-ES" sz="2400" dirty="0" smtClean="0">
                <a:solidFill>
                  <a:srgbClr val="000000"/>
                </a:solidFill>
              </a:rPr>
              <a:t>Euskararekiko jarrera (V). Interesa. </a:t>
            </a:r>
            <a:endParaRPr lang="fr-FR" sz="20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smtClean="0">
              <a:solidFill>
                <a:srgbClr val="000000"/>
              </a:solidFill>
              <a:latin typeface="Calibri" charset="0"/>
              <a:cs typeface="Noto Sans CJK SC Regular" charset="0"/>
            </a:endParaRPr>
          </a:p>
          <a:p>
            <a:pPr lvl="2" eaLnBrk="1" hangingPunct="1">
              <a:lnSpc>
                <a:spcPct val="80000"/>
              </a:lnSpc>
              <a:spcBef>
                <a:spcPts val="550"/>
              </a:spcBef>
              <a:buClr>
                <a:srgbClr val="000000"/>
              </a:buClr>
              <a:buSzPct val="100000"/>
              <a:buFont typeface="Arial" charset="0"/>
              <a:buChar char="•"/>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sz="2200" dirty="0">
              <a:solidFill>
                <a:srgbClr val="000000"/>
              </a:solidFill>
              <a:latin typeface="Calibri" charset="0"/>
              <a:cs typeface="Noto Sans CJK SC Regular" charset="0"/>
            </a:endParaRPr>
          </a:p>
          <a:p>
            <a:pPr marL="400050" lvl="2" indent="0" eaLnBrk="1" hangingPunct="1">
              <a:lnSpc>
                <a:spcPct val="80000"/>
              </a:lnSpc>
              <a:spcBef>
                <a:spcPts val="550"/>
              </a:spcBef>
              <a:buClr>
                <a:srgbClr val="000000"/>
              </a:buClr>
              <a:buSzPct val="100000"/>
              <a:buFont typeface="Times New Roman" charset="0"/>
              <a:buNone/>
              <a:defRPr/>
            </a:pPr>
            <a:endParaRPr lang="fr-FR" dirty="0" smtClean="0">
              <a:solidFill>
                <a:srgbClr val="000000"/>
              </a:solidFill>
              <a:latin typeface="Calibri" charset="0"/>
              <a:cs typeface="Noto Sans CJK SC Regular" charset="0"/>
            </a:endParaRPr>
          </a:p>
        </p:txBody>
      </p:sp>
      <p:sp>
        <p:nvSpPr>
          <p:cNvPr id="9830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B304D5E5-4B15-3747-8208-C7D149439097}" type="slidenum">
              <a:rPr lang="en-US" sz="1200">
                <a:solidFill>
                  <a:srgbClr val="898989"/>
                </a:solidFill>
                <a:latin typeface="Arial" charset="0"/>
                <a:cs typeface="Arial" charset="0"/>
              </a:rPr>
              <a:pPr algn="r" eaLnBrk="1" hangingPunct="1">
                <a:buSzPct val="100000"/>
              </a:pPr>
              <a:t>46</a:t>
            </a:fld>
            <a:endParaRPr lang="en-US" sz="1200">
              <a:solidFill>
                <a:srgbClr val="898989"/>
              </a:solidFill>
              <a:latin typeface="Arial" charset="0"/>
              <a:cs typeface="Arial" charset="0"/>
            </a:endParaRPr>
          </a:p>
        </p:txBody>
      </p:sp>
      <p:pic>
        <p:nvPicPr>
          <p:cNvPr id="98309"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81915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ítulo 2"/>
          <p:cNvSpPr>
            <a:spLocks noGrp="1"/>
          </p:cNvSpPr>
          <p:nvPr>
            <p:ph type="title"/>
          </p:nvPr>
        </p:nvSpPr>
        <p:spPr>
          <a:xfrm>
            <a:off x="467544" y="260648"/>
            <a:ext cx="8223250" cy="862608"/>
          </a:xfrm>
        </p:spPr>
        <p:txBody>
          <a:bodyPr/>
          <a:lstStyle/>
          <a:p>
            <a:pPr algn="just"/>
            <a:r>
              <a:rPr lang="eu-ES" sz="2800" b="1" dirty="0" smtClean="0"/>
              <a:t>1.4. Euskararen ezagutza, erabilera eta jarrerak (XXIII)</a:t>
            </a:r>
            <a:endParaRPr lang="es-ES" sz="2800" dirty="0">
              <a:latin typeface="Calibri" charset="0"/>
              <a:ea typeface="MS PGothic" charset="0"/>
              <a:cs typeface="Noto Sans CJK SC Regular" charset="0"/>
            </a:endParaRPr>
          </a:p>
        </p:txBody>
      </p:sp>
      <p:sp>
        <p:nvSpPr>
          <p:cNvPr id="4" name="Marcador de contenido 3"/>
          <p:cNvSpPr>
            <a:spLocks noGrp="1"/>
          </p:cNvSpPr>
          <p:nvPr>
            <p:ph idx="1"/>
          </p:nvPr>
        </p:nvSpPr>
        <p:spPr>
          <a:xfrm>
            <a:off x="457200" y="1196752"/>
            <a:ext cx="8223250" cy="4923061"/>
          </a:xfrm>
        </p:spPr>
        <p:txBody>
          <a:bodyPr/>
          <a:lstStyle/>
          <a:p>
            <a:pPr marL="0" indent="0">
              <a:defRPr/>
            </a:pPr>
            <a:r>
              <a:rPr lang="es-ES" dirty="0" smtClean="0">
                <a:ea typeface="MS PGothic" charset="0"/>
                <a:cs typeface="Noto Sans CJK SC Regular" charset="0"/>
              </a:rPr>
              <a:t>ONDORIOAK (I)</a:t>
            </a:r>
            <a:endParaRPr lang="es-ES" dirty="0" smtClean="0"/>
          </a:p>
          <a:p>
            <a:pPr marL="514350" indent="-514350">
              <a:buFont typeface="Times New Roman" panose="02020603050405020304" pitchFamily="18" charset="0"/>
              <a:buAutoNum type="arabicParenR"/>
              <a:defRPr/>
            </a:pPr>
            <a:r>
              <a:rPr lang="es-ES" sz="2800" b="1" dirty="0" err="1" smtClean="0"/>
              <a:t>Gaitasunari</a:t>
            </a:r>
            <a:r>
              <a:rPr lang="es-ES" sz="2800" b="1" dirty="0" smtClean="0"/>
              <a:t> </a:t>
            </a:r>
            <a:r>
              <a:rPr lang="es-ES" sz="2800" b="1" dirty="0" err="1" smtClean="0"/>
              <a:t>dagokionez</a:t>
            </a:r>
            <a:r>
              <a:rPr lang="es-ES" sz="2800" b="1" dirty="0" smtClean="0"/>
              <a:t>:</a:t>
            </a:r>
          </a:p>
          <a:p>
            <a:pPr>
              <a:buFontTx/>
              <a:buChar char="-"/>
            </a:pPr>
            <a:r>
              <a:rPr lang="es-ES" sz="2800" dirty="0" err="1" smtClean="0"/>
              <a:t>Euskaldun</a:t>
            </a:r>
            <a:r>
              <a:rPr lang="es-ES" sz="2800" dirty="0" smtClean="0"/>
              <a:t> </a:t>
            </a:r>
            <a:r>
              <a:rPr lang="es-ES" sz="2800" dirty="0" err="1"/>
              <a:t>kopurua</a:t>
            </a:r>
            <a:r>
              <a:rPr lang="es-ES" sz="2800" dirty="0"/>
              <a:t> </a:t>
            </a:r>
            <a:r>
              <a:rPr lang="es-ES" sz="2800" dirty="0" err="1"/>
              <a:t>igotzen</a:t>
            </a:r>
            <a:r>
              <a:rPr lang="es-ES" sz="2800" dirty="0"/>
              <a:t> </a:t>
            </a:r>
            <a:r>
              <a:rPr lang="es-ES" sz="2800" dirty="0" err="1"/>
              <a:t>doa</a:t>
            </a:r>
            <a:r>
              <a:rPr lang="es-ES" sz="2800" dirty="0"/>
              <a:t> </a:t>
            </a:r>
            <a:r>
              <a:rPr lang="es-ES" sz="2800" dirty="0" err="1"/>
              <a:t>urtez</a:t>
            </a:r>
            <a:r>
              <a:rPr lang="es-ES" sz="2800" dirty="0"/>
              <a:t> </a:t>
            </a:r>
            <a:r>
              <a:rPr lang="es-ES" sz="2800" dirty="0" err="1" smtClean="0"/>
              <a:t>urte</a:t>
            </a:r>
            <a:endParaRPr lang="es-ES_tradnl" sz="1000" dirty="0"/>
          </a:p>
          <a:p>
            <a:pPr>
              <a:buFontTx/>
              <a:buChar char="-"/>
            </a:pPr>
            <a:r>
              <a:rPr lang="es-ES" sz="2800" dirty="0" err="1" smtClean="0"/>
              <a:t>Batez</a:t>
            </a:r>
            <a:r>
              <a:rPr lang="es-ES" sz="2800" dirty="0" smtClean="0"/>
              <a:t> </a:t>
            </a:r>
            <a:r>
              <a:rPr lang="es-ES" sz="2800" dirty="0"/>
              <a:t>ere </a:t>
            </a:r>
            <a:r>
              <a:rPr lang="es-ES" sz="2800" dirty="0" err="1"/>
              <a:t>EAEn</a:t>
            </a:r>
            <a:r>
              <a:rPr lang="es-ES" sz="2800" dirty="0"/>
              <a:t> </a:t>
            </a:r>
            <a:r>
              <a:rPr lang="es-ES" sz="2800" dirty="0" err="1"/>
              <a:t>igo</a:t>
            </a:r>
            <a:r>
              <a:rPr lang="es-ES" sz="2800" dirty="0"/>
              <a:t> da. </a:t>
            </a:r>
            <a:r>
              <a:rPr lang="es-ES" sz="2800" dirty="0" err="1"/>
              <a:t>Bereziki</a:t>
            </a:r>
            <a:r>
              <a:rPr lang="es-ES" sz="2800" dirty="0"/>
              <a:t> </a:t>
            </a:r>
            <a:r>
              <a:rPr lang="es-ES" sz="2800" dirty="0" err="1"/>
              <a:t>Gipuzkoan</a:t>
            </a:r>
            <a:r>
              <a:rPr lang="es-ES" sz="2800" dirty="0" smtClean="0"/>
              <a:t>.</a:t>
            </a:r>
            <a:endParaRPr lang="es-ES_tradnl" sz="1000" dirty="0"/>
          </a:p>
          <a:p>
            <a:pPr>
              <a:buFontTx/>
              <a:buChar char="-"/>
            </a:pPr>
            <a:r>
              <a:rPr lang="es-ES" sz="2800" dirty="0" smtClean="0"/>
              <a:t>35 </a:t>
            </a:r>
            <a:r>
              <a:rPr lang="es-ES" sz="2800" dirty="0" err="1" smtClean="0"/>
              <a:t>urtetik</a:t>
            </a:r>
            <a:r>
              <a:rPr lang="es-ES" sz="2800" dirty="0" smtClean="0"/>
              <a:t> </a:t>
            </a:r>
            <a:r>
              <a:rPr lang="es-ES" sz="2800" dirty="0" err="1"/>
              <a:t>beherakoak</a:t>
            </a:r>
            <a:r>
              <a:rPr lang="es-ES" sz="2800" dirty="0"/>
              <a:t> </a:t>
            </a:r>
            <a:r>
              <a:rPr lang="es-ES" sz="2800" dirty="0" err="1"/>
              <a:t>dira</a:t>
            </a:r>
            <a:r>
              <a:rPr lang="es-ES" sz="2800" dirty="0"/>
              <a:t> </a:t>
            </a:r>
            <a:r>
              <a:rPr lang="es-ES" sz="2800" dirty="0" err="1" smtClean="0"/>
              <a:t>euskaldunenak</a:t>
            </a:r>
            <a:endParaRPr lang="es-ES_tradnl" sz="1000" dirty="0"/>
          </a:p>
          <a:p>
            <a:pPr>
              <a:buFontTx/>
              <a:buChar char="-"/>
            </a:pPr>
            <a:r>
              <a:rPr lang="es-ES" sz="2800" dirty="0" smtClean="0"/>
              <a:t>16 </a:t>
            </a:r>
            <a:r>
              <a:rPr lang="es-ES" sz="2800" dirty="0" err="1"/>
              <a:t>urtetik</a:t>
            </a:r>
            <a:r>
              <a:rPr lang="es-ES" sz="2800" dirty="0"/>
              <a:t> </a:t>
            </a:r>
            <a:r>
              <a:rPr lang="es-ES" sz="2800" dirty="0" err="1"/>
              <a:t>beherakoak</a:t>
            </a:r>
            <a:r>
              <a:rPr lang="es-ES" sz="2800" dirty="0"/>
              <a:t> </a:t>
            </a:r>
            <a:r>
              <a:rPr lang="es-ES" sz="2800" dirty="0" err="1"/>
              <a:t>dira</a:t>
            </a:r>
            <a:r>
              <a:rPr lang="es-ES" sz="2800" dirty="0"/>
              <a:t> </a:t>
            </a:r>
            <a:r>
              <a:rPr lang="es-ES" sz="2800" dirty="0" err="1"/>
              <a:t>batez</a:t>
            </a:r>
            <a:r>
              <a:rPr lang="es-ES" sz="2800" dirty="0"/>
              <a:t> ere  </a:t>
            </a:r>
            <a:r>
              <a:rPr lang="es-ES" sz="2800" dirty="0" err="1"/>
              <a:t>euskaldunenak</a:t>
            </a:r>
            <a:r>
              <a:rPr lang="es-ES" sz="2800" dirty="0"/>
              <a:t> (</a:t>
            </a:r>
            <a:r>
              <a:rPr lang="es-ES" sz="2800" dirty="0" err="1"/>
              <a:t>baina</a:t>
            </a:r>
            <a:r>
              <a:rPr lang="es-ES" sz="2800" dirty="0"/>
              <a:t> </a:t>
            </a:r>
            <a:r>
              <a:rPr lang="es-ES" sz="2800" dirty="0" err="1"/>
              <a:t>inkestan</a:t>
            </a:r>
            <a:r>
              <a:rPr lang="es-ES" sz="2800" dirty="0"/>
              <a:t> </a:t>
            </a:r>
            <a:r>
              <a:rPr lang="es-ES" sz="2800" dirty="0" err="1"/>
              <a:t>ez</a:t>
            </a:r>
            <a:r>
              <a:rPr lang="es-ES" sz="2800" dirty="0"/>
              <a:t> </a:t>
            </a:r>
            <a:r>
              <a:rPr lang="es-ES" sz="2800" dirty="0" err="1"/>
              <a:t>dira</a:t>
            </a:r>
            <a:r>
              <a:rPr lang="es-ES" sz="2800" dirty="0"/>
              <a:t> </a:t>
            </a:r>
            <a:r>
              <a:rPr lang="es-ES" sz="2800" dirty="0" err="1"/>
              <a:t>sartzen</a:t>
            </a:r>
            <a:r>
              <a:rPr lang="es-ES" sz="2800" dirty="0" smtClean="0"/>
              <a:t>)</a:t>
            </a:r>
          </a:p>
          <a:p>
            <a:pPr>
              <a:buFontTx/>
              <a:buChar char="-"/>
            </a:pPr>
            <a:endParaRPr lang="es-ES_tradnl" sz="2000" dirty="0"/>
          </a:p>
          <a:p>
            <a:pPr>
              <a:buFont typeface="Wingdings" charset="0"/>
              <a:buChar char="à"/>
            </a:pPr>
            <a:r>
              <a:rPr lang="es-ES" sz="2800" dirty="0" err="1" smtClean="0"/>
              <a:t>Euskal</a:t>
            </a:r>
            <a:r>
              <a:rPr lang="es-ES" sz="2800" dirty="0" smtClean="0"/>
              <a:t> </a:t>
            </a:r>
            <a:r>
              <a:rPr lang="es-ES" sz="2800" dirty="0" err="1"/>
              <a:t>Herri</a:t>
            </a:r>
            <a:r>
              <a:rPr lang="es-ES" sz="2800" dirty="0"/>
              <a:t> </a:t>
            </a:r>
            <a:r>
              <a:rPr lang="es-ES" sz="2800" dirty="0" err="1"/>
              <a:t>osoan</a:t>
            </a:r>
            <a:r>
              <a:rPr lang="es-ES" sz="2800" dirty="0"/>
              <a:t>, </a:t>
            </a:r>
            <a:r>
              <a:rPr lang="es-ES" sz="2800" dirty="0" err="1"/>
              <a:t>euskararen</a:t>
            </a:r>
            <a:r>
              <a:rPr lang="es-ES" sz="2800" dirty="0"/>
              <a:t> </a:t>
            </a:r>
            <a:r>
              <a:rPr lang="es-ES" sz="2800" dirty="0" err="1"/>
              <a:t>hazkundea</a:t>
            </a:r>
            <a:r>
              <a:rPr lang="es-ES" sz="2800" dirty="0"/>
              <a:t> </a:t>
            </a:r>
            <a:r>
              <a:rPr lang="es-ES" sz="2800" dirty="0" err="1"/>
              <a:t>gazteen</a:t>
            </a:r>
            <a:r>
              <a:rPr lang="es-ES" sz="2800" dirty="0"/>
              <a:t> </a:t>
            </a:r>
            <a:r>
              <a:rPr lang="es-ES" sz="2800" dirty="0" err="1"/>
              <a:t>eskutik</a:t>
            </a:r>
            <a:r>
              <a:rPr lang="es-ES" sz="2800" dirty="0"/>
              <a:t> </a:t>
            </a:r>
            <a:r>
              <a:rPr lang="es-ES" sz="2800" dirty="0" err="1"/>
              <a:t>dator</a:t>
            </a:r>
            <a:r>
              <a:rPr lang="es-ES" sz="2800" dirty="0"/>
              <a:t> </a:t>
            </a:r>
            <a:r>
              <a:rPr lang="es-ES" sz="2800" dirty="0" err="1"/>
              <a:t>gaur</a:t>
            </a:r>
            <a:r>
              <a:rPr lang="es-ES" sz="2800" dirty="0"/>
              <a:t> </a:t>
            </a:r>
            <a:r>
              <a:rPr lang="es-ES" sz="2800" dirty="0" err="1"/>
              <a:t>egun</a:t>
            </a:r>
            <a:r>
              <a:rPr lang="es-ES" sz="2800" dirty="0" smtClean="0"/>
              <a:t>.</a:t>
            </a:r>
            <a:r>
              <a:rPr lang="es-ES" sz="4000" dirty="0" smtClean="0"/>
              <a:t> </a:t>
            </a:r>
            <a:endParaRPr lang="es-ES" sz="4000" dirty="0"/>
          </a:p>
        </p:txBody>
      </p:sp>
      <p:sp>
        <p:nvSpPr>
          <p:cNvPr id="100356" name="Marcador de fech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buClrTx/>
              <a:buFontTx/>
              <a:buNone/>
            </a:pPr>
            <a:r>
              <a:rPr lang="fr-FR">
                <a:solidFill>
                  <a:srgbClr val="FFFFFF"/>
                </a:solidFill>
                <a:cs typeface="Arial" charset="0"/>
              </a:rPr>
              <a:t>12/09/16</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507288" cy="1136650"/>
          </a:xfrm>
        </p:spPr>
        <p:txBody>
          <a:bodyPr/>
          <a:lstStyle/>
          <a:p>
            <a:r>
              <a:rPr lang="eu-ES" sz="2800" b="1" dirty="0"/>
              <a:t>1.4. Euskararen ezagutza, erabilera eta jarrerak (</a:t>
            </a:r>
            <a:r>
              <a:rPr lang="eu-ES" sz="2800" b="1" dirty="0" smtClean="0"/>
              <a:t>XXIV)</a:t>
            </a:r>
            <a:endParaRPr lang="es-ES" sz="2800" dirty="0"/>
          </a:p>
        </p:txBody>
      </p:sp>
      <p:sp>
        <p:nvSpPr>
          <p:cNvPr id="3" name="Marcador de contenido 2"/>
          <p:cNvSpPr>
            <a:spLocks noGrp="1"/>
          </p:cNvSpPr>
          <p:nvPr>
            <p:ph idx="1"/>
          </p:nvPr>
        </p:nvSpPr>
        <p:spPr>
          <a:xfrm>
            <a:off x="457200" y="1340768"/>
            <a:ext cx="8223250" cy="4779045"/>
          </a:xfrm>
        </p:spPr>
        <p:txBody>
          <a:bodyPr/>
          <a:lstStyle/>
          <a:p>
            <a:r>
              <a:rPr lang="es-ES" dirty="0">
                <a:latin typeface="Calibri" charset="0"/>
                <a:ea typeface="MS PGothic" charset="0"/>
                <a:cs typeface="Noto Sans CJK SC Regular" charset="0"/>
              </a:rPr>
              <a:t>ONDORIOAK (</a:t>
            </a:r>
            <a:r>
              <a:rPr lang="es-ES" dirty="0" smtClean="0">
                <a:latin typeface="Calibri" charset="0"/>
                <a:ea typeface="MS PGothic" charset="0"/>
                <a:cs typeface="Noto Sans CJK SC Regular" charset="0"/>
              </a:rPr>
              <a:t>II)</a:t>
            </a:r>
            <a:endParaRPr lang="es-ES" dirty="0" smtClean="0"/>
          </a:p>
          <a:p>
            <a:r>
              <a:rPr lang="es-ES" sz="2800" b="1" dirty="0" smtClean="0"/>
              <a:t>2</a:t>
            </a:r>
            <a:r>
              <a:rPr lang="es-ES" sz="2800" b="1" dirty="0"/>
              <a:t>) </a:t>
            </a:r>
            <a:r>
              <a:rPr lang="es-ES" sz="2800" b="1" dirty="0" err="1"/>
              <a:t>Transmisioari</a:t>
            </a:r>
            <a:r>
              <a:rPr lang="es-ES" sz="2800" b="1" dirty="0"/>
              <a:t> </a:t>
            </a:r>
            <a:r>
              <a:rPr lang="es-ES" sz="2800" b="1" dirty="0" err="1"/>
              <a:t>dagokionez</a:t>
            </a:r>
            <a:r>
              <a:rPr lang="es-ES" sz="2800" b="1" dirty="0"/>
              <a:t>:</a:t>
            </a:r>
            <a:endParaRPr lang="es-ES_tradnl" sz="2800" b="1" dirty="0"/>
          </a:p>
          <a:p>
            <a:r>
              <a:rPr lang="es-ES" sz="2800" dirty="0"/>
              <a:t>- </a:t>
            </a:r>
            <a:r>
              <a:rPr lang="es-ES" sz="2800" dirty="0" err="1"/>
              <a:t>Transmisioa</a:t>
            </a:r>
            <a:r>
              <a:rPr lang="es-ES" sz="2800" dirty="0"/>
              <a:t> </a:t>
            </a:r>
            <a:r>
              <a:rPr lang="es-ES" sz="2800" dirty="0" err="1"/>
              <a:t>ez</a:t>
            </a:r>
            <a:r>
              <a:rPr lang="es-ES" sz="2800" dirty="0"/>
              <a:t> da </a:t>
            </a:r>
            <a:r>
              <a:rPr lang="es-ES" sz="2800" dirty="0" err="1"/>
              <a:t>hain</a:t>
            </a:r>
            <a:r>
              <a:rPr lang="es-ES" sz="2800" dirty="0"/>
              <a:t> </a:t>
            </a:r>
            <a:r>
              <a:rPr lang="es-ES" sz="2800" dirty="0" err="1"/>
              <a:t>nabarmena</a:t>
            </a:r>
            <a:r>
              <a:rPr lang="es-ES" sz="2800" dirty="0"/>
              <a:t> izan (</a:t>
            </a:r>
            <a:r>
              <a:rPr lang="es-ES" sz="2800" dirty="0" err="1"/>
              <a:t>hezkuntzan</a:t>
            </a:r>
            <a:r>
              <a:rPr lang="es-ES" sz="2800" dirty="0"/>
              <a:t> </a:t>
            </a:r>
            <a:r>
              <a:rPr lang="es-ES" sz="2800" dirty="0" err="1"/>
              <a:t>bezala</a:t>
            </a:r>
            <a:r>
              <a:rPr lang="es-ES" sz="2800" dirty="0"/>
              <a:t>, </a:t>
            </a:r>
            <a:r>
              <a:rPr lang="es-ES" sz="2800" dirty="0" err="1"/>
              <a:t>adibidez</a:t>
            </a:r>
            <a:r>
              <a:rPr lang="es-ES" sz="2800" dirty="0"/>
              <a:t>)</a:t>
            </a:r>
            <a:endParaRPr lang="es-ES_tradnl" sz="2800" dirty="0"/>
          </a:p>
          <a:p>
            <a:r>
              <a:rPr lang="es-ES" sz="2800" dirty="0"/>
              <a:t>- </a:t>
            </a:r>
            <a:r>
              <a:rPr lang="es-ES" sz="2800" dirty="0" err="1"/>
              <a:t>Transmisio</a:t>
            </a:r>
            <a:r>
              <a:rPr lang="es-ES" sz="2800" dirty="0"/>
              <a:t> </a:t>
            </a:r>
            <a:r>
              <a:rPr lang="es-ES" sz="2800" dirty="0" err="1"/>
              <a:t>hizkuntza</a:t>
            </a:r>
            <a:r>
              <a:rPr lang="es-ES" sz="2800" dirty="0"/>
              <a:t> </a:t>
            </a:r>
            <a:r>
              <a:rPr lang="es-ES" sz="2800" dirty="0" err="1"/>
              <a:t>nagusia</a:t>
            </a:r>
            <a:r>
              <a:rPr lang="es-ES" sz="2800" dirty="0"/>
              <a:t> </a:t>
            </a:r>
            <a:r>
              <a:rPr lang="es-ES" sz="2800" dirty="0" err="1"/>
              <a:t>oraindik</a:t>
            </a:r>
            <a:r>
              <a:rPr lang="es-ES" sz="2800" dirty="0"/>
              <a:t> </a:t>
            </a:r>
            <a:r>
              <a:rPr lang="es-ES" sz="2800" dirty="0" err="1"/>
              <a:t>erdara</a:t>
            </a:r>
            <a:r>
              <a:rPr lang="es-ES" sz="2800" dirty="0"/>
              <a:t> da</a:t>
            </a:r>
            <a:endParaRPr lang="es-ES_tradnl" sz="2800" dirty="0"/>
          </a:p>
          <a:p>
            <a:r>
              <a:rPr lang="es-ES" sz="2800" dirty="0"/>
              <a:t>- </a:t>
            </a:r>
            <a:r>
              <a:rPr lang="es-ES" sz="2800" dirty="0" err="1"/>
              <a:t>Gurasoen</a:t>
            </a:r>
            <a:r>
              <a:rPr lang="es-ES" sz="2800" dirty="0"/>
              <a:t> </a:t>
            </a:r>
            <a:r>
              <a:rPr lang="es-ES" sz="2800" dirty="0" err="1"/>
              <a:t>lehen</a:t>
            </a:r>
            <a:r>
              <a:rPr lang="es-ES" sz="2800" dirty="0"/>
              <a:t> </a:t>
            </a:r>
            <a:r>
              <a:rPr lang="es-ES" sz="2800" dirty="0" err="1"/>
              <a:t>hizkuntzaj</a:t>
            </a:r>
            <a:r>
              <a:rPr lang="es-ES" sz="2800" dirty="0"/>
              <a:t> </a:t>
            </a:r>
            <a:r>
              <a:rPr lang="es-ES" sz="2800" dirty="0" err="1"/>
              <a:t>eragina</a:t>
            </a:r>
            <a:r>
              <a:rPr lang="es-ES" sz="2800" dirty="0"/>
              <a:t> </a:t>
            </a:r>
            <a:r>
              <a:rPr lang="es-ES" sz="2800" dirty="0" err="1"/>
              <a:t>dueuskararen</a:t>
            </a:r>
            <a:r>
              <a:rPr lang="es-ES" sz="2800" dirty="0"/>
              <a:t> </a:t>
            </a:r>
            <a:r>
              <a:rPr lang="es-ES" sz="2800" dirty="0" err="1"/>
              <a:t>transmisioan</a:t>
            </a:r>
            <a:endParaRPr lang="es-ES_tradnl" sz="2800" dirty="0"/>
          </a:p>
          <a:p>
            <a:endParaRPr lang="es-ES" dirty="0"/>
          </a:p>
        </p:txBody>
      </p:sp>
      <p:sp>
        <p:nvSpPr>
          <p:cNvPr id="4" name="Marcador de fecha 3"/>
          <p:cNvSpPr>
            <a:spLocks noGrp="1"/>
          </p:cNvSpPr>
          <p:nvPr>
            <p:ph type="dt" idx="10"/>
          </p:nvPr>
        </p:nvSpPr>
        <p:spPr/>
        <p:txBody>
          <a:bodyPr/>
          <a:lstStyle/>
          <a:p>
            <a:pPr>
              <a:defRPr/>
            </a:pPr>
            <a:r>
              <a:rPr lang="fr-FR" smtClean="0"/>
              <a:t>12/09/16</a:t>
            </a:r>
            <a:endParaRPr lang="fr-FR"/>
          </a:p>
        </p:txBody>
      </p:sp>
    </p:spTree>
    <p:extLst>
      <p:ext uri="{BB962C8B-B14F-4D97-AF65-F5344CB8AC3E}">
        <p14:creationId xmlns:p14="http://schemas.microsoft.com/office/powerpoint/2010/main" val="430662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u-ES" sz="2800" b="1" dirty="0"/>
              <a:t>1.4. Euskararen ezagutza, erabilera eta jarrerak (</a:t>
            </a:r>
            <a:r>
              <a:rPr lang="eu-ES" sz="2800" b="1" dirty="0" smtClean="0"/>
              <a:t>XXV</a:t>
            </a:r>
            <a:r>
              <a:rPr lang="eu-ES" sz="2800" b="1" dirty="0"/>
              <a:t>)</a:t>
            </a:r>
            <a:endParaRPr lang="es-ES" sz="2800" dirty="0"/>
          </a:p>
        </p:txBody>
      </p:sp>
      <p:sp>
        <p:nvSpPr>
          <p:cNvPr id="3" name="Marcador de contenido 2"/>
          <p:cNvSpPr>
            <a:spLocks noGrp="1"/>
          </p:cNvSpPr>
          <p:nvPr>
            <p:ph idx="1"/>
          </p:nvPr>
        </p:nvSpPr>
        <p:spPr>
          <a:xfrm>
            <a:off x="457200" y="1268760"/>
            <a:ext cx="8223250" cy="4851053"/>
          </a:xfrm>
        </p:spPr>
        <p:txBody>
          <a:bodyPr/>
          <a:lstStyle/>
          <a:p>
            <a:r>
              <a:rPr lang="es-ES" dirty="0">
                <a:latin typeface="Calibri" charset="0"/>
                <a:ea typeface="MS PGothic" charset="0"/>
                <a:cs typeface="Noto Sans CJK SC Regular" charset="0"/>
              </a:rPr>
              <a:t>ONDORIOAK (</a:t>
            </a:r>
            <a:r>
              <a:rPr lang="es-ES" dirty="0" smtClean="0">
                <a:latin typeface="Calibri" charset="0"/>
                <a:ea typeface="MS PGothic" charset="0"/>
                <a:cs typeface="Noto Sans CJK SC Regular" charset="0"/>
              </a:rPr>
              <a:t>III)</a:t>
            </a:r>
            <a:endParaRPr lang="es-ES" dirty="0" smtClean="0"/>
          </a:p>
          <a:p>
            <a:r>
              <a:rPr lang="es-ES" sz="2800" b="1" dirty="0" smtClean="0"/>
              <a:t>3</a:t>
            </a:r>
            <a:r>
              <a:rPr lang="es-ES" sz="2800" b="1" dirty="0"/>
              <a:t>) </a:t>
            </a:r>
            <a:r>
              <a:rPr lang="es-ES" sz="2800" b="1" dirty="0" err="1"/>
              <a:t>Erabilerari</a:t>
            </a:r>
            <a:r>
              <a:rPr lang="es-ES" sz="2800" b="1" dirty="0"/>
              <a:t> </a:t>
            </a:r>
            <a:r>
              <a:rPr lang="es-ES" sz="2800" b="1" dirty="0" err="1"/>
              <a:t>dagokionez</a:t>
            </a:r>
            <a:r>
              <a:rPr lang="es-ES" sz="2800" b="1" dirty="0"/>
              <a:t>:</a:t>
            </a:r>
            <a:endParaRPr lang="es-ES_tradnl" sz="2800" b="1" dirty="0"/>
          </a:p>
          <a:p>
            <a:r>
              <a:rPr lang="es-ES" sz="2800" dirty="0"/>
              <a:t>- </a:t>
            </a:r>
            <a:r>
              <a:rPr lang="es-ES" sz="2800" dirty="0" err="1"/>
              <a:t>Gora</a:t>
            </a:r>
            <a:r>
              <a:rPr lang="es-ES" sz="2800" dirty="0"/>
              <a:t> </a:t>
            </a:r>
            <a:r>
              <a:rPr lang="es-ES" sz="2800" dirty="0" err="1"/>
              <a:t>egin</a:t>
            </a:r>
            <a:r>
              <a:rPr lang="es-ES" sz="2800" dirty="0"/>
              <a:t> du, </a:t>
            </a:r>
            <a:r>
              <a:rPr lang="es-ES" sz="2800" dirty="0" err="1"/>
              <a:t>batez</a:t>
            </a:r>
            <a:r>
              <a:rPr lang="es-ES" sz="2800" dirty="0"/>
              <a:t> ere </a:t>
            </a:r>
            <a:r>
              <a:rPr lang="es-ES" sz="2800" dirty="0" err="1"/>
              <a:t>testuinguru</a:t>
            </a:r>
            <a:r>
              <a:rPr lang="es-ES" sz="2800" dirty="0"/>
              <a:t> </a:t>
            </a:r>
            <a:r>
              <a:rPr lang="es-ES" sz="2800" dirty="0" err="1"/>
              <a:t>formaletan</a:t>
            </a:r>
            <a:endParaRPr lang="es-ES_tradnl" sz="2800" dirty="0"/>
          </a:p>
          <a:p>
            <a:r>
              <a:rPr lang="es-ES" sz="2800" dirty="0"/>
              <a:t>- EAE eta </a:t>
            </a:r>
            <a:r>
              <a:rPr lang="es-ES" sz="2800" dirty="0" err="1"/>
              <a:t>Naf-an</a:t>
            </a:r>
            <a:r>
              <a:rPr lang="es-ES" sz="2800" dirty="0"/>
              <a:t> </a:t>
            </a:r>
            <a:r>
              <a:rPr lang="es-ES" sz="2800" dirty="0" err="1"/>
              <a:t>goakada</a:t>
            </a:r>
            <a:r>
              <a:rPr lang="es-ES" sz="2800" dirty="0"/>
              <a:t>; </a:t>
            </a:r>
            <a:r>
              <a:rPr lang="es-ES" sz="2800" dirty="0" err="1"/>
              <a:t>iparraldean</a:t>
            </a:r>
            <a:r>
              <a:rPr lang="es-ES" sz="2800" dirty="0"/>
              <a:t> </a:t>
            </a:r>
            <a:r>
              <a:rPr lang="es-ES" sz="2800" dirty="0" err="1"/>
              <a:t>beherakada</a:t>
            </a:r>
            <a:endParaRPr lang="es-ES_tradnl" sz="2800" dirty="0"/>
          </a:p>
          <a:p>
            <a:r>
              <a:rPr lang="es-ES" sz="2800" dirty="0">
                <a:sym typeface="Wingdings"/>
              </a:rPr>
              <a:t></a:t>
            </a:r>
            <a:r>
              <a:rPr lang="es-ES" sz="2800" dirty="0"/>
              <a:t> </a:t>
            </a:r>
            <a:r>
              <a:rPr lang="es-ES" sz="2800" dirty="0" err="1"/>
              <a:t>Ahozko</a:t>
            </a:r>
            <a:r>
              <a:rPr lang="es-ES" sz="2800" dirty="0"/>
              <a:t> </a:t>
            </a:r>
            <a:r>
              <a:rPr lang="es-ES" sz="2800" dirty="0" err="1"/>
              <a:t>euskararen</a:t>
            </a:r>
            <a:r>
              <a:rPr lang="es-ES" sz="2800" dirty="0"/>
              <a:t> </a:t>
            </a:r>
            <a:r>
              <a:rPr lang="es-ES" sz="2800" dirty="0" err="1"/>
              <a:t>erabilerak</a:t>
            </a:r>
            <a:r>
              <a:rPr lang="es-ES" sz="2800" dirty="0"/>
              <a:t> </a:t>
            </a:r>
            <a:r>
              <a:rPr lang="es-ES" sz="2800" dirty="0" err="1"/>
              <a:t>presetzia</a:t>
            </a:r>
            <a:r>
              <a:rPr lang="es-ES" sz="2800" dirty="0"/>
              <a:t> </a:t>
            </a:r>
            <a:r>
              <a:rPr lang="es-ES" sz="2800" dirty="0" err="1"/>
              <a:t>gehiago</a:t>
            </a:r>
            <a:r>
              <a:rPr lang="es-ES" sz="2800" dirty="0"/>
              <a:t> du </a:t>
            </a:r>
            <a:r>
              <a:rPr lang="es-ES" sz="2800" dirty="0" err="1"/>
              <a:t>gaur</a:t>
            </a:r>
            <a:r>
              <a:rPr lang="es-ES" sz="2800" dirty="0"/>
              <a:t> </a:t>
            </a:r>
            <a:r>
              <a:rPr lang="es-ES" sz="2800" dirty="0" err="1"/>
              <a:t>egun</a:t>
            </a:r>
            <a:endParaRPr lang="es-ES_tradnl" sz="2800" dirty="0"/>
          </a:p>
          <a:p>
            <a:endParaRPr lang="es-ES" dirty="0"/>
          </a:p>
        </p:txBody>
      </p:sp>
      <p:sp>
        <p:nvSpPr>
          <p:cNvPr id="4" name="Marcador de fecha 3"/>
          <p:cNvSpPr>
            <a:spLocks noGrp="1"/>
          </p:cNvSpPr>
          <p:nvPr>
            <p:ph type="dt" idx="10"/>
          </p:nvPr>
        </p:nvSpPr>
        <p:spPr/>
        <p:txBody>
          <a:bodyPr/>
          <a:lstStyle/>
          <a:p>
            <a:pPr>
              <a:defRPr/>
            </a:pPr>
            <a:r>
              <a:rPr lang="fr-FR" smtClean="0"/>
              <a:t>12/09/16</a:t>
            </a:r>
            <a:endParaRPr lang="fr-FR"/>
          </a:p>
        </p:txBody>
      </p:sp>
    </p:spTree>
    <p:extLst>
      <p:ext uri="{BB962C8B-B14F-4D97-AF65-F5344CB8AC3E}">
        <p14:creationId xmlns:p14="http://schemas.microsoft.com/office/powerpoint/2010/main" val="301120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FFB1167A-35B6-5E41-A0E2-813D397BB646}" type="slidenum">
              <a:rPr lang="en-US" sz="1200">
                <a:solidFill>
                  <a:srgbClr val="898989"/>
                </a:solidFill>
                <a:latin typeface="Arial" charset="0"/>
                <a:cs typeface="Arial" charset="0"/>
              </a:rPr>
              <a:pPr algn="r" eaLnBrk="1" hangingPunct="1">
                <a:buSzPct val="100000"/>
              </a:pPr>
              <a:t>5</a:t>
            </a:fld>
            <a:endParaRPr lang="en-US" sz="1200">
              <a:solidFill>
                <a:srgbClr val="898989"/>
              </a:solidFill>
              <a:latin typeface="Arial" charset="0"/>
              <a:cs typeface="Arial"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260350"/>
            <a:ext cx="7112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u-ES" sz="2800" b="1" dirty="0"/>
              <a:t>1.4. Euskararen ezagutza, erabilera eta jarrerak (</a:t>
            </a:r>
            <a:r>
              <a:rPr lang="eu-ES" sz="2800" b="1" dirty="0" smtClean="0"/>
              <a:t>XXVI)</a:t>
            </a:r>
            <a:endParaRPr lang="es-ES" sz="2800" dirty="0"/>
          </a:p>
        </p:txBody>
      </p:sp>
      <p:sp>
        <p:nvSpPr>
          <p:cNvPr id="3" name="Marcador de contenido 2"/>
          <p:cNvSpPr>
            <a:spLocks noGrp="1"/>
          </p:cNvSpPr>
          <p:nvPr>
            <p:ph idx="1"/>
          </p:nvPr>
        </p:nvSpPr>
        <p:spPr>
          <a:xfrm>
            <a:off x="457200" y="1340768"/>
            <a:ext cx="8223250" cy="4779045"/>
          </a:xfrm>
        </p:spPr>
        <p:txBody>
          <a:bodyPr/>
          <a:lstStyle/>
          <a:p>
            <a:r>
              <a:rPr lang="es-ES" dirty="0">
                <a:latin typeface="Calibri" charset="0"/>
                <a:ea typeface="MS PGothic" charset="0"/>
                <a:cs typeface="Noto Sans CJK SC Regular" charset="0"/>
              </a:rPr>
              <a:t>ONDORIOAK (</a:t>
            </a:r>
            <a:r>
              <a:rPr lang="es-ES" dirty="0" smtClean="0">
                <a:latin typeface="Calibri" charset="0"/>
                <a:ea typeface="MS PGothic" charset="0"/>
                <a:cs typeface="Noto Sans CJK SC Regular" charset="0"/>
              </a:rPr>
              <a:t>IV)</a:t>
            </a:r>
            <a:endParaRPr lang="es-ES" dirty="0" smtClean="0"/>
          </a:p>
          <a:p>
            <a:r>
              <a:rPr lang="es-ES" b="1" dirty="0" smtClean="0"/>
              <a:t>4</a:t>
            </a:r>
            <a:r>
              <a:rPr lang="es-ES" b="1" dirty="0"/>
              <a:t>) </a:t>
            </a:r>
            <a:r>
              <a:rPr lang="es-ES" b="1" dirty="0" err="1"/>
              <a:t>Jarrerari</a:t>
            </a:r>
            <a:r>
              <a:rPr lang="es-ES" b="1" dirty="0"/>
              <a:t> </a:t>
            </a:r>
            <a:r>
              <a:rPr lang="es-ES" b="1" dirty="0" err="1"/>
              <a:t>dagokionez</a:t>
            </a:r>
            <a:r>
              <a:rPr lang="es-ES" b="1" dirty="0"/>
              <a:t>:</a:t>
            </a:r>
            <a:endParaRPr lang="es-ES_tradnl" b="1" dirty="0"/>
          </a:p>
          <a:p>
            <a:r>
              <a:rPr lang="es-ES" sz="2800" dirty="0"/>
              <a:t>- </a:t>
            </a:r>
            <a:r>
              <a:rPr lang="es-ES" sz="2800" dirty="0" err="1"/>
              <a:t>Gipuzkoan</a:t>
            </a:r>
            <a:r>
              <a:rPr lang="es-ES" sz="2800" dirty="0"/>
              <a:t> </a:t>
            </a:r>
            <a:r>
              <a:rPr lang="es-ES" sz="2800" dirty="0" err="1"/>
              <a:t>dago</a:t>
            </a:r>
            <a:r>
              <a:rPr lang="es-ES" sz="2800" dirty="0"/>
              <a:t> euskara </a:t>
            </a:r>
            <a:r>
              <a:rPr lang="es-ES" sz="2800" dirty="0" err="1"/>
              <a:t>sustatzearen</a:t>
            </a:r>
            <a:r>
              <a:rPr lang="es-ES" sz="2800" dirty="0"/>
              <a:t> </a:t>
            </a:r>
            <a:r>
              <a:rPr lang="es-ES" sz="2800" dirty="0" err="1"/>
              <a:t>aldeko</a:t>
            </a:r>
            <a:r>
              <a:rPr lang="es-ES" sz="2800" dirty="0"/>
              <a:t> persona </a:t>
            </a:r>
            <a:r>
              <a:rPr lang="es-ES" sz="2800" dirty="0" err="1"/>
              <a:t>gehien</a:t>
            </a:r>
            <a:endParaRPr lang="es-ES_tradnl" sz="2800" dirty="0"/>
          </a:p>
          <a:p>
            <a:r>
              <a:rPr lang="es-ES" sz="2800" dirty="0"/>
              <a:t>- </a:t>
            </a:r>
            <a:r>
              <a:rPr lang="es-ES" sz="2800" dirty="0" err="1"/>
              <a:t>Hizkuntza</a:t>
            </a:r>
            <a:r>
              <a:rPr lang="es-ES" sz="2800" dirty="0"/>
              <a:t> </a:t>
            </a:r>
            <a:r>
              <a:rPr lang="es-ES" sz="2800" dirty="0" err="1"/>
              <a:t>ezagutzarekin</a:t>
            </a:r>
            <a:r>
              <a:rPr lang="es-ES" sz="2800" dirty="0"/>
              <a:t> </a:t>
            </a:r>
            <a:r>
              <a:rPr lang="es-ES" sz="2800" dirty="0" err="1"/>
              <a:t>lotut</a:t>
            </a:r>
            <a:r>
              <a:rPr lang="es-ES" sz="2800" dirty="0"/>
              <a:t> </a:t>
            </a:r>
            <a:r>
              <a:rPr lang="es-ES" sz="2800" dirty="0" err="1"/>
              <a:t>dago</a:t>
            </a:r>
            <a:r>
              <a:rPr lang="es-ES" sz="2800" dirty="0"/>
              <a:t> </a:t>
            </a:r>
            <a:r>
              <a:rPr lang="es-ES" sz="2800" dirty="0" err="1"/>
              <a:t>euskararen</a:t>
            </a:r>
            <a:r>
              <a:rPr lang="es-ES" sz="2800" dirty="0"/>
              <a:t> </a:t>
            </a:r>
            <a:r>
              <a:rPr lang="es-ES" sz="2800" dirty="0" err="1"/>
              <a:t>aldeko</a:t>
            </a:r>
            <a:r>
              <a:rPr lang="es-ES" sz="2800" dirty="0"/>
              <a:t> jarrera (</a:t>
            </a:r>
            <a:r>
              <a:rPr lang="es-ES" sz="2800" dirty="0" err="1"/>
              <a:t>Gip</a:t>
            </a:r>
            <a:r>
              <a:rPr lang="es-ES" sz="2800" dirty="0"/>
              <a:t>.-</a:t>
            </a:r>
            <a:r>
              <a:rPr lang="es-ES" sz="2800" dirty="0" err="1"/>
              <a:t>an</a:t>
            </a:r>
            <a:r>
              <a:rPr lang="es-ES" sz="2800" dirty="0"/>
              <a:t> </a:t>
            </a:r>
            <a:r>
              <a:rPr lang="es-ES" sz="2800" dirty="0" err="1"/>
              <a:t>aldeko</a:t>
            </a:r>
            <a:r>
              <a:rPr lang="es-ES" sz="2800" dirty="0"/>
              <a:t> </a:t>
            </a:r>
            <a:r>
              <a:rPr lang="es-ES" sz="2800" dirty="0" err="1"/>
              <a:t>gehienak</a:t>
            </a:r>
            <a:r>
              <a:rPr lang="es-ES" sz="2800" dirty="0"/>
              <a:t>)</a:t>
            </a:r>
            <a:endParaRPr lang="es-ES_tradnl" sz="2800" dirty="0"/>
          </a:p>
          <a:p>
            <a:r>
              <a:rPr lang="es-ES" sz="2800" dirty="0"/>
              <a:t>- </a:t>
            </a:r>
            <a:r>
              <a:rPr lang="es-ES" sz="2800" dirty="0" err="1"/>
              <a:t>Azken</a:t>
            </a:r>
            <a:r>
              <a:rPr lang="es-ES" sz="2800" dirty="0"/>
              <a:t> 25 </a:t>
            </a:r>
            <a:r>
              <a:rPr lang="es-ES" sz="2800" dirty="0" err="1"/>
              <a:t>urteetan</a:t>
            </a:r>
            <a:r>
              <a:rPr lang="es-ES" sz="2800" dirty="0"/>
              <a:t> </a:t>
            </a:r>
            <a:r>
              <a:rPr lang="es-ES" sz="2800" dirty="0" err="1"/>
              <a:t>gora</a:t>
            </a:r>
            <a:r>
              <a:rPr lang="es-ES" sz="2800" dirty="0"/>
              <a:t> </a:t>
            </a:r>
            <a:r>
              <a:rPr lang="es-ES" sz="2800" dirty="0" err="1"/>
              <a:t>egin</a:t>
            </a:r>
            <a:r>
              <a:rPr lang="es-ES" sz="2800" dirty="0"/>
              <a:t> du euskara </a:t>
            </a:r>
            <a:r>
              <a:rPr lang="es-ES" sz="2800" dirty="0" err="1"/>
              <a:t>sustatzearen</a:t>
            </a:r>
            <a:r>
              <a:rPr lang="es-ES" sz="2800" dirty="0"/>
              <a:t> </a:t>
            </a:r>
            <a:r>
              <a:rPr lang="es-ES" sz="2800" dirty="0" err="1"/>
              <a:t>aldeko</a:t>
            </a:r>
            <a:r>
              <a:rPr lang="es-ES" sz="2800" dirty="0"/>
              <a:t> </a:t>
            </a:r>
            <a:r>
              <a:rPr lang="es-ES" sz="2800" dirty="0" err="1"/>
              <a:t>jarrerak</a:t>
            </a:r>
            <a:r>
              <a:rPr lang="es-ES" sz="2800" dirty="0"/>
              <a:t>.</a:t>
            </a:r>
            <a:endParaRPr lang="es-ES_tradnl" sz="2800" dirty="0"/>
          </a:p>
          <a:p>
            <a:endParaRPr lang="es-ES" dirty="0"/>
          </a:p>
        </p:txBody>
      </p:sp>
      <p:sp>
        <p:nvSpPr>
          <p:cNvPr id="4" name="Marcador de fecha 3"/>
          <p:cNvSpPr>
            <a:spLocks noGrp="1"/>
          </p:cNvSpPr>
          <p:nvPr>
            <p:ph type="dt" idx="10"/>
          </p:nvPr>
        </p:nvSpPr>
        <p:spPr/>
        <p:txBody>
          <a:bodyPr/>
          <a:lstStyle/>
          <a:p>
            <a:pPr>
              <a:defRPr/>
            </a:pPr>
            <a:r>
              <a:rPr lang="fr-FR" smtClean="0"/>
              <a:t>12/09/16</a:t>
            </a:r>
            <a:endParaRPr lang="fr-FR"/>
          </a:p>
        </p:txBody>
      </p:sp>
    </p:spTree>
    <p:extLst>
      <p:ext uri="{BB962C8B-B14F-4D97-AF65-F5344CB8AC3E}">
        <p14:creationId xmlns:p14="http://schemas.microsoft.com/office/powerpoint/2010/main" val="1348888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152400" y="1054100"/>
            <a:ext cx="882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ctr" eaLnBrk="1" hangingPunct="1">
              <a:buSzPct val="100000"/>
            </a:pPr>
            <a:r>
              <a:rPr lang="es-ES" i="1" u="sng"/>
              <a:t>Erdaldunen euskararekiko aurreiritziak eta jarrerak</a:t>
            </a:r>
            <a:r>
              <a:rPr lang="es-ES" sz="2800"/>
              <a:t>  </a:t>
            </a:r>
            <a:r>
              <a:rPr lang="es-ES" sz="900"/>
              <a:t>(http://www.euskara.euskadi.net/r59-738/eu/contenidos/informacion/argitalpenak/eu_6092/adjuntos/erdaldunen-aurreiritziak-2009.pdf</a:t>
            </a:r>
            <a:r>
              <a:rPr lang="es-ES" sz="1300"/>
              <a:t>)</a:t>
            </a:r>
            <a:r>
              <a:rPr lang="es-ES" sz="2800"/>
              <a:t/>
            </a:r>
            <a:br>
              <a:rPr lang="es-ES" sz="2800"/>
            </a:br>
            <a:r>
              <a:rPr lang="es-ES" sz="2800"/>
              <a:t>(Amorrortu et al. 2009)</a:t>
            </a:r>
          </a:p>
        </p:txBody>
      </p:sp>
      <p:sp>
        <p:nvSpPr>
          <p:cNvPr id="101379" name="Text Box 2"/>
          <p:cNvSpPr txBox="1">
            <a:spLocks noChangeArrowheads="1"/>
          </p:cNvSpPr>
          <p:nvPr/>
        </p:nvSpPr>
        <p:spPr bwMode="auto">
          <a:xfrm>
            <a:off x="457200" y="2667000"/>
            <a:ext cx="43180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6550" indent="-336550">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S PGothic" charset="0"/>
                <a:cs typeface="MS PGothic" charset="0"/>
              </a:defRPr>
            </a:lvl9pPr>
          </a:lstStyle>
          <a:p>
            <a:pPr eaLnBrk="1" hangingPunct="1">
              <a:spcBef>
                <a:spcPts val="700"/>
              </a:spcBef>
              <a:buFont typeface="Arial" charset="0"/>
              <a:buChar char="•"/>
            </a:pPr>
            <a:r>
              <a:rPr lang="es-ES" sz="2800">
                <a:solidFill>
                  <a:srgbClr val="000000"/>
                </a:solidFill>
                <a:latin typeface="Calibri" charset="0"/>
              </a:rPr>
              <a:t>Xedea: euskararekiko jarrerak, usteak eta aurreiritziak ikertzea</a:t>
            </a:r>
          </a:p>
          <a:p>
            <a:pPr eaLnBrk="1" hangingPunct="1">
              <a:spcBef>
                <a:spcPts val="700"/>
              </a:spcBef>
              <a:buFont typeface="Arial" charset="0"/>
              <a:buChar char="•"/>
            </a:pPr>
            <a:r>
              <a:rPr lang="es-ES" sz="2800">
                <a:solidFill>
                  <a:srgbClr val="000000"/>
                </a:solidFill>
                <a:latin typeface="Calibri" charset="0"/>
              </a:rPr>
              <a:t>Emaitza: erdaldunen artean jarrera tipologia zabala dago. </a:t>
            </a:r>
          </a:p>
        </p:txBody>
      </p:sp>
      <p:sp>
        <p:nvSpPr>
          <p:cNvPr id="101380" name="Text Box 3"/>
          <p:cNvSpPr txBox="1">
            <a:spLocks noChangeArrowheads="1"/>
          </p:cNvSpPr>
          <p:nvPr/>
        </p:nvSpPr>
        <p:spPr bwMode="auto">
          <a:xfrm>
            <a:off x="457200" y="2778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2800" b="1" dirty="0">
                <a:solidFill>
                  <a:srgbClr val="000000"/>
                </a:solidFill>
                <a:latin typeface="Calibri" charset="0"/>
                <a:cs typeface="Arial" charset="0"/>
              </a:rPr>
              <a:t>1.4. Euskararen ezagutza, erabilera eta jarrerak (VI)</a:t>
            </a:r>
          </a:p>
        </p:txBody>
      </p:sp>
      <p:pic>
        <p:nvPicPr>
          <p:cNvPr id="1013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3179763"/>
            <a:ext cx="23812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546100" y="1295400"/>
            <a:ext cx="83693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3200">
                <a:solidFill>
                  <a:srgbClr val="000000"/>
                </a:solidFill>
                <a:latin typeface="Calibri" charset="0"/>
                <a:ea typeface="MS PGothic" charset="0"/>
                <a:cs typeface="Noto Sans CJK SC Regular" charset="0"/>
              </a:defRPr>
            </a:lvl1pPr>
            <a:lvl2pPr marL="736600" indent="-27940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800">
                <a:solidFill>
                  <a:srgbClr val="000000"/>
                </a:solidFill>
                <a:latin typeface="Calibri" charset="0"/>
                <a:ea typeface="MS PGothic" charset="0"/>
                <a:cs typeface="Noto Sans CJK SC Regular" charset="0"/>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400">
                <a:solidFill>
                  <a:srgbClr val="000000"/>
                </a:solidFill>
                <a:latin typeface="Calibri" charset="0"/>
                <a:ea typeface="MS PGothic" charset="0"/>
                <a:cs typeface="Noto Sans CJK SC Regular" charset="0"/>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000">
                <a:solidFill>
                  <a:srgbClr val="000000"/>
                </a:solidFill>
                <a:latin typeface="Calibri" charset="0"/>
                <a:ea typeface="MS PGothic" charset="0"/>
                <a:cs typeface="Noto Sans CJK SC Regular" charset="0"/>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000">
                <a:solidFill>
                  <a:srgbClr val="000000"/>
                </a:solidFill>
                <a:latin typeface="Calibri" charset="0"/>
                <a:ea typeface="MS PGothic" charset="0"/>
                <a:cs typeface="Noto Sans CJK SC Regular" charset="0"/>
              </a:defRPr>
            </a:lvl5pPr>
            <a:lvl6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000">
                <a:solidFill>
                  <a:srgbClr val="000000"/>
                </a:solidFill>
                <a:latin typeface="Calibri" charset="0"/>
                <a:ea typeface="MS PGothic" charset="0"/>
                <a:cs typeface="Noto Sans CJK SC Regular" charset="0"/>
              </a:defRPr>
            </a:lvl6pPr>
            <a:lvl7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000">
                <a:solidFill>
                  <a:srgbClr val="000000"/>
                </a:solidFill>
                <a:latin typeface="Calibri" charset="0"/>
                <a:ea typeface="MS PGothic" charset="0"/>
                <a:cs typeface="Noto Sans CJK SC Regular" charset="0"/>
              </a:defRPr>
            </a:lvl7pPr>
            <a:lvl8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000">
                <a:solidFill>
                  <a:srgbClr val="000000"/>
                </a:solidFill>
                <a:latin typeface="Calibri" charset="0"/>
                <a:ea typeface="MS PGothic" charset="0"/>
                <a:cs typeface="Noto Sans CJK SC Regular" charset="0"/>
              </a:defRPr>
            </a:lvl8pPr>
            <a:lvl9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780713" algn="l"/>
              </a:tabLst>
              <a:defRPr sz="2000">
                <a:solidFill>
                  <a:srgbClr val="000000"/>
                </a:solidFill>
                <a:latin typeface="Calibri" charset="0"/>
                <a:ea typeface="MS PGothic" charset="0"/>
                <a:cs typeface="Noto Sans CJK SC Regular" charset="0"/>
              </a:defRPr>
            </a:lvl9pPr>
          </a:lstStyle>
          <a:p>
            <a:pPr marL="342900" eaLnBrk="1" hangingPunct="1">
              <a:lnSpc>
                <a:spcPct val="90000"/>
              </a:lnSpc>
              <a:spcBef>
                <a:spcPts val="500"/>
              </a:spcBef>
              <a:buSzPct val="100000"/>
            </a:pPr>
            <a:r>
              <a:rPr lang="es-ES" sz="2800"/>
              <a:t>	Euskara EZ ikasteko arrazoiak </a:t>
            </a:r>
            <a:r>
              <a:rPr lang="es-ES" sz="2000"/>
              <a:t>(euskaraz ikasten ari ez direnak, laginaren %91):</a:t>
            </a:r>
          </a:p>
          <a:p>
            <a:pPr marL="342900" eaLnBrk="1" hangingPunct="1">
              <a:lnSpc>
                <a:spcPct val="90000"/>
              </a:lnSpc>
              <a:spcBef>
                <a:spcPts val="225"/>
              </a:spcBef>
              <a:buSzPct val="100000"/>
            </a:pPr>
            <a:endParaRPr lang="es-ES" sz="900"/>
          </a:p>
          <a:p>
            <a:pPr lvl="1" eaLnBrk="1" hangingPunct="1">
              <a:lnSpc>
                <a:spcPct val="90000"/>
              </a:lnSpc>
              <a:spcBef>
                <a:spcPts val="500"/>
              </a:spcBef>
              <a:buClr>
                <a:srgbClr val="000000"/>
              </a:buClr>
              <a:buSzPct val="100000"/>
              <a:buFont typeface="Calibri" charset="0"/>
              <a:buChar char="-"/>
            </a:pPr>
            <a:r>
              <a:rPr lang="es-ES" sz="2000"/>
              <a:t>%31,9k </a:t>
            </a:r>
            <a:r>
              <a:rPr lang="es-ES" sz="2000" b="1"/>
              <a:t>beste lehentasun batzuk</a:t>
            </a:r>
            <a:r>
              <a:rPr lang="es-ES" sz="2000"/>
              <a:t> ditu </a:t>
            </a:r>
          </a:p>
          <a:p>
            <a:pPr lvl="1" eaLnBrk="1" hangingPunct="1">
              <a:lnSpc>
                <a:spcPct val="90000"/>
              </a:lnSpc>
              <a:spcBef>
                <a:spcPts val="500"/>
              </a:spcBef>
              <a:buClr>
                <a:srgbClr val="000000"/>
              </a:buClr>
              <a:buSzPct val="100000"/>
              <a:buFont typeface="Calibri" charset="0"/>
              <a:buChar char="-"/>
            </a:pPr>
            <a:r>
              <a:rPr lang="es-ES" sz="2000"/>
              <a:t>%18,9k ez du behar beste </a:t>
            </a:r>
            <a:r>
              <a:rPr lang="es-ES" sz="2000" b="1"/>
              <a:t>motibazio</a:t>
            </a:r>
          </a:p>
          <a:p>
            <a:pPr lvl="1" eaLnBrk="1" hangingPunct="1">
              <a:lnSpc>
                <a:spcPct val="90000"/>
              </a:lnSpc>
              <a:spcBef>
                <a:spcPts val="500"/>
              </a:spcBef>
              <a:buClr>
                <a:srgbClr val="000000"/>
              </a:buClr>
              <a:buSzPct val="100000"/>
              <a:buFont typeface="Calibri" charset="0"/>
              <a:buChar char="-"/>
            </a:pPr>
            <a:r>
              <a:rPr lang="es-ES" sz="2000"/>
              <a:t>%9,70ek egin beharreko </a:t>
            </a:r>
            <a:r>
              <a:rPr lang="es-ES" sz="2000" b="1"/>
              <a:t>ahaleginak ez die merezi</a:t>
            </a:r>
          </a:p>
          <a:p>
            <a:pPr lvl="1" eaLnBrk="1" hangingPunct="1">
              <a:lnSpc>
                <a:spcPct val="90000"/>
              </a:lnSpc>
              <a:spcBef>
                <a:spcPts val="500"/>
              </a:spcBef>
              <a:buClr>
                <a:srgbClr val="000000"/>
              </a:buClr>
              <a:buSzPct val="100000"/>
              <a:buFont typeface="Calibri" charset="0"/>
              <a:buChar char="-"/>
            </a:pPr>
            <a:r>
              <a:rPr lang="es-ES" sz="2000"/>
              <a:t>%6,70ek ez dute </a:t>
            </a:r>
            <a:r>
              <a:rPr lang="es-ES" sz="2000" b="1"/>
              <a:t>batere interesik</a:t>
            </a:r>
            <a:r>
              <a:rPr lang="es-ES" sz="2000"/>
              <a:t>. </a:t>
            </a:r>
          </a:p>
          <a:p>
            <a:pPr lvl="1" eaLnBrk="1" hangingPunct="1">
              <a:lnSpc>
                <a:spcPct val="90000"/>
              </a:lnSpc>
              <a:spcBef>
                <a:spcPts val="500"/>
              </a:spcBef>
              <a:buSzPct val="100000"/>
            </a:pPr>
            <a:endParaRPr lang="es-ES" sz="2000"/>
          </a:p>
          <a:p>
            <a:pPr marL="342900" eaLnBrk="1" hangingPunct="1">
              <a:lnSpc>
                <a:spcPct val="90000"/>
              </a:lnSpc>
              <a:spcBef>
                <a:spcPts val="600"/>
              </a:spcBef>
              <a:buSzPct val="100000"/>
            </a:pPr>
            <a:r>
              <a:rPr lang="es-ES" sz="2400"/>
              <a:t>	Euskara EZ ikasteko gehien errepikatu duten arrazoiak:</a:t>
            </a:r>
          </a:p>
          <a:p>
            <a:pPr marL="342900" eaLnBrk="1" hangingPunct="1">
              <a:lnSpc>
                <a:spcPct val="90000"/>
              </a:lnSpc>
              <a:spcBef>
                <a:spcPts val="600"/>
              </a:spcBef>
              <a:buSzPct val="100000"/>
            </a:pPr>
            <a:r>
              <a:rPr lang="es-ES" sz="2400"/>
              <a:t>	- denbora falta (%60k aipatu du); pertsonaren kontrolpetik at dagoen arrazoia. </a:t>
            </a:r>
          </a:p>
          <a:p>
            <a:pPr marL="342900" eaLnBrk="1" hangingPunct="1">
              <a:lnSpc>
                <a:spcPct val="90000"/>
              </a:lnSpc>
              <a:spcBef>
                <a:spcPts val="600"/>
              </a:spcBef>
              <a:buSzPct val="100000"/>
            </a:pPr>
            <a:r>
              <a:rPr lang="es-ES" sz="2400"/>
              <a:t>	- behar beste motibazio ez izateak ere garrantzi handia du.</a:t>
            </a:r>
          </a:p>
          <a:p>
            <a:pPr marL="342900" eaLnBrk="1" hangingPunct="1">
              <a:lnSpc>
                <a:spcPct val="90000"/>
              </a:lnSpc>
              <a:spcBef>
                <a:spcPts val="600"/>
              </a:spcBef>
              <a:buSzPct val="100000"/>
            </a:pPr>
            <a:r>
              <a:rPr lang="es-ES" sz="2400"/>
              <a:t>	</a:t>
            </a:r>
          </a:p>
          <a:p>
            <a:pPr marL="342900" eaLnBrk="1" hangingPunct="1">
              <a:lnSpc>
                <a:spcPct val="90000"/>
              </a:lnSpc>
              <a:spcBef>
                <a:spcPts val="600"/>
              </a:spcBef>
              <a:buSzPct val="100000"/>
            </a:pPr>
            <a:r>
              <a:rPr lang="es-ES" sz="2400"/>
              <a:t>	Ikertzaileek diote arrazoi “saihestezin” hauek motibazio-falta ezkutatzen dutela.</a:t>
            </a:r>
            <a:r>
              <a:rPr lang="es-ES" sz="2400">
                <a:solidFill>
                  <a:srgbClr val="006600"/>
                </a:solidFill>
              </a:rPr>
              <a:t> </a:t>
            </a:r>
          </a:p>
        </p:txBody>
      </p:sp>
      <p:sp>
        <p:nvSpPr>
          <p:cNvPr id="103427" name="Text Box 2"/>
          <p:cNvSpPr txBox="1">
            <a:spLocks noChangeArrowheads="1"/>
          </p:cNvSpPr>
          <p:nvPr/>
        </p:nvSpPr>
        <p:spPr bwMode="auto">
          <a:xfrm>
            <a:off x="457200" y="2778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2800" b="1">
                <a:solidFill>
                  <a:srgbClr val="000000"/>
                </a:solidFill>
                <a:latin typeface="Calibri" charset="0"/>
                <a:cs typeface="Arial" charset="0"/>
              </a:rPr>
              <a:t>1.4. Euskararen ezagutza, erabilera eta jarrerak (VII)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403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4033">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4033">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4033">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403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4033">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44033">
                                            <p:txEl>
                                              <p:pRg st="8" end="8"/>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44033">
                                            <p:txEl>
                                              <p:pRg st="9" end="9"/>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4403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440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254000" y="1295400"/>
            <a:ext cx="889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charset="0"/>
                <a:ea typeface="MS PGothic" charset="0"/>
                <a:cs typeface="Noto Sans CJK SC Regular" charset="0"/>
              </a:defRPr>
            </a:lvl1pPr>
            <a:lvl2pPr marL="736600" indent="-2794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charset="0"/>
                <a:ea typeface="MS PGothic" charset="0"/>
                <a:cs typeface="Noto Sans CJK SC Regular"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charset="0"/>
                <a:ea typeface="MS PGothic" charset="0"/>
                <a:cs typeface="Noto Sans CJK SC Regular"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5pPr>
            <a:lvl6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6pPr>
            <a:lvl7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7pPr>
            <a:lvl8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8pPr>
            <a:lvl9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9pPr>
          </a:lstStyle>
          <a:p>
            <a:pPr marL="342900" eaLnBrk="1" hangingPunct="1">
              <a:spcBef>
                <a:spcPts val="950"/>
              </a:spcBef>
              <a:buSzPct val="100000"/>
            </a:pPr>
            <a:r>
              <a:rPr lang="es-ES" sz="3800"/>
              <a:t>“Euskara ikasteko zailtasuna”: </a:t>
            </a:r>
          </a:p>
          <a:p>
            <a:pPr lvl="1" eaLnBrk="1" hangingPunct="1">
              <a:spcBef>
                <a:spcPts val="700"/>
              </a:spcBef>
              <a:buClr>
                <a:srgbClr val="000000"/>
              </a:buClr>
              <a:buSzPct val="100000"/>
              <a:buFont typeface="Arial" charset="0"/>
              <a:buChar char="–"/>
            </a:pPr>
            <a:r>
              <a:rPr lang="es-ES"/>
              <a:t>	“Ia ezinezkoa da euskara ikastea pertsona heldua zarenean hizkuntza oso zaila baita”</a:t>
            </a:r>
          </a:p>
          <a:p>
            <a:pPr lvl="1" eaLnBrk="1" hangingPunct="1">
              <a:spcBef>
                <a:spcPts val="700"/>
              </a:spcBef>
              <a:buClr>
                <a:srgbClr val="000000"/>
              </a:buClr>
              <a:buSzPct val="100000"/>
              <a:buFont typeface="Arial" charset="0"/>
              <a:buChar char="–"/>
            </a:pPr>
            <a:r>
              <a:rPr lang="es-ES"/>
              <a:t>“Ez dut euskara ikasten oso zaila iruditzen baitzait”. </a:t>
            </a:r>
          </a:p>
          <a:p>
            <a:pPr lvl="1" eaLnBrk="1" hangingPunct="1">
              <a:spcBef>
                <a:spcPts val="650"/>
              </a:spcBef>
              <a:buSzPct val="100000"/>
            </a:pPr>
            <a:r>
              <a:rPr lang="es-ES" sz="2600"/>
              <a:t>	</a:t>
            </a:r>
          </a:p>
          <a:p>
            <a:pPr lvl="1" eaLnBrk="1" hangingPunct="1">
              <a:spcBef>
                <a:spcPts val="650"/>
              </a:spcBef>
              <a:buSzPct val="100000"/>
            </a:pPr>
            <a:r>
              <a:rPr lang="es-ES" sz="2600"/>
              <a:t>	 Aurreiritzi honi aurre egin behar zaio beste hizkuntza bat ikasteko </a:t>
            </a:r>
            <a:r>
              <a:rPr lang="es-ES" sz="2600" b="1"/>
              <a:t>zailtasunean edo erraztasunean</a:t>
            </a:r>
            <a:r>
              <a:rPr lang="es-ES" sz="2600"/>
              <a:t> ez dute egitura-alderdiek soilik eragiten; beste faktore batzuek horiek beste eragin edo gehiago dute, esaterako: </a:t>
            </a:r>
            <a:r>
              <a:rPr lang="es-ES" sz="2600" b="1"/>
              <a:t>ikasteko motibazioa</a:t>
            </a:r>
            <a:r>
              <a:rPr lang="es-ES" sz="2600"/>
              <a:t> edo hizkuntzak </a:t>
            </a:r>
            <a:r>
              <a:rPr lang="es-ES" sz="2600" b="1"/>
              <a:t>inguruan duen presentzia</a:t>
            </a:r>
            <a:r>
              <a:rPr lang="es-ES" sz="2600"/>
              <a:t>. “Guztiek ikasi behar al dugu </a:t>
            </a:r>
            <a:r>
              <a:rPr lang="es-ES" sz="2600" i="1"/>
              <a:t>bikain</a:t>
            </a:r>
            <a:r>
              <a:rPr lang="es-ES" sz="2600"/>
              <a:t> hitz egiten?”.</a:t>
            </a:r>
          </a:p>
          <a:p>
            <a:pPr lvl="1" eaLnBrk="1" hangingPunct="1">
              <a:spcBef>
                <a:spcPts val="650"/>
              </a:spcBef>
              <a:buSzPct val="100000"/>
            </a:pPr>
            <a:endParaRPr lang="es-ES" sz="2600"/>
          </a:p>
        </p:txBody>
      </p:sp>
      <p:sp>
        <p:nvSpPr>
          <p:cNvPr id="105475" name="Text Box 2"/>
          <p:cNvSpPr txBox="1">
            <a:spLocks noChangeArrowheads="1"/>
          </p:cNvSpPr>
          <p:nvPr/>
        </p:nvSpPr>
        <p:spPr bwMode="auto">
          <a:xfrm>
            <a:off x="457200" y="2778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2800" b="1">
                <a:solidFill>
                  <a:srgbClr val="000000"/>
                </a:solidFill>
                <a:latin typeface="Calibri" charset="0"/>
                <a:cs typeface="Arial" charset="0"/>
              </a:rPr>
              <a:t>1.4. Euskararen ezagutza, erabilera eta jarrerak (VIII)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505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5057">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5057">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505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450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1193800"/>
            <a:ext cx="86868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charset="0"/>
                <a:ea typeface="MS PGothic" charset="0"/>
                <a:cs typeface="Noto Sans CJK SC Regular"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charset="0"/>
                <a:ea typeface="MS PGothic" charset="0"/>
                <a:cs typeface="Noto Sans CJK SC Regular"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charset="0"/>
                <a:ea typeface="MS PGothic" charset="0"/>
                <a:cs typeface="Noto Sans CJK SC Regular"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5pPr>
            <a:lvl6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6pPr>
            <a:lvl7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7pPr>
            <a:lvl8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8pPr>
            <a:lvl9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charset="0"/>
                <a:ea typeface="MS PGothic" charset="0"/>
                <a:cs typeface="Noto Sans CJK SC Regular" charset="0"/>
              </a:defRPr>
            </a:lvl9pPr>
          </a:lstStyle>
          <a:p>
            <a:pPr marL="342900" eaLnBrk="1" hangingPunct="1">
              <a:spcBef>
                <a:spcPts val="800"/>
              </a:spcBef>
              <a:buSzPct val="100000"/>
            </a:pPr>
            <a:r>
              <a:rPr lang="es-ES"/>
              <a:t>Euskara ikasteko arrazoiak:</a:t>
            </a:r>
          </a:p>
          <a:p>
            <a:pPr marL="342900" eaLnBrk="1" hangingPunct="1">
              <a:spcBef>
                <a:spcPts val="600"/>
              </a:spcBef>
              <a:buClr>
                <a:srgbClr val="000000"/>
              </a:buClr>
              <a:buSzPct val="100000"/>
              <a:buFont typeface="Calibri" charset="0"/>
              <a:buChar char="•"/>
            </a:pPr>
            <a:r>
              <a:rPr lang="es-ES" sz="2400"/>
              <a:t>Motibazio instrumental indartsuak		</a:t>
            </a:r>
          </a:p>
          <a:p>
            <a:pPr marL="342900" eaLnBrk="1" hangingPunct="1">
              <a:spcBef>
                <a:spcPts val="600"/>
              </a:spcBef>
              <a:buSzPct val="100000"/>
            </a:pPr>
            <a:r>
              <a:rPr lang="es-ES" sz="2400"/>
              <a:t>	-“haurrei etxeko lanekin laguntzea”</a:t>
            </a:r>
          </a:p>
          <a:p>
            <a:pPr marL="342900" eaLnBrk="1" hangingPunct="1">
              <a:spcBef>
                <a:spcPts val="600"/>
              </a:spcBef>
              <a:buSzPct val="100000"/>
            </a:pPr>
            <a:r>
              <a:rPr lang="es-ES" sz="2400"/>
              <a:t>	- “beste lan batzuk lortu ahal izatea”. 	</a:t>
            </a:r>
          </a:p>
          <a:p>
            <a:pPr marL="342900" eaLnBrk="1" hangingPunct="1">
              <a:spcBef>
                <a:spcPts val="600"/>
              </a:spcBef>
              <a:buClr>
                <a:srgbClr val="000000"/>
              </a:buClr>
              <a:buSzPct val="100000"/>
              <a:buFont typeface="Arial" charset="0"/>
              <a:buChar char="•"/>
            </a:pPr>
            <a:r>
              <a:rPr lang="es-ES" sz="2400"/>
              <a:t>“Gure hizkuntza delako” motibazioa, identitatearekin lotura argia duen barne-motibazioa.</a:t>
            </a:r>
          </a:p>
          <a:p>
            <a:pPr marL="342900" eaLnBrk="1" hangingPunct="1">
              <a:spcBef>
                <a:spcPts val="600"/>
              </a:spcBef>
              <a:buClr>
                <a:srgbClr val="000000"/>
              </a:buClr>
              <a:buSzPct val="100000"/>
              <a:buFont typeface="Arial" charset="0"/>
              <a:buChar char="•"/>
            </a:pPr>
            <a:r>
              <a:rPr lang="es-ES" sz="2400"/>
              <a:t>“euskaldunekin euskaraz komunikatu ahal izatea” motibazio integratzailea.</a:t>
            </a:r>
          </a:p>
          <a:p>
            <a:pPr marL="342900" eaLnBrk="1" hangingPunct="1">
              <a:spcBef>
                <a:spcPts val="600"/>
              </a:spcBef>
              <a:buClr>
                <a:srgbClr val="000000"/>
              </a:buClr>
              <a:buSzPct val="100000"/>
              <a:buFont typeface="Arial" charset="0"/>
              <a:buChar char="•"/>
            </a:pPr>
            <a:r>
              <a:rPr lang="es-ES" sz="2400"/>
              <a:t>“neure burua aberasteko” barne-motibazioa.</a:t>
            </a:r>
          </a:p>
          <a:p>
            <a:pPr marL="342900" eaLnBrk="1" hangingPunct="1">
              <a:spcBef>
                <a:spcPts val="600"/>
              </a:spcBef>
              <a:buClr>
                <a:srgbClr val="000000"/>
              </a:buClr>
              <a:buSzPct val="100000"/>
              <a:buFont typeface="Arial" charset="0"/>
              <a:buChar char="•"/>
            </a:pPr>
            <a:r>
              <a:rPr lang="es-ES" sz="2400"/>
              <a:t>Bestelakoak: “gal ez dadin laguntzeko”, “nire familian edo lagun-taldean zenbaitek hitz egiten dutelako”, “euskal kulturan integratzeko” eta “euskal hiztunekiko errespetuagatik”.  </a:t>
            </a:r>
          </a:p>
        </p:txBody>
      </p:sp>
      <p:sp>
        <p:nvSpPr>
          <p:cNvPr id="107523" name="Text Box 2"/>
          <p:cNvSpPr txBox="1">
            <a:spLocks noChangeArrowheads="1"/>
          </p:cNvSpPr>
          <p:nvPr/>
        </p:nvSpPr>
        <p:spPr bwMode="auto">
          <a:xfrm>
            <a:off x="457200" y="2778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2800" b="1">
                <a:solidFill>
                  <a:srgbClr val="000000"/>
                </a:solidFill>
                <a:latin typeface="Calibri" charset="0"/>
                <a:cs typeface="Arial" charset="0"/>
              </a:rPr>
              <a:t>1.4. Euskararen ezagutza, erabilera eta jarrerak (IX)</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60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6081">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6081">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608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608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608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4608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460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57200" y="1320800"/>
            <a:ext cx="8686800" cy="5270500"/>
          </a:xfrm>
          <a:prstGeom prst="rect">
            <a:avLst/>
          </a:prstGeom>
          <a:noFill/>
          <a:ln>
            <a:noFill/>
          </a:ln>
          <a:effectLs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charset="0"/>
                <a:cs typeface="Arial" charset="0"/>
              </a:defRPr>
            </a:lvl9pPr>
          </a:lstStyle>
          <a:p>
            <a:pPr eaLnBrk="1" hangingPunct="1">
              <a:spcBef>
                <a:spcPts val="800"/>
              </a:spcBef>
              <a:buSzPct val="100000"/>
              <a:defRPr/>
            </a:pPr>
            <a:r>
              <a:rPr lang="es-ES" sz="3200" smtClean="0">
                <a:solidFill>
                  <a:srgbClr val="000000"/>
                </a:solidFill>
                <a:latin typeface="Calibri" charset="0"/>
                <a:cs typeface="Noto Sans CJK SC Regular" charset="0"/>
              </a:rPr>
              <a:t>Euskara EZ erabiltzeko arrazoiak:</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Inguruan aukerarik ez izatea</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Blokeo psikologikoa edukitzea edo ahalegin gehigarria egin behar izatea</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Ohitura-falta edo harremana erderarekin lotuta izatea</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Konpromiso-falta</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Denek euskaraz ez ulertzea</a:t>
            </a:r>
          </a:p>
          <a:p>
            <a:pPr marL="341313" eaLnBrk="1" hangingPunct="1">
              <a:spcBef>
                <a:spcPts val="400"/>
              </a:spcBef>
              <a:buSzPct val="100000"/>
              <a:defRPr/>
            </a:pPr>
            <a:endParaRPr lang="es-ES" sz="1600" smtClean="0">
              <a:solidFill>
                <a:srgbClr val="000000"/>
              </a:solidFill>
              <a:latin typeface="Calibri" charset="0"/>
              <a:cs typeface="Noto Sans CJK SC Regular" charset="0"/>
            </a:endParaRPr>
          </a:p>
          <a:p>
            <a:pPr eaLnBrk="1" hangingPunct="1">
              <a:spcBef>
                <a:spcPts val="700"/>
              </a:spcBef>
              <a:buSzPct val="100000"/>
              <a:defRPr/>
            </a:pPr>
            <a:r>
              <a:rPr lang="es-ES" sz="2800" smtClean="0">
                <a:solidFill>
                  <a:srgbClr val="000000"/>
                </a:solidFill>
                <a:latin typeface="Calibri" charset="0"/>
                <a:cs typeface="Noto Sans CJK SC Regular" charset="0"/>
              </a:rPr>
              <a:t>Gazteek euskara ez erabiltzeko arrazoiak:</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Identitatea eta hizkuntza-irudiak</a:t>
            </a:r>
          </a:p>
          <a:p>
            <a:pPr marL="336550" indent="-330200" eaLnBrk="1" hangingPunct="1">
              <a:spcBef>
                <a:spcPts val="600"/>
              </a:spcBef>
              <a:buClr>
                <a:srgbClr val="000000"/>
              </a:buClr>
              <a:buSzPct val="100000"/>
              <a:buFont typeface="Calibri" charset="0"/>
              <a:buChar char="•"/>
              <a:defRPr/>
            </a:pPr>
            <a:r>
              <a:rPr lang="es-ES" sz="2400" smtClean="0">
                <a:solidFill>
                  <a:srgbClr val="000000"/>
                </a:solidFill>
                <a:latin typeface="Calibri" charset="0"/>
                <a:cs typeface="Noto Sans CJK SC Regular" charset="0"/>
              </a:rPr>
              <a:t>Konpromisorik eza</a:t>
            </a:r>
          </a:p>
        </p:txBody>
      </p:sp>
      <p:sp>
        <p:nvSpPr>
          <p:cNvPr id="109571" name="Text Box 2"/>
          <p:cNvSpPr txBox="1">
            <a:spLocks noChangeArrowheads="1"/>
          </p:cNvSpPr>
          <p:nvPr/>
        </p:nvSpPr>
        <p:spPr bwMode="auto">
          <a:xfrm>
            <a:off x="457200" y="2778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2800" b="1">
                <a:solidFill>
                  <a:srgbClr val="000000"/>
                </a:solidFill>
                <a:latin typeface="Calibri" charset="0"/>
                <a:cs typeface="Arial" charset="0"/>
              </a:rPr>
              <a:t>1.4. Euskararen ezagutza, erabilera eta jarrerak (X)</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710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7105">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7105">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7105">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7105">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4710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47105">
                                            <p:txEl>
                                              <p:pRg st="7" end="7"/>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47105">
                                            <p:txEl>
                                              <p:pRg st="8" end="8"/>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471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457200" y="0"/>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200" b="1">
                <a:solidFill>
                  <a:srgbClr val="000000"/>
                </a:solidFill>
                <a:latin typeface="Calibri" charset="0"/>
                <a:cs typeface="Arial" charset="0"/>
              </a:rPr>
              <a:t/>
            </a:r>
            <a:br>
              <a:rPr lang="eu-ES" sz="3200" b="1">
                <a:solidFill>
                  <a:srgbClr val="000000"/>
                </a:solidFill>
                <a:latin typeface="Calibri" charset="0"/>
                <a:cs typeface="Arial" charset="0"/>
              </a:rPr>
            </a:br>
            <a:r>
              <a:rPr lang="eu-ES" sz="2800" b="1">
                <a:solidFill>
                  <a:srgbClr val="000000"/>
                </a:solidFill>
                <a:latin typeface="Calibri" charset="0"/>
                <a:cs typeface="Arial" charset="0"/>
              </a:rPr>
              <a:t>1.4. Euskararen ezagutza, erabilera eta jarrerak (XII) </a:t>
            </a:r>
          </a:p>
        </p:txBody>
      </p:sp>
      <p:sp>
        <p:nvSpPr>
          <p:cNvPr id="50178" name="Text Box 2"/>
          <p:cNvSpPr txBox="1">
            <a:spLocks noChangeArrowheads="1"/>
          </p:cNvSpPr>
          <p:nvPr/>
        </p:nvSpPr>
        <p:spPr bwMode="auto">
          <a:xfrm>
            <a:off x="457200" y="1412875"/>
            <a:ext cx="8401050" cy="4718050"/>
          </a:xfrm>
          <a:prstGeom prst="rect">
            <a:avLst/>
          </a:prstGeom>
          <a:noFill/>
          <a:ln>
            <a:noFill/>
          </a:ln>
          <a:effectLst/>
          <a:extLst/>
        </p:spPr>
        <p:txBody>
          <a:bodyPr lIns="90000" tIns="46800" rIns="90000" bIns="46800"/>
          <a:lstStyle>
            <a:lvl1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1pPr>
            <a:lvl2pPr marL="609600" indent="-282575">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2pPr>
            <a:lvl3pPr marL="1023938" indent="-33655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3pPr>
            <a:lvl4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4pPr>
            <a:lvl5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FFFFFF"/>
                </a:solidFill>
                <a:latin typeface="Arial" charset="0"/>
                <a:ea typeface="ＭＳ Ｐゴシック" charset="0"/>
                <a:cs typeface="Arial" charset="0"/>
              </a:defRPr>
            </a:lvl9pPr>
          </a:lstStyle>
          <a:p>
            <a:pPr lvl="1" eaLnBrk="1" hangingPunct="1">
              <a:lnSpc>
                <a:spcPct val="90000"/>
              </a:lnSpc>
              <a:spcBef>
                <a:spcPts val="450"/>
              </a:spcBef>
              <a:buClr>
                <a:srgbClr val="000000"/>
              </a:buClr>
              <a:buSzPct val="100000"/>
              <a:buFont typeface="Arial" charset="0"/>
              <a:buChar char="•"/>
              <a:defRPr/>
            </a:pPr>
            <a:r>
              <a:rPr lang="eu-ES" sz="2400" dirty="0" smtClean="0">
                <a:solidFill>
                  <a:srgbClr val="000000"/>
                </a:solidFill>
                <a:latin typeface="Calibri" charset="0"/>
              </a:rPr>
              <a:t>Etorkinak eta euskara: euskal gizartearen erronka</a:t>
            </a:r>
          </a:p>
          <a:p>
            <a:pPr marL="614363" lvl="1" indent="-279400" eaLnBrk="1" hangingPunct="1">
              <a:lnSpc>
                <a:spcPct val="90000"/>
              </a:lnSpc>
              <a:spcBef>
                <a:spcPts val="450"/>
              </a:spcBef>
              <a:buSzPct val="100000"/>
              <a:defRPr/>
            </a:pPr>
            <a:endParaRPr lang="eu-ES" sz="2400" dirty="0" smtClean="0">
              <a:solidFill>
                <a:srgbClr val="000000"/>
              </a:solidFill>
              <a:latin typeface="Calibri" charset="0"/>
            </a:endParaRPr>
          </a:p>
          <a:p>
            <a:pPr lvl="1" eaLnBrk="1" hangingPunct="1">
              <a:lnSpc>
                <a:spcPct val="90000"/>
              </a:lnSpc>
              <a:spcBef>
                <a:spcPts val="450"/>
              </a:spcBef>
              <a:buClr>
                <a:srgbClr val="000000"/>
              </a:buClr>
              <a:buSzPct val="100000"/>
              <a:buFont typeface="Arial" charset="0"/>
              <a:buChar char="•"/>
              <a:defRPr/>
            </a:pPr>
            <a:r>
              <a:rPr lang="eu-ES" sz="2400" dirty="0" smtClean="0">
                <a:solidFill>
                  <a:srgbClr val="000000"/>
                </a:solidFill>
                <a:latin typeface="Calibri" charset="0"/>
              </a:rPr>
              <a:t>Ondorioak (Osa 2009):</a:t>
            </a:r>
          </a:p>
          <a:p>
            <a:pPr lvl="2" eaLnBrk="1" hangingPunct="1">
              <a:lnSpc>
                <a:spcPct val="90000"/>
              </a:lnSpc>
              <a:spcBef>
                <a:spcPts val="450"/>
              </a:spcBef>
              <a:buSzPct val="100000"/>
              <a:defRPr/>
            </a:pPr>
            <a:endParaRPr lang="eu-ES" sz="1200" dirty="0" smtClean="0">
              <a:solidFill>
                <a:srgbClr val="000000"/>
              </a:solidFill>
              <a:latin typeface="Calibri" charset="0"/>
            </a:endParaRPr>
          </a:p>
          <a:p>
            <a:pPr marL="1019175" lvl="2" eaLnBrk="1" hangingPunct="1">
              <a:lnSpc>
                <a:spcPct val="90000"/>
              </a:lnSpc>
              <a:spcBef>
                <a:spcPts val="450"/>
              </a:spcBef>
              <a:buClr>
                <a:srgbClr val="000000"/>
              </a:buClr>
              <a:buSzPct val="100000"/>
              <a:buFont typeface="Wingdings" charset="0"/>
              <a:buChar char=""/>
              <a:defRPr/>
            </a:pPr>
            <a:r>
              <a:rPr lang="eu-ES" sz="2400" dirty="0" smtClean="0">
                <a:solidFill>
                  <a:srgbClr val="000000"/>
                </a:solidFill>
                <a:latin typeface="Calibri" charset="0"/>
              </a:rPr>
              <a:t>Etorkinen etorrerak euskarari kalte egiten diolako ustea zabaldu da</a:t>
            </a:r>
          </a:p>
          <a:p>
            <a:pPr marL="1019175" lvl="2" eaLnBrk="1" hangingPunct="1">
              <a:lnSpc>
                <a:spcPct val="90000"/>
              </a:lnSpc>
              <a:spcBef>
                <a:spcPts val="450"/>
              </a:spcBef>
              <a:buClr>
                <a:srgbClr val="000000"/>
              </a:buClr>
              <a:buSzPct val="100000"/>
              <a:buFont typeface="Wingdings" charset="0"/>
              <a:buChar char=""/>
              <a:defRPr/>
            </a:pPr>
            <a:r>
              <a:rPr lang="eu-ES" sz="2400" dirty="0" smtClean="0">
                <a:solidFill>
                  <a:srgbClr val="000000"/>
                </a:solidFill>
                <a:latin typeface="Calibri" charset="0"/>
              </a:rPr>
              <a:t>Euskararen garatze bideak berrausnartu behar</a:t>
            </a:r>
          </a:p>
          <a:p>
            <a:pPr marL="1019175" lvl="2" eaLnBrk="1" hangingPunct="1">
              <a:lnSpc>
                <a:spcPct val="90000"/>
              </a:lnSpc>
              <a:spcBef>
                <a:spcPts val="450"/>
              </a:spcBef>
              <a:buClr>
                <a:srgbClr val="000000"/>
              </a:buClr>
              <a:buSzPct val="100000"/>
              <a:buFont typeface="Wingdings" charset="0"/>
              <a:buChar char=""/>
              <a:defRPr/>
            </a:pPr>
            <a:r>
              <a:rPr lang="eu-ES" sz="2400" dirty="0" smtClean="0">
                <a:solidFill>
                  <a:srgbClr val="000000"/>
                </a:solidFill>
                <a:latin typeface="Calibri" charset="0"/>
              </a:rPr>
              <a:t>Izatekotan, euskarak bere gizarte propioarekin dauka arazoa, ez etorkinekin</a:t>
            </a:r>
          </a:p>
          <a:p>
            <a:pPr lvl="2" eaLnBrk="1" hangingPunct="1">
              <a:lnSpc>
                <a:spcPct val="90000"/>
              </a:lnSpc>
              <a:spcBef>
                <a:spcPts val="450"/>
              </a:spcBef>
              <a:buSzPct val="100000"/>
              <a:defRPr/>
            </a:pPr>
            <a:endParaRPr lang="eu-ES" sz="2400" dirty="0" smtClean="0">
              <a:solidFill>
                <a:srgbClr val="000000"/>
              </a:solidFill>
              <a:latin typeface="Calibri" charset="0"/>
            </a:endParaRPr>
          </a:p>
          <a:p>
            <a:pPr lvl="1" eaLnBrk="1" hangingPunct="1">
              <a:lnSpc>
                <a:spcPct val="90000"/>
              </a:lnSpc>
              <a:spcBef>
                <a:spcPts val="450"/>
              </a:spcBef>
              <a:buClr>
                <a:srgbClr val="000000"/>
              </a:buClr>
              <a:buSzPct val="100000"/>
              <a:buFont typeface="Arial" charset="0"/>
              <a:buChar char="•"/>
              <a:defRPr/>
            </a:pPr>
            <a:r>
              <a:rPr lang="eu-ES" sz="2400" dirty="0" smtClean="0">
                <a:solidFill>
                  <a:srgbClr val="000000"/>
                </a:solidFill>
                <a:latin typeface="Calibri" charset="0"/>
              </a:rPr>
              <a:t>Salbuespenak eredu: </a:t>
            </a:r>
            <a:r>
              <a:rPr lang="eu-ES" sz="2400" i="1" dirty="0" smtClean="0">
                <a:solidFill>
                  <a:srgbClr val="000000"/>
                </a:solidFill>
                <a:latin typeface="Calibri" charset="0"/>
              </a:rPr>
              <a:t>Bidaia intimoak (trailerra </a:t>
            </a:r>
            <a:r>
              <a:rPr lang="eu-ES" sz="1600" i="1" dirty="0" smtClean="0">
                <a:solidFill>
                  <a:srgbClr val="000000"/>
                </a:solidFill>
                <a:latin typeface="Calibri" charset="0"/>
              </a:rPr>
              <a:t>(</a:t>
            </a:r>
            <a:r>
              <a:rPr lang="eu-ES" sz="1200" i="1" dirty="0" smtClean="0">
                <a:solidFill>
                  <a:srgbClr val="000000"/>
                </a:solidFill>
              </a:rPr>
              <a:t>http://www.youtube.com/watch?v=ieGkLffiALQ</a:t>
            </a:r>
            <a:r>
              <a:rPr lang="eu-ES" sz="2400" i="1" dirty="0" smtClean="0">
                <a:solidFill>
                  <a:srgbClr val="000000"/>
                </a:solidFill>
                <a:latin typeface="Calibri" charset="0"/>
              </a:rPr>
              <a:t>)  dokumentala </a:t>
            </a:r>
            <a:r>
              <a:rPr lang="eu-ES" i="1" dirty="0" smtClean="0">
                <a:solidFill>
                  <a:srgbClr val="000000"/>
                </a:solidFill>
                <a:latin typeface="Calibri" charset="0"/>
              </a:rPr>
              <a:t>(</a:t>
            </a:r>
            <a:r>
              <a:rPr lang="eu-ES" sz="1400" i="1" dirty="0" smtClean="0">
                <a:solidFill>
                  <a:srgbClr val="000000"/>
                </a:solidFill>
              </a:rPr>
              <a:t>http://www.argia.com/multimedia/dokumentala/bidaia-intimoak</a:t>
            </a:r>
            <a:r>
              <a:rPr lang="eu-ES" i="1" dirty="0" smtClean="0">
                <a:solidFill>
                  <a:srgbClr val="000000"/>
                </a:solidFill>
                <a:latin typeface="Calibri" charset="0"/>
              </a:rPr>
              <a:t>)</a:t>
            </a:r>
          </a:p>
          <a:p>
            <a:pPr marL="615950" lvl="1" indent="-279400" eaLnBrk="1" hangingPunct="1">
              <a:lnSpc>
                <a:spcPct val="90000"/>
              </a:lnSpc>
              <a:spcBef>
                <a:spcPts val="450"/>
              </a:spcBef>
              <a:buSzPct val="100000"/>
              <a:defRPr/>
            </a:pPr>
            <a:endParaRPr lang="eu-ES" i="1" dirty="0" smtClean="0">
              <a:solidFill>
                <a:srgbClr val="000000"/>
              </a:solidFill>
              <a:latin typeface="Calibri" charset="0"/>
            </a:endParaRPr>
          </a:p>
        </p:txBody>
      </p:sp>
      <p:sp>
        <p:nvSpPr>
          <p:cNvPr id="11162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6DF0CAE0-D320-5747-9116-6633F50B9103}" type="slidenum">
              <a:rPr lang="en-US" sz="1200">
                <a:solidFill>
                  <a:srgbClr val="898989"/>
                </a:solidFill>
                <a:latin typeface="Arial" charset="0"/>
                <a:cs typeface="Arial" charset="0"/>
              </a:rPr>
              <a:pPr algn="r" eaLnBrk="1" hangingPunct="1">
                <a:buSzPct val="100000"/>
              </a:pPr>
              <a:t>56</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017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017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017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01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468313" y="0"/>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algn="ctr" eaLnBrk="1" hangingPunct="1">
              <a:buClrTx/>
              <a:buFontTx/>
              <a:buNone/>
            </a:pPr>
            <a:r>
              <a:rPr lang="eu-ES" sz="2400" b="1">
                <a:solidFill>
                  <a:srgbClr val="000000"/>
                </a:solidFill>
                <a:latin typeface="Calibri" charset="0"/>
                <a:cs typeface="Arial" charset="0"/>
              </a:rPr>
              <a:t>1. GAIA: erreferentzia bibliografikoak</a:t>
            </a:r>
          </a:p>
        </p:txBody>
      </p:sp>
      <p:sp>
        <p:nvSpPr>
          <p:cNvPr id="113667" name="Text Box 2"/>
          <p:cNvSpPr txBox="1">
            <a:spLocks noChangeArrowheads="1"/>
          </p:cNvSpPr>
          <p:nvPr/>
        </p:nvSpPr>
        <p:spPr bwMode="auto">
          <a:xfrm>
            <a:off x="0" y="76835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177800" indent="-15875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3200">
                <a:solidFill>
                  <a:srgbClr val="000000"/>
                </a:solidFill>
                <a:latin typeface="Calibri" charset="0"/>
                <a:ea typeface="MS PGothic" charset="0"/>
                <a:cs typeface="Noto Sans CJK SC Regular"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800">
                <a:solidFill>
                  <a:srgbClr val="000000"/>
                </a:solidFill>
                <a:latin typeface="Calibri" charset="0"/>
                <a:ea typeface="MS PGothic" charset="0"/>
                <a:cs typeface="Noto Sans CJK SC Regular"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Calibri" charset="0"/>
                <a:ea typeface="MS PGothic" charset="0"/>
                <a:cs typeface="Noto Sans CJK SC Regular"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Calibri" charset="0"/>
                <a:ea typeface="MS PGothic" charset="0"/>
                <a:cs typeface="Noto Sans CJK SC Regular"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Calibri" charset="0"/>
                <a:ea typeface="MS PGothic" charset="0"/>
                <a:cs typeface="Noto Sans CJK SC Regular" charset="0"/>
              </a:defRPr>
            </a:lvl5pPr>
            <a:lvl6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Calibri" charset="0"/>
                <a:ea typeface="MS PGothic" charset="0"/>
                <a:cs typeface="Noto Sans CJK SC Regular" charset="0"/>
              </a:defRPr>
            </a:lvl6pPr>
            <a:lvl7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Calibri" charset="0"/>
                <a:ea typeface="MS PGothic" charset="0"/>
                <a:cs typeface="Noto Sans CJK SC Regular" charset="0"/>
              </a:defRPr>
            </a:lvl7pPr>
            <a:lvl8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Calibri" charset="0"/>
                <a:ea typeface="MS PGothic" charset="0"/>
                <a:cs typeface="Noto Sans CJK SC Regular" charset="0"/>
              </a:defRPr>
            </a:lvl8pPr>
            <a:lvl9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Calibri" charset="0"/>
                <a:ea typeface="MS PGothic" charset="0"/>
                <a:cs typeface="Noto Sans CJK SC Regular" charset="0"/>
              </a:defRPr>
            </a:lvl9pPr>
          </a:lstStyle>
          <a:p>
            <a:pPr algn="just" eaLnBrk="1" hangingPunct="1">
              <a:lnSpc>
                <a:spcPct val="80000"/>
              </a:lnSpc>
              <a:spcBef>
                <a:spcPts val="350"/>
              </a:spcBef>
              <a:buSzPct val="100000"/>
            </a:pPr>
            <a:r>
              <a:rPr lang="es-ES" sz="1300">
                <a:cs typeface="Arial" charset="0"/>
              </a:rPr>
              <a:t>Aldasoro, E. (2001) </a:t>
            </a:r>
            <a:r>
              <a:rPr lang="eu-ES" sz="1300">
                <a:cs typeface="Arial" charset="0"/>
              </a:rPr>
              <a:t>La evolución de la enseñanza en euskera en Navarra. </a:t>
            </a:r>
            <a:r>
              <a:rPr lang="eu-ES" sz="1300" i="1">
                <a:cs typeface="Arial" charset="0"/>
              </a:rPr>
              <a:t>RIEV, 46, 2.</a:t>
            </a:r>
            <a:r>
              <a:rPr lang="eu-ES" sz="1300">
                <a:cs typeface="Arial" charset="0"/>
              </a:rPr>
              <a:t> 593—624.</a:t>
            </a:r>
          </a:p>
          <a:p>
            <a:pPr algn="just" eaLnBrk="1" hangingPunct="1">
              <a:spcBef>
                <a:spcPts val="400"/>
              </a:spcBef>
              <a:buSzPct val="100000"/>
            </a:pPr>
            <a:r>
              <a:rPr lang="eu-ES" sz="1300">
                <a:cs typeface="Arial" charset="0"/>
              </a:rPr>
              <a:t>Altuna, O. (2007) “Euskal Herriko kale erabileraren neurketa. Ikerketaren nondik norakoak”. Bat 	Soziolinguistika 	Aldizkaria, 64. zbkia 21-31.</a:t>
            </a:r>
          </a:p>
          <a:p>
            <a:pPr algn="just" eaLnBrk="1" hangingPunct="1">
              <a:spcBef>
                <a:spcPts val="400"/>
              </a:spcBef>
              <a:buSzPct val="100000"/>
            </a:pPr>
            <a:r>
              <a:rPr lang="eu-ES" sz="1300">
                <a:cs typeface="Arial" charset="0"/>
              </a:rPr>
              <a:t>Amonarriz, K. (2007) “2006ko kale-erabileraren neurketa: aurreikuspenak eta emaitzak.” Bat Soziolinguistika 	Aldizkaria, 63. zbkia. 33—46.</a:t>
            </a:r>
          </a:p>
          <a:p>
            <a:pPr algn="just" eaLnBrk="1" hangingPunct="1">
              <a:spcBef>
                <a:spcPts val="400"/>
              </a:spcBef>
              <a:buSzPct val="100000"/>
            </a:pPr>
            <a:r>
              <a:rPr lang="eu-ES" sz="1300">
                <a:cs typeface="Arial" charset="0"/>
              </a:rPr>
              <a:t>Betbeder, T. (2006) Euskararen eta euskarazko irakaskuntzaren eskaintzaren egoera Ipar Euskal 	Herrian. </a:t>
            </a:r>
            <a:r>
              <a:rPr lang="eu-ES" sz="1300" i="1">
                <a:cs typeface="Arial" charset="0"/>
              </a:rPr>
              <a:t>Bat 	Soziolinguistika Aldizkaria, 60. zbkia: Unibertsitate aurreko hizkuntza ereduen 	balorazioa eta proposamenak</a:t>
            </a:r>
            <a:r>
              <a:rPr lang="eu-ES" sz="1300">
                <a:cs typeface="Arial" charset="0"/>
              </a:rPr>
              <a:t>. 	179-187. or.</a:t>
            </a:r>
          </a:p>
          <a:p>
            <a:pPr algn="just" eaLnBrk="1" hangingPunct="1">
              <a:spcBef>
                <a:spcPts val="400"/>
              </a:spcBef>
              <a:buSzPct val="100000"/>
            </a:pPr>
            <a:r>
              <a:rPr lang="eu-ES" sz="1300">
                <a:cs typeface="Arial" charset="0"/>
              </a:rPr>
              <a:t>Etxeberria, F. (2006) Euskara eta gaztelania ikastea bermatuko duen hizkuntza eredu baten alde. 	</a:t>
            </a:r>
            <a:r>
              <a:rPr lang="eu-ES" sz="1300" i="1">
                <a:cs typeface="Arial" charset="0"/>
              </a:rPr>
              <a:t>Bat Soziolinguistika 	Aldizkaria, 60. zbkia: Unibertsitate aurreko hizkuntza ereduen balorazioa eta proposamenak</a:t>
            </a:r>
            <a:r>
              <a:rPr lang="eu-ES" sz="1300">
                <a:cs typeface="Arial" charset="0"/>
              </a:rPr>
              <a:t>.99-115 or.</a:t>
            </a:r>
          </a:p>
          <a:p>
            <a:pPr algn="just" eaLnBrk="1" hangingPunct="1">
              <a:spcBef>
                <a:spcPts val="400"/>
              </a:spcBef>
              <a:buSzPct val="100000"/>
            </a:pPr>
            <a:r>
              <a:rPr lang="eu-ES" sz="1300">
                <a:cs typeface="Arial" charset="0"/>
              </a:rPr>
              <a:t>Eusko Jaurlaritza (2012) V. Inkesta soziolinguistikoa. Vitoria-Gasteiz: Eusko Jaurlaritzaren Argitalpen Zerbitzu Nagusia.</a:t>
            </a:r>
          </a:p>
          <a:p>
            <a:pPr algn="just" eaLnBrk="1" hangingPunct="1">
              <a:spcBef>
                <a:spcPts val="400"/>
              </a:spcBef>
              <a:buSzPct val="100000"/>
            </a:pPr>
            <a:r>
              <a:rPr lang="eu-ES" sz="1300">
                <a:cs typeface="Arial" charset="0"/>
              </a:rPr>
              <a:t>Eusko Jaurlaritza (2005) Hizkuntza politika aurrera begira. Hizkuntza Politikarako Sailburuordetzaren 2005-2009 	egitasmoa. Vitoria-Gasteiz: Eusko Jaurlaritzaren Argitalpen Zerbitzu Nagusia.</a:t>
            </a:r>
          </a:p>
          <a:p>
            <a:pPr algn="just" eaLnBrk="1" hangingPunct="1">
              <a:spcBef>
                <a:spcPts val="400"/>
              </a:spcBef>
              <a:buSzPct val="100000"/>
            </a:pPr>
            <a:r>
              <a:rPr lang="es-ES" sz="1300">
                <a:cs typeface="Arial" charset="0"/>
              </a:rPr>
              <a:t>Idiazabal, I. (2001) Euskal irakasteredu elebidunak etorkizunari begira. In Sabino Arana Kultur Elkargoa, </a:t>
            </a:r>
            <a:r>
              <a:rPr lang="es-ES" sz="1300" i="1">
                <a:cs typeface="Arial" charset="0"/>
              </a:rPr>
              <a:t>Euskara 	Milurteko Berrian</a:t>
            </a:r>
            <a:r>
              <a:rPr lang="es-ES" sz="1300">
                <a:cs typeface="Arial" charset="0"/>
              </a:rPr>
              <a:t>. </a:t>
            </a:r>
          </a:p>
          <a:p>
            <a:pPr algn="just" eaLnBrk="1" hangingPunct="1">
              <a:spcBef>
                <a:spcPts val="400"/>
              </a:spcBef>
              <a:buSzPct val="100000"/>
            </a:pPr>
            <a:r>
              <a:rPr lang="eu-ES" sz="1300">
                <a:cs typeface="Arial" charset="0"/>
              </a:rPr>
              <a:t>Manterola, I. eta Berasategi, N. (2011) “Munduko hizkuntza-aniztasuna eta hizkuntza gutxituak”, in </a:t>
            </a:r>
            <a:r>
              <a:rPr lang="eu-ES" sz="1300" i="1">
                <a:cs typeface="Arial" charset="0"/>
              </a:rPr>
              <a:t>Hizkuntza 	gutxituen erronkak</a:t>
            </a:r>
            <a:r>
              <a:rPr lang="eu-ES" sz="1300">
                <a:cs typeface="Arial" charset="0"/>
              </a:rPr>
              <a:t>. </a:t>
            </a:r>
            <a:r>
              <a:rPr lang="es-ES" sz="1300">
                <a:cs typeface="Arial" charset="0"/>
              </a:rPr>
              <a:t>Bilbo: UEU, 11-42. </a:t>
            </a:r>
          </a:p>
          <a:p>
            <a:pPr algn="just" eaLnBrk="1" hangingPunct="1">
              <a:spcBef>
                <a:spcPts val="400"/>
              </a:spcBef>
              <a:buSzPct val="100000"/>
            </a:pPr>
            <a:r>
              <a:rPr lang="es-ES" sz="1300">
                <a:cs typeface="Arial" charset="0"/>
              </a:rPr>
              <a:t>Martí, F., Ortega, P., Idiazabal, I., Barreña, A., Juaristi, P., Junyent,  C., Uranga, B.  &amp; Amorrortu, E. 	(2005) </a:t>
            </a:r>
            <a:r>
              <a:rPr lang="es-ES" sz="1300" i="1">
                <a:cs typeface="Arial" charset="0"/>
              </a:rPr>
              <a:t>Hizkuntzen 	mundua. Munduko hizkuntzei buruzko txostena. </a:t>
            </a:r>
            <a:r>
              <a:rPr lang="es-ES" sz="1300">
                <a:cs typeface="Arial" charset="0"/>
              </a:rPr>
              <a:t>Bilbo: Unesco Etxea &amp; Euskal Herriko Unibertsitatea.</a:t>
            </a:r>
          </a:p>
          <a:p>
            <a:pPr algn="just" eaLnBrk="1" hangingPunct="1">
              <a:spcBef>
                <a:spcPts val="400"/>
              </a:spcBef>
              <a:buSzPct val="100000"/>
            </a:pPr>
            <a:r>
              <a:rPr lang="eu-ES" sz="1300">
                <a:cs typeface="Arial" charset="0"/>
              </a:rPr>
              <a:t>Mercator-Education (1998) </a:t>
            </a:r>
            <a:r>
              <a:rPr lang="eu-ES" sz="1300" i="1">
                <a:cs typeface="Arial" charset="0"/>
              </a:rPr>
              <a:t>Basque</a:t>
            </a:r>
            <a:r>
              <a:rPr lang="es-ES" sz="1300" i="1">
                <a:cs typeface="Arial" charset="0"/>
              </a:rPr>
              <a:t>. The Basque language in education in France.</a:t>
            </a:r>
            <a:r>
              <a:rPr lang="es-ES" sz="1300">
                <a:cs typeface="Arial" charset="0"/>
              </a:rPr>
              <a:t> 	Ljouwert/Leeuwarden: Mercator 	Education.</a:t>
            </a:r>
          </a:p>
          <a:p>
            <a:pPr algn="just" eaLnBrk="1" hangingPunct="1">
              <a:spcBef>
                <a:spcPts val="400"/>
              </a:spcBef>
              <a:buSzPct val="100000"/>
            </a:pPr>
            <a:r>
              <a:rPr lang="es-ES" sz="1300">
                <a:cs typeface="Arial" charset="0"/>
              </a:rPr>
              <a:t>Moreno Cabrera, Juan Carlos. (2000). La dignidad e igualdad de las lenguas. Crítica de la discriminación linguística. 	Madrid: Alianza.</a:t>
            </a:r>
          </a:p>
          <a:p>
            <a:pPr algn="just" eaLnBrk="1" hangingPunct="1">
              <a:spcBef>
                <a:spcPts val="400"/>
              </a:spcBef>
              <a:buSzPct val="100000"/>
            </a:pPr>
            <a:r>
              <a:rPr lang="es-ES" sz="1300">
                <a:cs typeface="Arial" charset="0"/>
              </a:rPr>
              <a:t>Soziolinguistika Klusterra (2012). </a:t>
            </a:r>
            <a:r>
              <a:rPr lang="es-ES" sz="1300" b="1">
                <a:cs typeface="Arial" charset="0"/>
              </a:rPr>
              <a:t>Hizkuntzen kale-erabileraren VI. Neurketa, 2011. Emaitza nagusiak.</a:t>
            </a:r>
            <a:r>
              <a:rPr lang="es-ES" sz="1300" b="1">
                <a:latin typeface="Arial" charset="0"/>
                <a:cs typeface="Arial" charset="0"/>
              </a:rPr>
              <a:t> </a:t>
            </a:r>
            <a:r>
              <a:rPr lang="es-ES" sz="900">
                <a:cs typeface="Arial" charset="0"/>
              </a:rPr>
              <a:t>(http://www.google.es/url?sa=t&amp;rct=j&amp;q=&amp;esrc=s&amp;source=web&amp;cd=1&amp;cad=rja&amp;ved=0CDUQFjAA&amp;url=http%3A%2F%2Fwww.soziolinguistika.org%2Ffiles%2FVI%2520Kale%2520Neurketa-%2520Emaitzen%2520txostena.pdf&amp;ei=cWZBUpPpJ4bm7Ab7kYGoCQ&amp;usg=AFQjCNETIqax7HIHoRkrP_HE4EpGvCm0nA&amp;sig2=UXSR4BA7yxwxsosOxJwX9w&amp;bvm=bv.52434380,d.ZGU)</a:t>
            </a:r>
          </a:p>
          <a:p>
            <a:pPr algn="just" eaLnBrk="1" hangingPunct="1">
              <a:spcBef>
                <a:spcPts val="400"/>
              </a:spcBef>
              <a:buSzPct val="100000"/>
            </a:pPr>
            <a:r>
              <a:rPr lang="es-ES" sz="1300">
                <a:cs typeface="Arial" charset="0"/>
              </a:rPr>
              <a:t>Zabaleta, P. (2006) Nafarroa: unibertsitate aurreko hezkuntzan dauden hizkuntza ereduen 	balorazioa eta 	proposamenak. </a:t>
            </a:r>
            <a:r>
              <a:rPr lang="eu-ES" sz="1300" i="1">
                <a:cs typeface="Arial" charset="0"/>
              </a:rPr>
              <a:t>Bat Soziolinguistika Aldizkaria, 60. zbkia: Unibertsitate aurreko 	hizkuntza 	ereduen balorazioa 	eta proposamenak</a:t>
            </a:r>
            <a:r>
              <a:rPr lang="eu-ES" sz="1300">
                <a:cs typeface="Arial" charset="0"/>
              </a:rPr>
              <a:t>. 163-176. or.</a:t>
            </a:r>
          </a:p>
          <a:p>
            <a:pPr algn="just" eaLnBrk="1" hangingPunct="1">
              <a:spcBef>
                <a:spcPts val="400"/>
              </a:spcBef>
              <a:buSzPct val="100000"/>
            </a:pPr>
            <a:r>
              <a:rPr lang="eu-ES" sz="1300">
                <a:cs typeface="Arial" charset="0"/>
              </a:rPr>
              <a:t>Zalbide, M. (1998) Normalización lingüística y escolaridad: un informe desde la sala de máquinas. 	</a:t>
            </a:r>
            <a:r>
              <a:rPr lang="eu-ES" sz="1300" i="1">
                <a:cs typeface="Arial" charset="0"/>
              </a:rPr>
              <a:t>RIEV</a:t>
            </a:r>
            <a:r>
              <a:rPr lang="eu-ES" sz="1300">
                <a:cs typeface="Arial" charset="0"/>
              </a:rPr>
              <a:t>, 43, 2. 355—	424.</a:t>
            </a:r>
            <a:r>
              <a:rPr lang="eu-ES" sz="1200">
                <a:cs typeface="Arial" charset="0"/>
              </a:rPr>
              <a:t> </a:t>
            </a:r>
          </a:p>
        </p:txBody>
      </p:sp>
      <p:sp>
        <p:nvSpPr>
          <p:cNvPr id="11366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0A1285D4-70E4-2D4B-A49F-BAB82548BE7D}" type="slidenum">
              <a:rPr lang="en-US" sz="1200">
                <a:solidFill>
                  <a:srgbClr val="898989"/>
                </a:solidFill>
                <a:latin typeface="Arial" charset="0"/>
                <a:cs typeface="Arial" charset="0"/>
              </a:rPr>
              <a:pPr algn="r" eaLnBrk="1" hangingPunct="1">
                <a:buSzPct val="100000"/>
              </a:pPr>
              <a:t>57</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84213" y="404813"/>
            <a:ext cx="82280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3600" b="1">
                <a:solidFill>
                  <a:srgbClr val="000000"/>
                </a:solidFill>
                <a:latin typeface="Calibri" charset="0"/>
                <a:cs typeface="Arial" charset="0"/>
              </a:rPr>
              <a:t>1.1. Euskara hizkuntza gutxitu gisa</a:t>
            </a:r>
          </a:p>
        </p:txBody>
      </p:sp>
      <p:sp>
        <p:nvSpPr>
          <p:cNvPr id="8194" name="Text Box 2"/>
          <p:cNvSpPr txBox="1">
            <a:spLocks noChangeArrowheads="1"/>
          </p:cNvSpPr>
          <p:nvPr/>
        </p:nvSpPr>
        <p:spPr bwMode="auto">
          <a:xfrm>
            <a:off x="539750" y="1700213"/>
            <a:ext cx="8228013" cy="4200525"/>
          </a:xfrm>
          <a:prstGeom prst="rect">
            <a:avLst/>
          </a:prstGeom>
          <a:noFill/>
          <a:ln>
            <a:noFill/>
          </a:ln>
          <a:effectLst/>
          <a:extLst/>
        </p:spPr>
        <p:txBody>
          <a:bodyPr lIns="90000" tIns="46800" rIns="90000" bIns="46800"/>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FFFFFF"/>
                </a:solidFill>
                <a:latin typeface="Arial" charset="0"/>
                <a:ea typeface="ＭＳ Ｐゴシック" charset="0"/>
                <a:cs typeface="Arial" charset="0"/>
              </a:defRPr>
            </a:lvl9pPr>
          </a:lstStyle>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Nazio bat = estatu bat = hizkuntza bat?</a:t>
            </a:r>
          </a:p>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Errealitatea oso bestelakoa da</a:t>
            </a:r>
          </a:p>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Estatuen mugak = hizkuntzen eta hizkuntza komunitateen mugak?</a:t>
            </a:r>
          </a:p>
          <a:p>
            <a:pPr eaLnBrk="1" hangingPunct="1">
              <a:spcBef>
                <a:spcPts val="750"/>
              </a:spcBef>
              <a:buClr>
                <a:srgbClr val="000000"/>
              </a:buClr>
              <a:buSzPct val="100000"/>
              <a:buFont typeface="Arial" charset="0"/>
              <a:buChar char="•"/>
              <a:defRPr/>
            </a:pPr>
            <a:r>
              <a:rPr lang="es-ES" sz="2600" smtClean="0">
                <a:solidFill>
                  <a:srgbClr val="000000"/>
                </a:solidFill>
                <a:latin typeface="Calibri" charset="0"/>
              </a:rPr>
              <a:t>UNESCOren lana:</a:t>
            </a:r>
          </a:p>
          <a:p>
            <a:pPr indent="-450850" eaLnBrk="1" hangingPunct="1">
              <a:spcBef>
                <a:spcPts val="750"/>
              </a:spcBef>
              <a:buSzPct val="100000"/>
              <a:defRPr/>
            </a:pPr>
            <a:r>
              <a:rPr lang="es-ES" sz="2600" smtClean="0">
                <a:solidFill>
                  <a:srgbClr val="000000"/>
                </a:solidFill>
                <a:latin typeface="Calibri" charset="0"/>
              </a:rPr>
              <a:t>		</a:t>
            </a:r>
            <a:r>
              <a:rPr lang="es-ES" sz="2600" i="1" smtClean="0">
                <a:solidFill>
                  <a:srgbClr val="000000"/>
                </a:solidFill>
                <a:latin typeface="Calibri" charset="0"/>
              </a:rPr>
              <a:t>Hizkuntzen mundua</a:t>
            </a:r>
            <a:r>
              <a:rPr lang="es-ES" sz="2600" smtClean="0">
                <a:solidFill>
                  <a:srgbClr val="000000"/>
                </a:solidFill>
                <a:latin typeface="Calibri" charset="0"/>
              </a:rPr>
              <a:t> txostena</a:t>
            </a:r>
          </a:p>
          <a:p>
            <a:pPr indent="-450850" eaLnBrk="1" hangingPunct="1">
              <a:spcBef>
                <a:spcPts val="750"/>
              </a:spcBef>
              <a:buSzPct val="100000"/>
              <a:defRPr/>
            </a:pPr>
            <a:endParaRPr lang="es-ES" sz="2600" smtClean="0">
              <a:solidFill>
                <a:srgbClr val="000000"/>
              </a:solidFill>
              <a:latin typeface="Garamond" charset="0"/>
            </a:endParaRPr>
          </a:p>
          <a:p>
            <a:pPr indent="-450850" eaLnBrk="1" hangingPunct="1">
              <a:spcBef>
                <a:spcPts val="650"/>
              </a:spcBef>
              <a:buSzPct val="100000"/>
              <a:defRPr/>
            </a:pPr>
            <a:endParaRPr lang="es-ES" sz="2600" smtClean="0">
              <a:solidFill>
                <a:srgbClr val="000000"/>
              </a:solidFill>
              <a:latin typeface="Garamond" charset="0"/>
            </a:endParaRPr>
          </a:p>
        </p:txBody>
      </p:sp>
      <p:sp>
        <p:nvSpPr>
          <p:cNvPr id="1331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F37365BC-21AC-D349-AC66-608F61D88786}" type="slidenum">
              <a:rPr lang="en-US" sz="1200">
                <a:solidFill>
                  <a:srgbClr val="898989"/>
                </a:solidFill>
                <a:latin typeface="Arial" charset="0"/>
                <a:cs typeface="Arial" charset="0"/>
              </a:rPr>
              <a:pPr algn="r" eaLnBrk="1" hangingPunct="1">
                <a:buSzPct val="100000"/>
              </a:pPr>
              <a:t>6</a:t>
            </a:fld>
            <a:endParaRPr lang="en-US" sz="1200">
              <a:solidFill>
                <a:srgbClr val="898989"/>
              </a:solidFill>
              <a:latin typeface="Arial" charset="0"/>
              <a:cs typeface="Arial"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556000"/>
            <a:ext cx="190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8194">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194">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8194">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0" y="620713"/>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00"/>
                </a:solidFill>
                <a:latin typeface="Calibri" charset="0"/>
                <a:ea typeface="MS PGothic" charset="0"/>
                <a:cs typeface="Noto Sans CJK SC Regular" charset="0"/>
              </a:defRPr>
            </a:lvl1pPr>
            <a:lvl2pPr marL="736600" indent="-2794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00"/>
                </a:solidFill>
                <a:latin typeface="Calibri" charset="0"/>
                <a:ea typeface="MS PGothic" charset="0"/>
                <a:cs typeface="Noto Sans CJK SC Regular"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Calibri" charset="0"/>
                <a:ea typeface="MS PGothic" charset="0"/>
                <a:cs typeface="Noto Sans CJK SC Regular"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5pPr>
            <a:lvl6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6pPr>
            <a:lvl7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7pPr>
            <a:lvl8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8pPr>
            <a:lvl9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charset="0"/>
                <a:ea typeface="MS PGothic" charset="0"/>
                <a:cs typeface="Noto Sans CJK SC Regular" charset="0"/>
              </a:defRPr>
            </a:lvl9pPr>
          </a:lstStyle>
          <a:p>
            <a:pPr eaLnBrk="1" hangingPunct="1">
              <a:spcBef>
                <a:spcPts val="700"/>
              </a:spcBef>
              <a:buClr>
                <a:srgbClr val="000000"/>
              </a:buClr>
              <a:buSzPct val="100000"/>
              <a:buFont typeface="Arial" charset="0"/>
              <a:buChar char="•"/>
            </a:pPr>
            <a:r>
              <a:rPr lang="es-ES" sz="2800"/>
              <a:t>“ ‘Hizkuntza’ kontzeptua </a:t>
            </a:r>
            <a:r>
              <a:rPr lang="es-ES" sz="2800">
                <a:solidFill>
                  <a:srgbClr val="CCCCFF"/>
                </a:solidFill>
                <a:hlinkClick r:id="rId3"/>
              </a:rPr>
              <a:t>Papua Ginea Berrian</a:t>
            </a:r>
            <a:r>
              <a:rPr lang="es-ES" sz="2800"/>
              <a:t>” (Ethnologue-ko mapa: </a:t>
            </a:r>
            <a:r>
              <a:rPr lang="es-ES" sz="2000"/>
              <a:t>http://www.ethnologue.com/show_country.asp?name=PG</a:t>
            </a:r>
            <a:r>
              <a:rPr lang="es-ES" sz="2800"/>
              <a:t>) izeneko artikulua irakurri eta erantzun ondoko galderak:</a:t>
            </a:r>
          </a:p>
          <a:p>
            <a:pPr eaLnBrk="1" hangingPunct="1">
              <a:spcBef>
                <a:spcPts val="700"/>
              </a:spcBef>
              <a:buSzPct val="100000"/>
            </a:pPr>
            <a:endParaRPr lang="es-ES" sz="2800"/>
          </a:p>
          <a:p>
            <a:pPr lvl="1" eaLnBrk="1" hangingPunct="1">
              <a:spcBef>
                <a:spcPts val="700"/>
              </a:spcBef>
              <a:buClr>
                <a:srgbClr val="000000"/>
              </a:buClr>
              <a:buSzPct val="100000"/>
              <a:buFont typeface="Arial" charset="0"/>
              <a:buChar char="–"/>
            </a:pPr>
            <a:r>
              <a:rPr lang="fr-FR" b="1"/>
              <a:t>Zergatik dira arazotsuak hizkuntzalariek proposatutako Papua Ginea Berriko hizkuntzen sailkapenak?</a:t>
            </a:r>
          </a:p>
          <a:p>
            <a:pPr lvl="1" eaLnBrk="1" hangingPunct="1">
              <a:spcBef>
                <a:spcPts val="700"/>
              </a:spcBef>
              <a:buClr>
                <a:srgbClr val="000000"/>
              </a:buClr>
              <a:buSzPct val="100000"/>
              <a:buFont typeface="Arial" charset="0"/>
              <a:buChar char="–"/>
            </a:pPr>
            <a:r>
              <a:rPr lang="fr-FR" b="1"/>
              <a:t>Zergatik daukate irudi nahasia Papua Ginea Berriko hizkuntza egoeraz egindako idazkiek?</a:t>
            </a:r>
          </a:p>
          <a:p>
            <a:pPr lvl="1" eaLnBrk="1" hangingPunct="1">
              <a:spcBef>
                <a:spcPts val="700"/>
              </a:spcBef>
              <a:buClr>
                <a:srgbClr val="000000"/>
              </a:buClr>
              <a:buSzPct val="100000"/>
              <a:buFont typeface="Arial" charset="0"/>
              <a:buChar char="–"/>
            </a:pPr>
            <a:r>
              <a:rPr lang="fr-FR" b="1"/>
              <a:t>Zein dira Papua Ginea Berriko hizkuntza egoera gaizki ezagutzearen ondorioak ?</a:t>
            </a:r>
          </a:p>
        </p:txBody>
      </p:sp>
      <p:sp>
        <p:nvSpPr>
          <p:cNvPr id="15363" name="Text Box 2"/>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3C0209BD-C71C-D549-881A-5A119D94BBD8}" type="slidenum">
              <a:rPr lang="en-US" sz="1200">
                <a:solidFill>
                  <a:srgbClr val="898989"/>
                </a:solidFill>
                <a:latin typeface="Arial" charset="0"/>
                <a:cs typeface="Arial" charset="0"/>
              </a:rPr>
              <a:pPr algn="r" eaLnBrk="1" hangingPunct="1">
                <a:buSzPct val="100000"/>
              </a:pPr>
              <a:t>7</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323850" y="0"/>
            <a:ext cx="882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marL="736600" indent="-2794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eaLnBrk="1" hangingPunct="1">
              <a:lnSpc>
                <a:spcPct val="90000"/>
              </a:lnSpc>
              <a:spcBef>
                <a:spcPts val="600"/>
              </a:spcBef>
              <a:buSzPct val="100000"/>
            </a:pPr>
            <a:endParaRPr lang="es-ES" sz="2400" b="1">
              <a:solidFill>
                <a:srgbClr val="006600"/>
              </a:solidFill>
            </a:endParaRPr>
          </a:p>
          <a:p>
            <a:pPr eaLnBrk="1" hangingPunct="1">
              <a:lnSpc>
                <a:spcPct val="90000"/>
              </a:lnSpc>
              <a:spcBef>
                <a:spcPts val="600"/>
              </a:spcBef>
              <a:buClr>
                <a:srgbClr val="000000"/>
              </a:buClr>
              <a:buSzPct val="100000"/>
              <a:buFont typeface="Arial" charset="0"/>
              <a:buChar char="•"/>
            </a:pPr>
            <a:r>
              <a:rPr lang="es-ES" sz="2400"/>
              <a:t>Itziar Idiazabal, UNESCO Etxearen kideari elkarrizketa:</a:t>
            </a:r>
          </a:p>
          <a:p>
            <a:pPr eaLnBrk="1" hangingPunct="1">
              <a:lnSpc>
                <a:spcPct val="90000"/>
              </a:lnSpc>
              <a:spcBef>
                <a:spcPts val="800"/>
              </a:spcBef>
              <a:buSzPct val="100000"/>
            </a:pPr>
            <a:r>
              <a:rPr lang="es-ES" sz="2400" b="1">
                <a:solidFill>
                  <a:srgbClr val="CCCCFF"/>
                </a:solidFill>
                <a:hlinkClick r:id="rId3"/>
              </a:rPr>
              <a:t>https://www.youtube.com/watch?v=jZ3Kn7hULI4</a:t>
            </a:r>
            <a:r>
              <a:rPr lang="es-ES"/>
              <a:t> </a:t>
            </a:r>
          </a:p>
          <a:p>
            <a:pPr eaLnBrk="1" hangingPunct="1">
              <a:lnSpc>
                <a:spcPct val="90000"/>
              </a:lnSpc>
              <a:spcBef>
                <a:spcPts val="600"/>
              </a:spcBef>
              <a:buSzPct val="100000"/>
            </a:pPr>
            <a:endParaRPr lang="es-ES" sz="2400" b="1"/>
          </a:p>
          <a:p>
            <a:pPr eaLnBrk="1" hangingPunct="1">
              <a:lnSpc>
                <a:spcPct val="90000"/>
              </a:lnSpc>
              <a:spcBef>
                <a:spcPts val="600"/>
              </a:spcBef>
              <a:buClr>
                <a:srgbClr val="000000"/>
              </a:buClr>
              <a:buSzPct val="100000"/>
              <a:buFont typeface="Arial" charset="0"/>
              <a:buChar char="•"/>
            </a:pPr>
            <a:r>
              <a:rPr lang="es-ES" sz="2400" b="1"/>
              <a:t>GALDERAK:</a:t>
            </a:r>
          </a:p>
          <a:p>
            <a:pPr lvl="1" eaLnBrk="1" hangingPunct="1">
              <a:lnSpc>
                <a:spcPct val="90000"/>
              </a:lnSpc>
              <a:spcBef>
                <a:spcPts val="600"/>
              </a:spcBef>
              <a:buClr>
                <a:srgbClr val="000000"/>
              </a:buClr>
              <a:buSzPct val="100000"/>
              <a:buFont typeface="Arial" charset="0"/>
              <a:buChar char="–"/>
            </a:pPr>
            <a:r>
              <a:rPr lang="eu-ES" sz="2400" b="1"/>
              <a:t>1996. urte arte ez zen hizkuntzen inguruko proiektua sortu Unescon. Zergatik esan zituen erakundeak gauza gutxi hizkuntzei buruz ordura arte?</a:t>
            </a:r>
          </a:p>
          <a:p>
            <a:pPr lvl="1" eaLnBrk="1" hangingPunct="1">
              <a:lnSpc>
                <a:spcPct val="90000"/>
              </a:lnSpc>
              <a:spcBef>
                <a:spcPts val="600"/>
              </a:spcBef>
              <a:buSzPct val="100000"/>
            </a:pPr>
            <a:endParaRPr lang="eu-ES" sz="2400" b="1"/>
          </a:p>
          <a:p>
            <a:pPr lvl="1" eaLnBrk="1" hangingPunct="1">
              <a:lnSpc>
                <a:spcPct val="90000"/>
              </a:lnSpc>
              <a:spcBef>
                <a:spcPts val="600"/>
              </a:spcBef>
              <a:buClr>
                <a:srgbClr val="000000"/>
              </a:buClr>
              <a:buSzPct val="100000"/>
              <a:buFont typeface="Arial" charset="0"/>
              <a:buChar char="–"/>
            </a:pPr>
            <a:r>
              <a:rPr lang="eu-ES" sz="2400" b="1"/>
              <a:t>Hizkuntza gutxituei buruzko aurreiritzi asko dago: atzerakoiak direla, ez dutela balio aurrera egiteko... Munduan zehar hizkuntza gutxitu askok aurreiritzi horri aurre egitea dute lehen mailako borroka. Gurean hein batean behintzat  gainditua dagoela dio Idiazabalek. Ordea, oraindik oso sakon errotua eta aurrekoa baino arriskutsuago den aurreiritzia aipatzen du. Zein da? Zergatik iruditzen zaio hain arriskutsua?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79388" y="0"/>
            <a:ext cx="89646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ClrTx/>
              <a:buFontTx/>
              <a:buNone/>
            </a:pPr>
            <a:r>
              <a:rPr lang="eu-ES" sz="2800" b="1">
                <a:solidFill>
                  <a:srgbClr val="000000"/>
                </a:solidFill>
                <a:latin typeface="Calibri" charset="0"/>
                <a:cs typeface="Arial" charset="0"/>
              </a:rPr>
              <a:t/>
            </a:r>
            <a:br>
              <a:rPr lang="eu-ES" sz="2800" b="1">
                <a:solidFill>
                  <a:srgbClr val="000000"/>
                </a:solidFill>
                <a:latin typeface="Calibri" charset="0"/>
                <a:cs typeface="Arial" charset="0"/>
              </a:rPr>
            </a:br>
            <a:r>
              <a:rPr lang="eu-ES" sz="2400" b="1">
                <a:solidFill>
                  <a:srgbClr val="000000"/>
                </a:solidFill>
                <a:latin typeface="Calibri" charset="0"/>
                <a:cs typeface="Arial" charset="0"/>
              </a:rPr>
              <a:t>Irakurri Manterola eta Berasategiren (2011) liburuko lehen atala eta idatziz erantzun honako galdera hauek irailaren 26ko eskolarako.</a:t>
            </a:r>
          </a:p>
        </p:txBody>
      </p:sp>
      <p:sp>
        <p:nvSpPr>
          <p:cNvPr id="19459" name="Text Box 2"/>
          <p:cNvSpPr txBox="1">
            <a:spLocks noChangeArrowheads="1"/>
          </p:cNvSpPr>
          <p:nvPr/>
        </p:nvSpPr>
        <p:spPr bwMode="auto">
          <a:xfrm>
            <a:off x="457200" y="1412875"/>
            <a:ext cx="82296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3200">
                <a:solidFill>
                  <a:srgbClr val="000000"/>
                </a:solidFill>
                <a:latin typeface="Calibri" charset="0"/>
                <a:ea typeface="MS PGothic" charset="0"/>
                <a:cs typeface="Noto Sans CJK SC Regular" charset="0"/>
              </a:defRPr>
            </a:lvl1pPr>
            <a:lvl2pPr marL="673100" indent="-319088">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800">
                <a:solidFill>
                  <a:srgbClr val="000000"/>
                </a:solidFill>
                <a:latin typeface="Calibri" charset="0"/>
                <a:ea typeface="MS PGothic" charset="0"/>
                <a:cs typeface="Noto Sans CJK SC Regular" charset="0"/>
              </a:defRPr>
            </a:lvl2pPr>
            <a:lvl3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400">
                <a:solidFill>
                  <a:srgbClr val="000000"/>
                </a:solidFill>
                <a:latin typeface="Calibri" charset="0"/>
                <a:ea typeface="MS PGothic" charset="0"/>
                <a:cs typeface="Noto Sans CJK SC Regular" charset="0"/>
              </a:defRPr>
            </a:lvl3pPr>
            <a:lvl4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000">
                <a:solidFill>
                  <a:srgbClr val="000000"/>
                </a:solidFill>
                <a:latin typeface="Calibri" charset="0"/>
                <a:ea typeface="MS PGothic" charset="0"/>
                <a:cs typeface="Noto Sans CJK SC Regular" charset="0"/>
              </a:defRPr>
            </a:lvl4pPr>
            <a:lvl5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000">
                <a:solidFill>
                  <a:srgbClr val="000000"/>
                </a:solidFill>
                <a:latin typeface="Calibri" charset="0"/>
                <a:ea typeface="MS PGothic" charset="0"/>
                <a:cs typeface="Noto Sans CJK SC Regular" charset="0"/>
              </a:defRPr>
            </a:lvl5pPr>
            <a:lvl6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000">
                <a:solidFill>
                  <a:srgbClr val="000000"/>
                </a:solidFill>
                <a:latin typeface="Calibri" charset="0"/>
                <a:ea typeface="MS PGothic" charset="0"/>
                <a:cs typeface="Noto Sans CJK SC Regular" charset="0"/>
              </a:defRPr>
            </a:lvl6pPr>
            <a:lvl7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000">
                <a:solidFill>
                  <a:srgbClr val="000000"/>
                </a:solidFill>
                <a:latin typeface="Calibri" charset="0"/>
                <a:ea typeface="MS PGothic" charset="0"/>
                <a:cs typeface="Noto Sans CJK SC Regular" charset="0"/>
              </a:defRPr>
            </a:lvl7pPr>
            <a:lvl8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000">
                <a:solidFill>
                  <a:srgbClr val="000000"/>
                </a:solidFill>
                <a:latin typeface="Calibri" charset="0"/>
                <a:ea typeface="MS PGothic" charset="0"/>
                <a:cs typeface="Noto Sans CJK SC Regular" charset="0"/>
              </a:defRPr>
            </a:lvl8pPr>
            <a:lvl9pPr>
              <a:tabLst>
                <a:tab pos="673100"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 pos="9656763" algn="l"/>
              </a:tabLst>
              <a:defRPr sz="2000">
                <a:solidFill>
                  <a:srgbClr val="000000"/>
                </a:solidFill>
                <a:latin typeface="Calibri" charset="0"/>
                <a:ea typeface="MS PGothic" charset="0"/>
                <a:cs typeface="Noto Sans CJK SC Regular" charset="0"/>
              </a:defRPr>
            </a:lvl9pPr>
          </a:lstStyle>
          <a:p>
            <a:pPr lvl="1" algn="just" eaLnBrk="1" hangingPunct="1">
              <a:lnSpc>
                <a:spcPct val="90000"/>
              </a:lnSpc>
              <a:spcBef>
                <a:spcPts val="450"/>
              </a:spcBef>
              <a:buSzPct val="100000"/>
            </a:pPr>
            <a:endParaRPr lang="eu-ES" sz="2000">
              <a:cs typeface="Arial" charset="0"/>
            </a:endParaRPr>
          </a:p>
          <a:p>
            <a:pPr lvl="1" algn="just" eaLnBrk="1" hangingPunct="1">
              <a:lnSpc>
                <a:spcPct val="90000"/>
              </a:lnSpc>
              <a:spcBef>
                <a:spcPts val="450"/>
              </a:spcBef>
              <a:buClr>
                <a:srgbClr val="000000"/>
              </a:buClr>
              <a:buSzPct val="100000"/>
              <a:buFont typeface="Times New Roman" charset="0"/>
              <a:buAutoNum type="arabicPeriod"/>
            </a:pPr>
            <a:r>
              <a:rPr lang="eu-ES" sz="2000">
                <a:cs typeface="Arial" charset="0"/>
              </a:rPr>
              <a:t>Zure ustez, nolakoa da, oro har, euskararen bizindar linguistikoa? Erantzuna emateko, erabil itzazu bizindar linguistikoa neurtzeko erabili ohi diren sei aldagaiak.  </a:t>
            </a:r>
          </a:p>
          <a:p>
            <a:pPr lvl="1" algn="just" eaLnBrk="1" hangingPunct="1">
              <a:lnSpc>
                <a:spcPct val="90000"/>
              </a:lnSpc>
              <a:spcBef>
                <a:spcPts val="450"/>
              </a:spcBef>
              <a:buClr>
                <a:srgbClr val="000000"/>
              </a:buClr>
              <a:buSzPct val="100000"/>
              <a:buFont typeface="Times New Roman" charset="0"/>
              <a:buAutoNum type="arabicPeriod"/>
            </a:pPr>
            <a:r>
              <a:rPr lang="eu-ES" sz="2000">
                <a:cs typeface="Arial" charset="0"/>
              </a:rPr>
              <a:t> “Hizkuntza aniztasuna aukera bat bakarrik da, beste aukera batzuen artean. Horregatik, gurasoek seme-alabei ez badiote etxeko hizkuntza transmititzen (hizkuntza gutxitua), edo ez badute etxeko hizkuntzan haurra eskolatzen, ba aukera hori egin dutelako da”. Hona hemen, munduan zehar sarritan elebakartasunaren alde ematen den argudioa. Noski, ingelesa bezalako hizkuntza handi baten elebakartasunaren alde. Egiozu aurre iritzi edo baieztapen horri, argudioak emanez. </a:t>
            </a:r>
          </a:p>
          <a:p>
            <a:pPr lvl="1" algn="just" eaLnBrk="1" hangingPunct="1">
              <a:lnSpc>
                <a:spcPct val="90000"/>
              </a:lnSpc>
              <a:spcBef>
                <a:spcPts val="450"/>
              </a:spcBef>
              <a:buClr>
                <a:srgbClr val="000000"/>
              </a:buClr>
              <a:buSzPct val="100000"/>
              <a:buFont typeface="Times New Roman" charset="0"/>
              <a:buAutoNum type="arabicPeriod"/>
            </a:pPr>
            <a:r>
              <a:rPr lang="eu-ES" sz="2000">
                <a:cs typeface="Arial" charset="0"/>
              </a:rPr>
              <a:t>“Hizkuntza fenomenoari heltzeko abiapuntua aniztasuna da” (38. or.). Zer esan nahi du honek?</a:t>
            </a:r>
          </a:p>
          <a:p>
            <a:pPr lvl="1" algn="just" eaLnBrk="1" hangingPunct="1">
              <a:lnSpc>
                <a:spcPct val="90000"/>
              </a:lnSpc>
              <a:spcBef>
                <a:spcPts val="450"/>
              </a:spcBef>
              <a:buClr>
                <a:srgbClr val="000000"/>
              </a:buClr>
              <a:buSzPct val="100000"/>
              <a:buFont typeface="Times New Roman" charset="0"/>
              <a:buAutoNum type="arabicPeriod"/>
            </a:pPr>
            <a:r>
              <a:rPr lang="eu-ES" sz="2000">
                <a:cs typeface="Arial" charset="0"/>
              </a:rPr>
              <a:t>Zergatik esaten da hizkuntza gutxituak direla, ziurrenik, hizkuntza aniztasunaren bermea?</a:t>
            </a:r>
          </a:p>
        </p:txBody>
      </p:sp>
      <p:sp>
        <p:nvSpPr>
          <p:cNvPr id="1946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ea typeface="MS PGothic" charset="0"/>
                <a:cs typeface="Noto Sans CJK SC Regular"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MS PGothic" charset="0"/>
                <a:cs typeface="Noto Sans CJK SC Regular"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ea typeface="MS PGothic" charset="0"/>
                <a:cs typeface="Noto Sans CJK SC Regular"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5pPr>
            <a:lvl6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6pPr>
            <a:lvl7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7pPr>
            <a:lvl8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8pPr>
            <a:lvl9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MS PGothic" charset="0"/>
                <a:cs typeface="Noto Sans CJK SC Regular" charset="0"/>
              </a:defRPr>
            </a:lvl9pPr>
          </a:lstStyle>
          <a:p>
            <a:pPr algn="r" eaLnBrk="1" hangingPunct="1">
              <a:buSzPct val="100000"/>
            </a:pPr>
            <a:fld id="{C66E20AE-FA50-C740-824A-9529E892E4A5}" type="slidenum">
              <a:rPr lang="en-US" sz="1200">
                <a:solidFill>
                  <a:srgbClr val="898989"/>
                </a:solidFill>
                <a:latin typeface="Arial" charset="0"/>
                <a:cs typeface="Arial" charset="0"/>
              </a:rPr>
              <a:pPr algn="r" eaLnBrk="1" hangingPunct="1">
                <a:buSzPct val="100000"/>
              </a:pPr>
              <a:t>9</a:t>
            </a:fld>
            <a:endParaRPr lang="en-US" sz="1200">
              <a:solidFill>
                <a:srgbClr val="898989"/>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ＭＳ Ｐゴシック"/>
        <a:cs typeface="Noto Sans CJK SC Regular"/>
      </a:majorFont>
      <a:minorFont>
        <a:latin typeface="Calibri"/>
        <a:ea typeface="ＭＳ Ｐゴシック"/>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6144</TotalTime>
  <Words>7478</Words>
  <Application>Microsoft Macintosh PowerPoint</Application>
  <PresentationFormat>Presentación en pantalla (4:3)</PresentationFormat>
  <Paragraphs>1439</Paragraphs>
  <Slides>57</Slides>
  <Notes>52</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Hizkuntza Eskubideen Deklarazio Unibertsala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1.4. Euskararen ezagutza, erabilera eta jarrerak (XXIII)</vt:lpstr>
      <vt:lpstr>1.4. Euskararen ezagutza, erabilera eta jarrerak (XXIV)</vt:lpstr>
      <vt:lpstr>1.4. Euskararen ezagutza, erabilera eta jarrerak (XXV)</vt:lpstr>
      <vt:lpstr>1.4. Euskararen ezagutza, erabilera eta jarrerak (XXVI)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GAIA: Euskara gaur</dc:title>
  <dc:subject/>
  <dc:creator>Proprietaire</dc:creator>
  <cp:keywords/>
  <dc:description/>
  <cp:lastModifiedBy>xxx xxx</cp:lastModifiedBy>
  <cp:revision>184</cp:revision>
  <cp:lastPrinted>1601-01-01T00:00:00Z</cp:lastPrinted>
  <dcterms:created xsi:type="dcterms:W3CDTF">2012-09-04T06:15:26Z</dcterms:created>
  <dcterms:modified xsi:type="dcterms:W3CDTF">2017-10-15T16:20:26Z</dcterms:modified>
</cp:coreProperties>
</file>