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7" r:id="rId10"/>
    <p:sldId id="280" r:id="rId11"/>
    <p:sldId id="266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82" r:id="rId20"/>
    <p:sldId id="281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908213-D950-4BF1-BFE4-313D4D50E7CC}" type="datetimeFigureOut">
              <a:rPr lang="es-ES" smtClean="0"/>
              <a:pPr/>
              <a:t>01/09/2018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52AE8E-AA5D-4403-BA3C-29921DAC5A2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tb.eus/eu/albisteak/gizartea/osoa/4223826/kartzelara-bidali-dituzte-iruneko-sexu-erasoagatik-atxilotutako-bostak/" TargetMode="External"/><Relationship Id="rId2" Type="http://schemas.openxmlformats.org/officeDocument/2006/relationships/hyperlink" Target="https://www.naiz.eus/es/actualidad/noticia/20180426/los-cinco-miembros-de-la-manada-condenados-a-nueve-anos-de-carcel-cada-uno-por-la-violacion-grupal-de-sanfermin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Gizarte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psikologia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1. GAIA. </a:t>
            </a:r>
            <a:r>
              <a:rPr lang="es-ES" b="1" dirty="0" err="1" smtClean="0">
                <a:solidFill>
                  <a:srgbClr val="FF0066"/>
                </a:solidFill>
              </a:rPr>
              <a:t>Gizarte</a:t>
            </a:r>
            <a:r>
              <a:rPr lang="es-ES" b="1" dirty="0" smtClean="0">
                <a:solidFill>
                  <a:srgbClr val="FF0066"/>
                </a:solidFill>
              </a:rPr>
              <a:t> </a:t>
            </a:r>
            <a:r>
              <a:rPr lang="es-ES" b="1" dirty="0" err="1" smtClean="0">
                <a:solidFill>
                  <a:srgbClr val="FF0066"/>
                </a:solidFill>
              </a:rPr>
              <a:t>Psikologiari</a:t>
            </a:r>
            <a:r>
              <a:rPr lang="es-ES" b="1" dirty="0" smtClean="0">
                <a:solidFill>
                  <a:srgbClr val="FF0066"/>
                </a:solidFill>
              </a:rPr>
              <a:t> </a:t>
            </a:r>
            <a:r>
              <a:rPr lang="es-ES" b="1" dirty="0" err="1" smtClean="0">
                <a:solidFill>
                  <a:srgbClr val="FF0066"/>
                </a:solidFill>
              </a:rPr>
              <a:t>gerturapena</a:t>
            </a:r>
            <a:endParaRPr lang="es-ES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936104"/>
          </a:xfrm>
        </p:spPr>
        <p:txBody>
          <a:bodyPr>
            <a:noAutofit/>
          </a:bodyPr>
          <a:lstStyle/>
          <a:p>
            <a:r>
              <a:rPr lang="es-ES" sz="3200" dirty="0" err="1" smtClean="0">
                <a:solidFill>
                  <a:srgbClr val="FFFF00"/>
                </a:solidFill>
              </a:rPr>
              <a:t>gizarte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psikologia</a:t>
            </a:r>
            <a:r>
              <a:rPr lang="es-ES" sz="3200" dirty="0" smtClean="0">
                <a:solidFill>
                  <a:srgbClr val="FFFF00"/>
                </a:solidFill>
              </a:rPr>
              <a:t> vs </a:t>
            </a:r>
            <a:r>
              <a:rPr lang="es-ES" sz="3200" dirty="0" err="1" smtClean="0">
                <a:solidFill>
                  <a:srgbClr val="FFFF00"/>
                </a:solidFill>
              </a:rPr>
              <a:t>beste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disziplinak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114968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tx2"/>
                </a:solidFill>
              </a:rPr>
              <a:t>Erantzun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hurrengo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galderei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jendeak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ditzake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horrelako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jokabideak</a:t>
            </a:r>
            <a:r>
              <a:rPr lang="es-ES" dirty="0" smtClean="0">
                <a:solidFill>
                  <a:srgbClr val="002060"/>
                </a:solidFill>
              </a:rPr>
              <a:t>?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Zoratuta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daude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azaltzen</a:t>
            </a:r>
            <a:r>
              <a:rPr lang="es-ES" dirty="0" smtClean="0">
                <a:solidFill>
                  <a:srgbClr val="002060"/>
                </a:solidFill>
              </a:rPr>
              <a:t> da </a:t>
            </a:r>
            <a:r>
              <a:rPr lang="es-ES" dirty="0" err="1" smtClean="0">
                <a:solidFill>
                  <a:srgbClr val="002060"/>
                </a:solidFill>
              </a:rPr>
              <a:t>beraien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jokabidea</a:t>
            </a:r>
            <a:r>
              <a:rPr lang="es-ES" dirty="0" smtClean="0">
                <a:solidFill>
                  <a:srgbClr val="002060"/>
                </a:solidFill>
              </a:rPr>
              <a:t>?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Gizarteak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onartzen</a:t>
            </a:r>
            <a:r>
              <a:rPr lang="es-ES" dirty="0" smtClean="0">
                <a:solidFill>
                  <a:srgbClr val="002060"/>
                </a:solidFill>
              </a:rPr>
              <a:t> du? </a:t>
            </a:r>
            <a:r>
              <a:rPr lang="es-ES" dirty="0" err="1" smtClean="0">
                <a:solidFill>
                  <a:srgbClr val="002060"/>
                </a:solidFill>
              </a:rPr>
              <a:t>Taldeak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onartzen</a:t>
            </a:r>
            <a:r>
              <a:rPr lang="es-ES" dirty="0" smtClean="0">
                <a:solidFill>
                  <a:srgbClr val="002060"/>
                </a:solidFill>
              </a:rPr>
              <a:t> du?</a:t>
            </a:r>
          </a:p>
          <a:p>
            <a:r>
              <a:rPr lang="es-ES" dirty="0" err="1" smtClean="0">
                <a:solidFill>
                  <a:schemeClr val="tx2"/>
                </a:solidFill>
              </a:rPr>
              <a:t>Kasuaren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analisia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egin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hurrengo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ikuspuntuetatik</a:t>
            </a:r>
            <a:r>
              <a:rPr lang="es-ES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Nortasunaren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ikuspuntutik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Psikologia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klinikoaren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ikuspuntutik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Soziologiaren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ikuspuntutik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ikuspuntutik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20040"/>
            <a:ext cx="7704856" cy="732696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FF00"/>
                </a:solidFill>
              </a:rPr>
              <a:t>gizarte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psikologia</a:t>
            </a:r>
            <a:r>
              <a:rPr lang="es-ES" dirty="0" smtClean="0">
                <a:solidFill>
                  <a:srgbClr val="FFFF00"/>
                </a:solidFill>
              </a:rPr>
              <a:t> vs </a:t>
            </a:r>
            <a:r>
              <a:rPr lang="es-ES" dirty="0" err="1" smtClean="0">
                <a:solidFill>
                  <a:srgbClr val="FFFF00"/>
                </a:solidFill>
              </a:rPr>
              <a:t>beste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disziplinak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7920880" cy="4925144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Gizarte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psikologia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konparatuz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s-ES" b="1" dirty="0" err="1" smtClean="0">
                <a:solidFill>
                  <a:srgbClr val="002060"/>
                </a:solidFill>
              </a:rPr>
              <a:t>Nortasunaren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psikologiarekin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Gizabanako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aparteko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besteetatik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ezberdina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egiten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ezaugarriak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Psikologo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faktore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situazionalak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</a:t>
            </a:r>
            <a:r>
              <a:rPr lang="es-ES" dirty="0" smtClean="0">
                <a:solidFill>
                  <a:srgbClr val="002060"/>
                </a:solidFill>
              </a:rPr>
              <a:t> baten </a:t>
            </a:r>
            <a:r>
              <a:rPr lang="es-ES" dirty="0" err="1" smtClean="0">
                <a:solidFill>
                  <a:srgbClr val="002060"/>
                </a:solidFill>
              </a:rPr>
              <a:t>gertakizunean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eragina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Beraz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psikologoek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ezberdinek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gertakizun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ezberdinen</a:t>
            </a:r>
            <a:r>
              <a:rPr lang="es-ES" dirty="0" smtClean="0">
                <a:solidFill>
                  <a:srgbClr val="002060"/>
                </a:solidFill>
              </a:rPr>
              <a:t> baten </a:t>
            </a:r>
            <a:r>
              <a:rPr lang="es-ES" dirty="0" err="1" smtClean="0">
                <a:solidFill>
                  <a:srgbClr val="002060"/>
                </a:solidFill>
              </a:rPr>
              <a:t>aurrean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modu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desberdinean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erreakzionatzen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b="1" dirty="0" err="1" smtClean="0">
                <a:solidFill>
                  <a:srgbClr val="002060"/>
                </a:solidFill>
              </a:rPr>
              <a:t>Psikologia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klinikoak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Nahaste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ulertu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tratamendua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bilatzera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bideratua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dago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psikologiak</a:t>
            </a:r>
            <a:r>
              <a:rPr lang="es-ES" dirty="0" smtClean="0">
                <a:solidFill>
                  <a:srgbClr val="002060"/>
                </a:solidFill>
              </a:rPr>
              <a:t> ere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klinikoarentzat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esanguratsuak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gaiak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eredu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femeninoak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komunikabideetan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erruduntasun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egozpenak,osasun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fisiko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psikologiakoa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sustatzeko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estrategiak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FF00"/>
                </a:solidFill>
              </a:rPr>
              <a:t>gizarte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psikologia</a:t>
            </a:r>
            <a:r>
              <a:rPr lang="es-ES" dirty="0" smtClean="0">
                <a:solidFill>
                  <a:srgbClr val="FFFF00"/>
                </a:solidFill>
              </a:rPr>
              <a:t> vs </a:t>
            </a:r>
            <a:r>
              <a:rPr lang="es-ES" dirty="0" err="1" smtClean="0">
                <a:solidFill>
                  <a:srgbClr val="FFFF00"/>
                </a:solidFill>
              </a:rPr>
              <a:t>beste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disziplinak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Gizarte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psikologia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75000"/>
                  </a:schemeClr>
                </a:solidFill>
              </a:rPr>
              <a:t>konparatuz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s-ES" dirty="0" smtClean="0"/>
          </a:p>
          <a:p>
            <a:pPr lvl="1"/>
            <a:r>
              <a:rPr lang="es-ES" b="1" dirty="0" err="1" smtClean="0">
                <a:solidFill>
                  <a:srgbClr val="002060"/>
                </a:solidFill>
              </a:rPr>
              <a:t>Soziologiak</a:t>
            </a:r>
            <a:r>
              <a:rPr lang="es-ES" b="1" dirty="0" smtClean="0">
                <a:solidFill>
                  <a:srgbClr val="002060"/>
                </a:solidFill>
              </a:rPr>
              <a:t>: </a:t>
            </a:r>
            <a:r>
              <a:rPr lang="es-ES" b="1" dirty="0" err="1" smtClean="0">
                <a:solidFill>
                  <a:srgbClr val="002060"/>
                </a:solidFill>
              </a:rPr>
              <a:t>Gizarteriei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buruzko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legeak</a:t>
            </a:r>
            <a:r>
              <a:rPr lang="es-ES" b="1" dirty="0" smtClean="0">
                <a:solidFill>
                  <a:srgbClr val="002060"/>
                </a:solidFill>
              </a:rPr>
              <a:t> eta </a:t>
            </a:r>
            <a:r>
              <a:rPr lang="es-ES" b="1" dirty="0" err="1" smtClean="0">
                <a:solidFill>
                  <a:srgbClr val="002060"/>
                </a:solidFill>
              </a:rPr>
              <a:t>teoriak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aztertzen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ditu</a:t>
            </a:r>
            <a:r>
              <a:rPr lang="es-ES" b="1" dirty="0" smtClean="0">
                <a:solidFill>
                  <a:srgbClr val="002060"/>
                </a:solidFill>
              </a:rPr>
              <a:t>, </a:t>
            </a:r>
            <a:r>
              <a:rPr lang="es-ES" b="1" dirty="0" err="1" smtClean="0">
                <a:solidFill>
                  <a:srgbClr val="002060"/>
                </a:solidFill>
              </a:rPr>
              <a:t>ez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gizabanakoak</a:t>
            </a:r>
            <a:r>
              <a:rPr lang="es-ES" b="1" dirty="0" smtClean="0">
                <a:solidFill>
                  <a:srgbClr val="002060"/>
                </a:solidFill>
              </a:rPr>
              <a:t>.</a:t>
            </a:r>
            <a:endParaRPr lang="es-ES" dirty="0" smtClean="0">
              <a:solidFill>
                <a:srgbClr val="002060"/>
              </a:solidFill>
            </a:endParaRP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norbanako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taldetan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nolako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portaera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du.</a:t>
            </a: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Kulturak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taldeak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norbanakoan</a:t>
            </a:r>
            <a:r>
              <a:rPr lang="es-ES" dirty="0" smtClean="0">
                <a:solidFill>
                  <a:srgbClr val="002060"/>
                </a:solidFill>
              </a:rPr>
              <a:t> izan </a:t>
            </a:r>
            <a:r>
              <a:rPr lang="es-ES" dirty="0" err="1" smtClean="0">
                <a:solidFill>
                  <a:srgbClr val="002060"/>
                </a:solidFill>
              </a:rPr>
              <a:t>dezaken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eragina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2"/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berehalako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efektuetan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jartzen</a:t>
            </a:r>
            <a:r>
              <a:rPr lang="es-ES" dirty="0" smtClean="0">
                <a:solidFill>
                  <a:srgbClr val="002060"/>
                </a:solidFill>
              </a:rPr>
              <a:t> du </a:t>
            </a:r>
            <a:r>
              <a:rPr lang="es-ES" dirty="0" err="1" smtClean="0">
                <a:solidFill>
                  <a:srgbClr val="002060"/>
                </a:solidFill>
              </a:rPr>
              <a:t>atentzioa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jarrerak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jokabideak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2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08112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FFFF00"/>
                </a:solidFill>
              </a:rPr>
              <a:t>gizarte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psikologiaren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norabide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teoriko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nagusiak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b="1" dirty="0" err="1" smtClean="0">
                <a:solidFill>
                  <a:srgbClr val="7030A0"/>
                </a:solidFill>
              </a:rPr>
              <a:t>Konduktismoa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b="1" dirty="0" err="1" smtClean="0">
                <a:solidFill>
                  <a:srgbClr val="7030A0"/>
                </a:solidFill>
              </a:rPr>
              <a:t>Gestalt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psikologia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b="1" dirty="0" err="1" smtClean="0">
                <a:solidFill>
                  <a:srgbClr val="7030A0"/>
                </a:solidFill>
              </a:rPr>
              <a:t>Interakzionismo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sinbolikoa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b="1" dirty="0" err="1" smtClean="0">
                <a:solidFill>
                  <a:srgbClr val="7030A0"/>
                </a:solidFill>
              </a:rPr>
              <a:t>Eraikuntza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soziala</a:t>
            </a:r>
            <a:endParaRPr lang="es-E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Autofit/>
          </a:bodyPr>
          <a:lstStyle/>
          <a:p>
            <a:r>
              <a:rPr lang="es-ES" sz="3200" dirty="0" err="1" smtClean="0">
                <a:solidFill>
                  <a:srgbClr val="FFFF00"/>
                </a:solidFill>
              </a:rPr>
              <a:t>gizarte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psikologiaren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norabide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teoriko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nagusiak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err="1" smtClean="0">
                <a:solidFill>
                  <a:srgbClr val="7030A0"/>
                </a:solidFill>
              </a:rPr>
              <a:t>Konduktismoa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20-50 hamarkadetan Psikologia Sozial amerikarraren korronte nagusia izan zen.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Jokabidea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ulertzeko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azalpenak entitate behagarrietara mugatu. Estimulu-erantzuneko erredukzionismoa.</a:t>
            </a:r>
          </a:p>
          <a:p>
            <a:pPr lvl="1"/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Jokabidea hartu zuen </a:t>
            </a:r>
            <a:r>
              <a:rPr lang="eu-ES" b="1" dirty="0" smtClean="0">
                <a:solidFill>
                  <a:srgbClr val="002060"/>
                </a:solidFill>
                <a:cs typeface="Times New Roman" pitchFamily="18" charset="0"/>
              </a:rPr>
              <a:t>Erantzunak </a:t>
            </a:r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deituriko unitatez, ingurugiroa </a:t>
            </a:r>
            <a:r>
              <a:rPr lang="eu-ES" b="1" dirty="0" smtClean="0">
                <a:solidFill>
                  <a:srgbClr val="002060"/>
                </a:solidFill>
                <a:cs typeface="Times New Roman" pitchFamily="18" charset="0"/>
              </a:rPr>
              <a:t>Estimulu </a:t>
            </a:r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deituriko unitate gisa: </a:t>
            </a:r>
            <a:r>
              <a:rPr lang="eu-ES" dirty="0" err="1" smtClean="0">
                <a:solidFill>
                  <a:srgbClr val="002060"/>
                </a:solidFill>
                <a:cs typeface="Times New Roman" pitchFamily="18" charset="0"/>
              </a:rPr>
              <a:t>E-E</a:t>
            </a:r>
            <a:r>
              <a:rPr lang="eu-ES" dirty="0" smtClean="0">
                <a:solidFill>
                  <a:srgbClr val="002060"/>
                </a:solidFill>
                <a:cs typeface="Times New Roman" pitchFamily="18" charset="0"/>
              </a:rPr>
              <a:t> Paradigma.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Jokabide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guztiak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uler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daitezke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inguruneko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zigor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errefortsuak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bidez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Ez zen </a:t>
            </a:r>
            <a:r>
              <a:rPr lang="es-ES" dirty="0" err="1" smtClean="0">
                <a:solidFill>
                  <a:srgbClr val="002060"/>
                </a:solidFill>
              </a:rPr>
              <a:t>egoera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subjetiboak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pentsamenduak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sentimenduak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beharrik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ikusten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Oinarrizko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autoreak</a:t>
            </a:r>
            <a:r>
              <a:rPr lang="es-ES" dirty="0" smtClean="0">
                <a:solidFill>
                  <a:srgbClr val="002060"/>
                </a:solidFill>
              </a:rPr>
              <a:t>: Watson, </a:t>
            </a:r>
            <a:r>
              <a:rPr lang="es-ES" dirty="0" err="1" smtClean="0">
                <a:solidFill>
                  <a:srgbClr val="002060"/>
                </a:solidFill>
              </a:rPr>
              <a:t>Skinner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80120"/>
          </a:xfrm>
        </p:spPr>
        <p:txBody>
          <a:bodyPr>
            <a:normAutofit/>
          </a:bodyPr>
          <a:lstStyle/>
          <a:p>
            <a:r>
              <a:rPr lang="es-ES" sz="2800" dirty="0" err="1" smtClean="0">
                <a:solidFill>
                  <a:srgbClr val="FFFF00"/>
                </a:solidFill>
              </a:rPr>
              <a:t>gizarte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psikologiaren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norabide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teoriko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nagusiak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9416"/>
            <a:ext cx="7372672" cy="4846320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rgbClr val="7030A0"/>
                </a:solidFill>
              </a:rPr>
              <a:t>Gestalt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psikologia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Egoerak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begiratu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behar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ditugu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gizabanakoek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ikuspuntua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kontutan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hartuz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ulertzeko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eraikitzen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beraien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mundua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Objetua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adimenean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modu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subjetiboan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agertzen</a:t>
            </a:r>
            <a:r>
              <a:rPr lang="es-ES" dirty="0" smtClean="0">
                <a:solidFill>
                  <a:srgbClr val="002060"/>
                </a:solidFill>
              </a:rPr>
              <a:t> da. </a:t>
            </a:r>
          </a:p>
          <a:p>
            <a:pPr lvl="1"/>
            <a:r>
              <a:rPr lang="eu-ES" sz="2400" dirty="0" smtClean="0">
                <a:solidFill>
                  <a:srgbClr val="002060"/>
                </a:solidFill>
                <a:cs typeface="Times New Roman" pitchFamily="18" charset="0"/>
              </a:rPr>
              <a:t>Subjektua </a:t>
            </a:r>
            <a:r>
              <a:rPr lang="eu-ES" sz="2400" b="1" dirty="0" smtClean="0">
                <a:solidFill>
                  <a:srgbClr val="002060"/>
                </a:solidFill>
                <a:cs typeface="Times New Roman" pitchFamily="18" charset="0"/>
              </a:rPr>
              <a:t>AKTIBOA</a:t>
            </a:r>
            <a:r>
              <a:rPr lang="eu-ES" sz="2400" dirty="0" smtClean="0">
                <a:solidFill>
                  <a:srgbClr val="002060"/>
                </a:solidFill>
                <a:cs typeface="Times New Roman" pitchFamily="18" charset="0"/>
              </a:rPr>
              <a:t> da, informazioaren eraldaketan, </a:t>
            </a:r>
            <a:r>
              <a:rPr lang="eu-ES" sz="2400" dirty="0" err="1" smtClean="0">
                <a:solidFill>
                  <a:srgbClr val="002060"/>
                </a:solidFill>
                <a:cs typeface="Times New Roman" pitchFamily="18" charset="0"/>
              </a:rPr>
              <a:t>manipulaketan</a:t>
            </a:r>
            <a:r>
              <a:rPr lang="eu-ES" sz="2400" dirty="0" smtClean="0">
                <a:solidFill>
                  <a:srgbClr val="002060"/>
                </a:solidFill>
                <a:cs typeface="Times New Roman" pitchFamily="18" charset="0"/>
              </a:rPr>
              <a:t>, erabilpenean eta hartzean </a:t>
            </a:r>
            <a:r>
              <a:rPr lang="eu-ES" sz="2400" dirty="0" err="1" smtClean="0">
                <a:solidFill>
                  <a:srgbClr val="002060"/>
                </a:solidFill>
                <a:cs typeface="Times New Roman" pitchFamily="18" charset="0"/>
              </a:rPr>
              <a:t>partehartzaile</a:t>
            </a:r>
            <a:r>
              <a:rPr lang="eu-ES" sz="2400" dirty="0" smtClean="0">
                <a:solidFill>
                  <a:srgbClr val="002060"/>
                </a:solidFill>
                <a:cs typeface="Times New Roman" pitchFamily="18" charset="0"/>
              </a:rPr>
              <a:t> aktiboa da.</a:t>
            </a:r>
          </a:p>
          <a:p>
            <a:pPr lvl="1"/>
            <a:r>
              <a:rPr lang="eu-ES" sz="2400" dirty="0" smtClean="0">
                <a:solidFill>
                  <a:srgbClr val="002060"/>
                </a:solidFill>
                <a:cs typeface="Times New Roman" pitchFamily="18" charset="0"/>
              </a:rPr>
              <a:t>Osotasuna, parte guztien batura baino gehiago da.  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Oinarrizko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autorea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Kurt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Lewin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08112"/>
          </a:xfrm>
        </p:spPr>
        <p:txBody>
          <a:bodyPr>
            <a:normAutofit/>
          </a:bodyPr>
          <a:lstStyle/>
          <a:p>
            <a:r>
              <a:rPr lang="es-ES" sz="3200" dirty="0" err="1" smtClean="0">
                <a:solidFill>
                  <a:srgbClr val="FFFF00"/>
                </a:solidFill>
              </a:rPr>
              <a:t>gizarte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psikologiaren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norabide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teoriko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nagusiak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7444680" cy="4970952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rgbClr val="7030A0"/>
                </a:solidFill>
              </a:rPr>
              <a:t>Interakzionismo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sinbolikoa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Gizartea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du </a:t>
            </a:r>
            <a:r>
              <a:rPr lang="es-ES" dirty="0" err="1" smtClean="0">
                <a:solidFill>
                  <a:srgbClr val="002060"/>
                </a:solidFill>
              </a:rPr>
              <a:t>norbanakoak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objetuei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egozten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dizkieten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esanahi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subjetiboak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kontutan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hartuz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eraikitzen</a:t>
            </a:r>
            <a:r>
              <a:rPr lang="es-ES" dirty="0" smtClean="0">
                <a:solidFill>
                  <a:srgbClr val="002060"/>
                </a:solidFill>
              </a:rPr>
              <a:t> da </a:t>
            </a:r>
            <a:r>
              <a:rPr lang="es-ES" dirty="0" err="1" smtClean="0">
                <a:solidFill>
                  <a:srgbClr val="002060"/>
                </a:solidFill>
              </a:rPr>
              <a:t>sozialki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interpretazio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bidez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Gizakiek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ekintzak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dituzte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egoerei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egozten</a:t>
            </a:r>
            <a:r>
              <a:rPr lang="es-ES" dirty="0" smtClean="0">
                <a:solidFill>
                  <a:srgbClr val="002060"/>
                </a:solidFill>
              </a:rPr>
              <a:t> dieten </a:t>
            </a:r>
            <a:r>
              <a:rPr lang="es-ES" dirty="0" err="1" smtClean="0">
                <a:solidFill>
                  <a:srgbClr val="002060"/>
                </a:solidFill>
              </a:rPr>
              <a:t>esanahiaren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arabera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Esanahi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horiek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besteokin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ditugun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interakzioan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ateratzen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dira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Oinarrizko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autorea</a:t>
            </a:r>
            <a:r>
              <a:rPr lang="en-US" dirty="0" smtClean="0">
                <a:solidFill>
                  <a:srgbClr val="002060"/>
                </a:solidFill>
              </a:rPr>
              <a:t>: Mead</a:t>
            </a:r>
          </a:p>
          <a:p>
            <a:pPr lvl="2"/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20040"/>
            <a:ext cx="7444680" cy="804704"/>
          </a:xfrm>
        </p:spPr>
        <p:txBody>
          <a:bodyPr>
            <a:normAutofit fontScale="90000"/>
          </a:bodyPr>
          <a:lstStyle/>
          <a:p>
            <a:r>
              <a:rPr lang="es-ES" sz="3200" dirty="0" err="1" smtClean="0">
                <a:solidFill>
                  <a:srgbClr val="FFFF00"/>
                </a:solidFill>
              </a:rPr>
              <a:t>gizarte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psikologiaren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norabide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teoriko</a:t>
            </a:r>
            <a:r>
              <a:rPr lang="es-ES" sz="3200" dirty="0" smtClean="0">
                <a:solidFill>
                  <a:srgbClr val="FFFF00"/>
                </a:solidFill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</a:rPr>
              <a:t>nagusiak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7030A0"/>
                </a:solidFill>
              </a:rPr>
              <a:t>Eraikuntza</a:t>
            </a:r>
            <a:r>
              <a:rPr lang="es-ES" b="1" dirty="0" smtClean="0">
                <a:solidFill>
                  <a:srgbClr val="7030A0"/>
                </a:solidFill>
              </a:rPr>
              <a:t> </a:t>
            </a:r>
            <a:r>
              <a:rPr lang="es-ES" b="1" dirty="0" err="1" smtClean="0">
                <a:solidFill>
                  <a:srgbClr val="7030A0"/>
                </a:solidFill>
              </a:rPr>
              <a:t>soziala</a:t>
            </a:r>
            <a:endParaRPr lang="es-ES" b="1" dirty="0" smtClean="0">
              <a:solidFill>
                <a:srgbClr val="7030A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Gizabanakoak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dira</a:t>
            </a:r>
            <a:r>
              <a:rPr lang="es-ES" dirty="0" smtClean="0">
                <a:solidFill>
                  <a:srgbClr val="002060"/>
                </a:solidFill>
              </a:rPr>
              <a:t> organismo </a:t>
            </a:r>
            <a:r>
              <a:rPr lang="es-ES" dirty="0" err="1" smtClean="0">
                <a:solidFill>
                  <a:srgbClr val="002060"/>
                </a:solidFill>
              </a:rPr>
              <a:t>pasiboak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aktiboak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dira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Jendeak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errealitatea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besteokin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interakzioan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eraikitzen</a:t>
            </a:r>
            <a:r>
              <a:rPr lang="es-ES" dirty="0" smtClean="0">
                <a:solidFill>
                  <a:srgbClr val="002060"/>
                </a:solidFill>
              </a:rPr>
              <a:t> du.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Prozesu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historikoetan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oinarritzen</a:t>
            </a:r>
            <a:r>
              <a:rPr lang="es-ES" dirty="0" smtClean="0">
                <a:solidFill>
                  <a:srgbClr val="002060"/>
                </a:solidFill>
              </a:rPr>
              <a:t> da.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Hizkuntzaren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erabilera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beronek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errealitatearen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eraikuntzan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garrantzia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goraipatzen</a:t>
            </a:r>
            <a:r>
              <a:rPr lang="es-ES" dirty="0" smtClean="0">
                <a:solidFill>
                  <a:srgbClr val="002060"/>
                </a:solidFill>
              </a:rPr>
              <a:t> da.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Autoreak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Moscovici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Gergen</a:t>
            </a:r>
            <a:r>
              <a:rPr lang="es-ES" dirty="0" smtClean="0">
                <a:solidFill>
                  <a:srgbClr val="002060"/>
                </a:solidFill>
              </a:rPr>
              <a:t>, Potter, Ibáñez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96752"/>
          </a:xfrm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rgbClr val="FFFF00"/>
                </a:solidFill>
              </a:rPr>
              <a:t>Gizarte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psikologiaren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oinarrizko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axiomak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Gizakien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oinarrizko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motibazioak</a:t>
            </a:r>
            <a:endParaRPr lang="es-ES" dirty="0" smtClean="0">
              <a:solidFill>
                <a:srgbClr val="7030A0"/>
              </a:solidFill>
            </a:endParaRP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Gizabanakoak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menderatzeagaitik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borrokatzen</a:t>
            </a:r>
            <a:r>
              <a:rPr lang="es-ES" dirty="0" smtClean="0">
                <a:solidFill>
                  <a:srgbClr val="002060"/>
                </a:solidFill>
              </a:rPr>
              <a:t> du, </a:t>
            </a:r>
            <a:r>
              <a:rPr lang="es-ES" dirty="0" err="1" smtClean="0">
                <a:solidFill>
                  <a:srgbClr val="002060"/>
                </a:solidFill>
              </a:rPr>
              <a:t>botere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bilaketa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Jendeak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besteokin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kontaktua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egotea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nahi</a:t>
            </a:r>
            <a:r>
              <a:rPr lang="es-ES" dirty="0" smtClean="0">
                <a:solidFill>
                  <a:srgbClr val="002060"/>
                </a:solidFill>
              </a:rPr>
              <a:t> du, </a:t>
            </a:r>
            <a:r>
              <a:rPr lang="es-ES" dirty="0" err="1" smtClean="0">
                <a:solidFill>
                  <a:srgbClr val="002060"/>
                </a:solidFill>
              </a:rPr>
              <a:t>harreman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behar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ditugu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Gizabanakoak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errekonozimendua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besteok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baloratzea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behar</a:t>
            </a:r>
            <a:r>
              <a:rPr lang="es-ES" dirty="0" smtClean="0">
                <a:solidFill>
                  <a:srgbClr val="002060"/>
                </a:solidFill>
              </a:rPr>
              <a:t> du.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es-ES" sz="4000" dirty="0" err="1" smtClean="0">
                <a:solidFill>
                  <a:srgbClr val="FFFF00"/>
                </a:solidFill>
              </a:rPr>
              <a:t>Gizarte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Psikologia</a:t>
            </a:r>
            <a:r>
              <a:rPr lang="es-ES" sz="4000" dirty="0" smtClean="0">
                <a:solidFill>
                  <a:srgbClr val="FFFF00"/>
                </a:solidFill>
              </a:rPr>
              <a:t>  </a:t>
            </a:r>
            <a:r>
              <a:rPr lang="es-ES" sz="4000" dirty="0" err="1" smtClean="0">
                <a:solidFill>
                  <a:srgbClr val="FFFF00"/>
                </a:solidFill>
              </a:rPr>
              <a:t>alor</a:t>
            </a:r>
            <a:r>
              <a:rPr lang="es-ES" sz="4000" dirty="0" smtClean="0">
                <a:solidFill>
                  <a:srgbClr val="FFFF00"/>
                </a:solidFill>
              </a:rPr>
              <a:t> </a:t>
            </a:r>
            <a:r>
              <a:rPr lang="es-ES" sz="4000" dirty="0" err="1" smtClean="0">
                <a:solidFill>
                  <a:srgbClr val="FFFF00"/>
                </a:solidFill>
              </a:rPr>
              <a:t>profesionalak</a:t>
            </a:r>
            <a:endParaRPr lang="es-ES" dirty="0"/>
          </a:p>
        </p:txBody>
      </p:sp>
      <p:pic>
        <p:nvPicPr>
          <p:cNvPr id="4" name="3 Marcador de contenido" descr="recursos human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2857500" cy="1600200"/>
          </a:xfrm>
        </p:spPr>
      </p:pic>
      <p:pic>
        <p:nvPicPr>
          <p:cNvPr id="5" name="4 Imagen" descr="cooperacion desarol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980728"/>
            <a:ext cx="2619375" cy="1743075"/>
          </a:xfrm>
          <a:prstGeom prst="rect">
            <a:avLst/>
          </a:prstGeom>
        </p:spPr>
      </p:pic>
      <p:pic>
        <p:nvPicPr>
          <p:cNvPr id="6" name="5 Imagen" descr="ikerla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797152"/>
            <a:ext cx="2543175" cy="1800225"/>
          </a:xfrm>
          <a:prstGeom prst="rect">
            <a:avLst/>
          </a:prstGeom>
        </p:spPr>
      </p:pic>
      <p:pic>
        <p:nvPicPr>
          <p:cNvPr id="7" name="6 Imagen" descr="dozentz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5013176"/>
            <a:ext cx="2686050" cy="1695450"/>
          </a:xfrm>
          <a:prstGeom prst="rect">
            <a:avLst/>
          </a:prstGeom>
        </p:spPr>
      </p:pic>
      <p:pic>
        <p:nvPicPr>
          <p:cNvPr id="9" name="8 Imagen" descr="entrevista selecci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504" y="2924944"/>
            <a:ext cx="2619375" cy="1743075"/>
          </a:xfrm>
          <a:prstGeom prst="rect">
            <a:avLst/>
          </a:prstGeom>
        </p:spPr>
      </p:pic>
      <p:pic>
        <p:nvPicPr>
          <p:cNvPr id="10" name="9 Imagen" descr="eskuhartz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1" y="2852936"/>
            <a:ext cx="2232247" cy="1685925"/>
          </a:xfrm>
          <a:prstGeom prst="rect">
            <a:avLst/>
          </a:prstGeom>
        </p:spPr>
      </p:pic>
      <p:pic>
        <p:nvPicPr>
          <p:cNvPr id="11" name="10 Imagen" descr="tald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6136" y="2852936"/>
            <a:ext cx="2304256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edukiak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844824"/>
            <a:ext cx="7239000" cy="461091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</a:rPr>
              <a:t>Zer</a:t>
            </a:r>
            <a:r>
              <a:rPr lang="es-ES" dirty="0" smtClean="0">
                <a:solidFill>
                  <a:srgbClr val="002060"/>
                </a:solidFill>
              </a:rPr>
              <a:t> da </a:t>
            </a:r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galdera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nagusiak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psikologia</a:t>
            </a:r>
            <a:r>
              <a:rPr lang="es-ES" dirty="0" smtClean="0">
                <a:solidFill>
                  <a:srgbClr val="002060"/>
                </a:solidFill>
              </a:rPr>
              <a:t> vs </a:t>
            </a:r>
            <a:r>
              <a:rPr lang="es-ES" dirty="0" err="1" smtClean="0">
                <a:solidFill>
                  <a:srgbClr val="002060"/>
                </a:solidFill>
              </a:rPr>
              <a:t>beste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disziplinak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err="1" smtClean="0">
                <a:solidFill>
                  <a:srgbClr val="002060"/>
                </a:solidFill>
              </a:rPr>
              <a:t>Gizarte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psikolgiaren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norabide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teoriko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nagusiak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Motibazio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nagusiak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s-ES" sz="2400" dirty="0" err="1" smtClean="0">
                <a:solidFill>
                  <a:srgbClr val="002060"/>
                </a:solidFill>
              </a:rPr>
              <a:t>Gizarte</a:t>
            </a:r>
            <a:r>
              <a:rPr lang="es-ES" sz="2400" dirty="0" smtClean="0">
                <a:solidFill>
                  <a:srgbClr val="002060"/>
                </a:solidFill>
              </a:rPr>
              <a:t> </a:t>
            </a:r>
            <a:r>
              <a:rPr lang="es-ES" sz="2400" dirty="0" err="1" smtClean="0">
                <a:solidFill>
                  <a:srgbClr val="002060"/>
                </a:solidFill>
              </a:rPr>
              <a:t>Psikologiaren</a:t>
            </a:r>
            <a:r>
              <a:rPr lang="es-ES" sz="2400" dirty="0" smtClean="0">
                <a:solidFill>
                  <a:srgbClr val="002060"/>
                </a:solidFill>
              </a:rPr>
              <a:t> </a:t>
            </a:r>
            <a:r>
              <a:rPr lang="es-ES" sz="2400" dirty="0" err="1" smtClean="0">
                <a:solidFill>
                  <a:srgbClr val="002060"/>
                </a:solidFill>
              </a:rPr>
              <a:t>esparru</a:t>
            </a:r>
            <a:r>
              <a:rPr lang="es-ES" sz="2400" dirty="0" smtClean="0">
                <a:solidFill>
                  <a:srgbClr val="002060"/>
                </a:solidFill>
              </a:rPr>
              <a:t> </a:t>
            </a:r>
            <a:r>
              <a:rPr lang="es-ES" sz="2400" dirty="0" err="1" smtClean="0">
                <a:solidFill>
                  <a:srgbClr val="002060"/>
                </a:solidFill>
              </a:rPr>
              <a:t>profesionalak</a:t>
            </a:r>
            <a:r>
              <a:rPr lang="es-ES" sz="2400" dirty="0" smtClean="0">
                <a:solidFill>
                  <a:srgbClr val="002060"/>
                </a:solidFill>
              </a:rPr>
              <a:t>.</a:t>
            </a:r>
            <a:endParaRPr lang="es-ES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7527032" cy="792088"/>
          </a:xfrm>
        </p:spPr>
        <p:txBody>
          <a:bodyPr>
            <a:normAutofit/>
          </a:bodyPr>
          <a:lstStyle/>
          <a:p>
            <a:r>
              <a:rPr lang="es-ES" sz="2800" dirty="0" err="1" smtClean="0">
                <a:solidFill>
                  <a:srgbClr val="FFFF00"/>
                </a:solidFill>
              </a:rPr>
              <a:t>Gizarte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Psikologia</a:t>
            </a:r>
            <a:r>
              <a:rPr lang="es-ES" sz="2800" dirty="0" smtClean="0">
                <a:solidFill>
                  <a:srgbClr val="FFFF00"/>
                </a:solidFill>
              </a:rPr>
              <a:t>  </a:t>
            </a:r>
            <a:r>
              <a:rPr lang="es-ES" sz="2800" dirty="0" err="1" smtClean="0">
                <a:solidFill>
                  <a:srgbClr val="FFFF00"/>
                </a:solidFill>
              </a:rPr>
              <a:t>alor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profesionalak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8028384" cy="5472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100" dirty="0" err="1" smtClean="0">
                <a:solidFill>
                  <a:srgbClr val="7030A0"/>
                </a:solidFill>
              </a:rPr>
              <a:t>Eskuhartze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psikosoziala</a:t>
            </a:r>
            <a:r>
              <a:rPr lang="es-ES" sz="2100" dirty="0" smtClean="0">
                <a:solidFill>
                  <a:srgbClr val="7030A0"/>
                </a:solidFill>
              </a:rPr>
              <a:t> (</a:t>
            </a:r>
            <a:r>
              <a:rPr lang="es-ES" sz="2100" dirty="0" err="1" smtClean="0">
                <a:solidFill>
                  <a:srgbClr val="7030A0"/>
                </a:solidFill>
              </a:rPr>
              <a:t>Eskuhartze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Psikosozialeko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Minorra</a:t>
            </a:r>
            <a:r>
              <a:rPr lang="es-ES" sz="2100" dirty="0" smtClean="0">
                <a:solidFill>
                  <a:srgbClr val="7030A0"/>
                </a:solidFill>
              </a:rPr>
              <a:t>- </a:t>
            </a:r>
            <a:r>
              <a:rPr lang="es-ES" sz="2100" dirty="0" err="1" smtClean="0">
                <a:solidFill>
                  <a:srgbClr val="7030A0"/>
                </a:solidFill>
              </a:rPr>
              <a:t>Masterra</a:t>
            </a:r>
            <a:r>
              <a:rPr lang="es-ES" sz="2100" dirty="0" smtClean="0">
                <a:solidFill>
                  <a:srgbClr val="7030A0"/>
                </a:solidFill>
              </a:rPr>
              <a:t>)</a:t>
            </a:r>
            <a:endParaRPr lang="es-ES" sz="2100" dirty="0" smtClean="0">
              <a:solidFill>
                <a:srgbClr val="002060"/>
              </a:solidFill>
            </a:endParaRPr>
          </a:p>
          <a:p>
            <a:pPr marL="761238" lvl="1" indent="-514350">
              <a:buFont typeface="Arial" pitchFamily="34" charset="0"/>
              <a:buChar char="•"/>
            </a:pPr>
            <a:r>
              <a:rPr lang="es-ES" sz="2100" dirty="0" err="1" smtClean="0">
                <a:solidFill>
                  <a:srgbClr val="002060"/>
                </a:solidFill>
              </a:rPr>
              <a:t>Gobernuz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kanpoko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erakundetan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talde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multidisziplinarretan</a:t>
            </a:r>
            <a:r>
              <a:rPr lang="es-ES" sz="2100" dirty="0" smtClean="0">
                <a:solidFill>
                  <a:srgbClr val="002060"/>
                </a:solidFill>
              </a:rPr>
              <a:t> (</a:t>
            </a:r>
            <a:r>
              <a:rPr lang="es-ES" sz="2100" dirty="0" err="1" smtClean="0">
                <a:solidFill>
                  <a:srgbClr val="002060"/>
                </a:solidFill>
              </a:rPr>
              <a:t>psikologo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kliniko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hezitzaileekin</a:t>
            </a:r>
            <a:r>
              <a:rPr lang="es-ES" sz="2100" dirty="0" smtClean="0">
                <a:solidFill>
                  <a:srgbClr val="002060"/>
                </a:solidFill>
              </a:rPr>
              <a:t>…). </a:t>
            </a:r>
            <a:r>
              <a:rPr lang="es-ES" sz="2100" dirty="0" err="1" smtClean="0">
                <a:solidFill>
                  <a:srgbClr val="002060"/>
                </a:solidFill>
              </a:rPr>
              <a:t>Eskuhartze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indibidual</a:t>
            </a:r>
            <a:r>
              <a:rPr lang="es-ES" sz="2100" dirty="0" smtClean="0">
                <a:solidFill>
                  <a:srgbClr val="002060"/>
                </a:solidFill>
              </a:rPr>
              <a:t> eta </a:t>
            </a:r>
            <a:r>
              <a:rPr lang="es-ES" sz="2100" dirty="0" err="1" smtClean="0">
                <a:solidFill>
                  <a:srgbClr val="002060"/>
                </a:solidFill>
              </a:rPr>
              <a:t>taldeak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gauzatuz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bizi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kalitatea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sustatzeko</a:t>
            </a:r>
            <a:r>
              <a:rPr lang="es-ES" sz="2100" dirty="0" smtClean="0">
                <a:solidFill>
                  <a:srgbClr val="002060"/>
                </a:solidFill>
              </a:rPr>
              <a:t> (</a:t>
            </a:r>
            <a:r>
              <a:rPr lang="es-ES" sz="2100" dirty="0" err="1" smtClean="0">
                <a:solidFill>
                  <a:srgbClr val="002060"/>
                </a:solidFill>
              </a:rPr>
              <a:t>migrazioa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emakumeak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haur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babesa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hirugarren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adina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menpekotasunak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gaixotasun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kronikoak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bazterkeria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soziala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lankidetza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garapenean</a:t>
            </a:r>
            <a:r>
              <a:rPr lang="es-ES" sz="2100" dirty="0" smtClean="0">
                <a:solidFill>
                  <a:srgbClr val="002060"/>
                </a:solidFill>
              </a:rPr>
              <a:t>…)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err="1" smtClean="0">
                <a:solidFill>
                  <a:srgbClr val="7030A0"/>
                </a:solidFill>
              </a:rPr>
              <a:t>Erakundetako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psikologoa</a:t>
            </a:r>
            <a:r>
              <a:rPr lang="es-ES" sz="2100" dirty="0" smtClean="0">
                <a:solidFill>
                  <a:srgbClr val="7030A0"/>
                </a:solidFill>
              </a:rPr>
              <a:t> (</a:t>
            </a:r>
            <a:r>
              <a:rPr lang="es-ES" sz="2100" dirty="0" err="1" smtClean="0">
                <a:solidFill>
                  <a:srgbClr val="7030A0"/>
                </a:solidFill>
              </a:rPr>
              <a:t>Erakundeen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Psik</a:t>
            </a:r>
            <a:r>
              <a:rPr lang="es-ES" sz="2100" dirty="0" smtClean="0">
                <a:solidFill>
                  <a:srgbClr val="7030A0"/>
                </a:solidFill>
              </a:rPr>
              <a:t>. </a:t>
            </a:r>
            <a:r>
              <a:rPr lang="es-ES" sz="2100" dirty="0" err="1" smtClean="0">
                <a:solidFill>
                  <a:srgbClr val="7030A0"/>
                </a:solidFill>
              </a:rPr>
              <a:t>Minorra</a:t>
            </a:r>
            <a:r>
              <a:rPr lang="es-ES" sz="2100" dirty="0" smtClean="0">
                <a:solidFill>
                  <a:srgbClr val="7030A0"/>
                </a:solidFill>
              </a:rPr>
              <a:t>- </a:t>
            </a:r>
            <a:r>
              <a:rPr lang="es-ES" sz="2100" dirty="0" err="1" smtClean="0">
                <a:solidFill>
                  <a:srgbClr val="7030A0"/>
                </a:solidFill>
              </a:rPr>
              <a:t>Masterra</a:t>
            </a:r>
            <a:r>
              <a:rPr lang="es-ES" sz="2100" dirty="0" smtClean="0">
                <a:solidFill>
                  <a:srgbClr val="7030A0"/>
                </a:solidFill>
              </a:rPr>
              <a:t>)</a:t>
            </a:r>
          </a:p>
          <a:p>
            <a:pPr marL="761238" lvl="1" indent="-514350">
              <a:buFont typeface="Arial" pitchFamily="34" charset="0"/>
              <a:buChar char="•"/>
            </a:pPr>
            <a:r>
              <a:rPr lang="es-ES" sz="2100" dirty="0" err="1" smtClean="0">
                <a:solidFill>
                  <a:srgbClr val="002060"/>
                </a:solidFill>
              </a:rPr>
              <a:t>Giza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Baliabideen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sailean</a:t>
            </a:r>
            <a:r>
              <a:rPr lang="es-ES" sz="2100" dirty="0" smtClean="0">
                <a:solidFill>
                  <a:srgbClr val="002060"/>
                </a:solidFill>
              </a:rPr>
              <a:t>: </a:t>
            </a:r>
            <a:r>
              <a:rPr lang="es-ES" sz="2100" dirty="0" err="1" smtClean="0">
                <a:solidFill>
                  <a:srgbClr val="002060"/>
                </a:solidFill>
              </a:rPr>
              <a:t>hautespen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prozesuetan,langileen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parteahartzea</a:t>
            </a:r>
            <a:r>
              <a:rPr lang="es-ES" sz="2100" dirty="0" smtClean="0">
                <a:solidFill>
                  <a:srgbClr val="002060"/>
                </a:solidFill>
              </a:rPr>
              <a:t>, estresa, </a:t>
            </a:r>
            <a:r>
              <a:rPr lang="es-ES" sz="2100" dirty="0" err="1" smtClean="0">
                <a:solidFill>
                  <a:srgbClr val="002060"/>
                </a:solidFill>
              </a:rPr>
              <a:t>komunikazioa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motibazioa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ekipoak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eraiki-garatu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lidergotza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motak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erabaki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hartze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prozesuak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mobbinga</a:t>
            </a:r>
            <a:r>
              <a:rPr lang="es-ES" sz="2100" dirty="0" smtClean="0">
                <a:solidFill>
                  <a:srgbClr val="002060"/>
                </a:solidFill>
              </a:rPr>
              <a:t>, </a:t>
            </a:r>
            <a:r>
              <a:rPr lang="es-ES" sz="2100" dirty="0" err="1" smtClean="0">
                <a:solidFill>
                  <a:srgbClr val="002060"/>
                </a:solidFill>
              </a:rPr>
              <a:t>lan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arrisku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psikosozialen</a:t>
            </a:r>
            <a:r>
              <a:rPr lang="es-ES" sz="2100" dirty="0" smtClean="0">
                <a:solidFill>
                  <a:srgbClr val="002060"/>
                </a:solidFill>
              </a:rPr>
              <a:t> </a:t>
            </a:r>
            <a:r>
              <a:rPr lang="es-ES" sz="2100" dirty="0" err="1" smtClean="0">
                <a:solidFill>
                  <a:srgbClr val="002060"/>
                </a:solidFill>
              </a:rPr>
              <a:t>prebentzioa</a:t>
            </a:r>
            <a:r>
              <a:rPr lang="es-ES" sz="2100" dirty="0" smtClean="0">
                <a:solidFill>
                  <a:srgbClr val="002060"/>
                </a:solidFill>
              </a:rPr>
              <a:t>….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100" dirty="0" err="1" smtClean="0">
                <a:solidFill>
                  <a:srgbClr val="7030A0"/>
                </a:solidFill>
              </a:rPr>
              <a:t>Gizarte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psikologian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ikerlaria</a:t>
            </a:r>
            <a:r>
              <a:rPr lang="es-ES" sz="2100" dirty="0" smtClean="0">
                <a:solidFill>
                  <a:srgbClr val="7030A0"/>
                </a:solidFill>
              </a:rPr>
              <a:t>/</a:t>
            </a:r>
            <a:r>
              <a:rPr lang="es-ES" sz="2100" dirty="0" err="1" smtClean="0">
                <a:solidFill>
                  <a:srgbClr val="7030A0"/>
                </a:solidFill>
              </a:rPr>
              <a:t>irakaslea</a:t>
            </a:r>
            <a:r>
              <a:rPr lang="es-ES" sz="2100" dirty="0" smtClean="0">
                <a:solidFill>
                  <a:srgbClr val="7030A0"/>
                </a:solidFill>
              </a:rPr>
              <a:t> (</a:t>
            </a:r>
            <a:r>
              <a:rPr lang="es-ES" sz="2100" dirty="0" err="1" smtClean="0">
                <a:solidFill>
                  <a:srgbClr val="7030A0"/>
                </a:solidFill>
              </a:rPr>
              <a:t>Ikerketa</a:t>
            </a:r>
            <a:r>
              <a:rPr lang="es-ES" sz="2100" dirty="0" smtClean="0">
                <a:solidFill>
                  <a:srgbClr val="7030A0"/>
                </a:solidFill>
              </a:rPr>
              <a:t> </a:t>
            </a:r>
            <a:r>
              <a:rPr lang="es-ES" sz="2100" dirty="0" err="1" smtClean="0">
                <a:solidFill>
                  <a:srgbClr val="7030A0"/>
                </a:solidFill>
              </a:rPr>
              <a:t>Masterra</a:t>
            </a:r>
            <a:r>
              <a:rPr lang="es-ES" sz="2100" dirty="0" smtClean="0">
                <a:solidFill>
                  <a:srgbClr val="7030A0"/>
                </a:solidFill>
              </a:rPr>
              <a:t>)</a:t>
            </a:r>
            <a:r>
              <a:rPr lang="es-ES" sz="2100" dirty="0" smtClean="0">
                <a:solidFill>
                  <a:srgbClr val="002060"/>
                </a:solidFill>
              </a:rPr>
              <a:t>.</a:t>
            </a:r>
            <a:endParaRPr lang="es-ES" sz="2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432048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rgbClr val="FFFF00"/>
                </a:solidFill>
              </a:rPr>
              <a:t>JARDUERA: </a:t>
            </a:r>
            <a:r>
              <a:rPr lang="es-ES" sz="2400" dirty="0" err="1" smtClean="0">
                <a:solidFill>
                  <a:srgbClr val="FFFF00"/>
                </a:solidFill>
              </a:rPr>
              <a:t>Aronson</a:t>
            </a:r>
            <a:r>
              <a:rPr lang="es-ES" sz="2400" dirty="0" smtClean="0">
                <a:solidFill>
                  <a:srgbClr val="FFFF00"/>
                </a:solidFill>
              </a:rPr>
              <a:t>, Wilson eta </a:t>
            </a:r>
            <a:r>
              <a:rPr lang="es-ES" sz="2400" dirty="0" err="1" smtClean="0">
                <a:solidFill>
                  <a:srgbClr val="FFFF00"/>
                </a:solidFill>
              </a:rPr>
              <a:t>Akert</a:t>
            </a:r>
            <a:r>
              <a:rPr lang="es-ES" sz="2400" dirty="0" smtClean="0">
                <a:solidFill>
                  <a:srgbClr val="FFFF00"/>
                </a:solidFill>
              </a:rPr>
              <a:t>-en </a:t>
            </a:r>
            <a:r>
              <a:rPr lang="es-ES" sz="2400" dirty="0" err="1" smtClean="0">
                <a:solidFill>
                  <a:srgbClr val="FFFF00"/>
                </a:solidFill>
              </a:rPr>
              <a:t>kasua</a:t>
            </a:r>
            <a:r>
              <a:rPr lang="es-ES" sz="2400" dirty="0" smtClean="0">
                <a:solidFill>
                  <a:srgbClr val="FFFF00"/>
                </a:solidFill>
              </a:rPr>
              <a:t> (2007, 3.o</a:t>
            </a:r>
            <a:r>
              <a:rPr lang="es-ES" sz="2400" cap="none" dirty="0" smtClean="0">
                <a:solidFill>
                  <a:srgbClr val="FFFF00"/>
                </a:solidFill>
              </a:rPr>
              <a:t>rr</a:t>
            </a:r>
            <a:r>
              <a:rPr lang="es-ES" sz="2400" dirty="0" smtClean="0">
                <a:solidFill>
                  <a:srgbClr val="FFFF00"/>
                </a:solidFill>
              </a:rPr>
              <a:t>)</a:t>
            </a: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</a:t>
            </a:r>
            <a:r>
              <a:rPr lang="es-ES" dirty="0" err="1" smtClean="0">
                <a:solidFill>
                  <a:srgbClr val="002060"/>
                </a:solidFill>
              </a:rPr>
              <a:t>Eguna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argitu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orduko</a:t>
            </a:r>
            <a:r>
              <a:rPr lang="es-ES" dirty="0" smtClean="0">
                <a:solidFill>
                  <a:srgbClr val="002060"/>
                </a:solidFill>
              </a:rPr>
              <a:t>, Los </a:t>
            </a:r>
            <a:r>
              <a:rPr lang="es-ES" dirty="0" err="1" smtClean="0">
                <a:solidFill>
                  <a:srgbClr val="002060"/>
                </a:solidFill>
              </a:rPr>
              <a:t>Angelesen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modan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dagoen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auzo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batetako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bizilagunek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laguntza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eskatuz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garrasi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oihu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desesperatu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batzuk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entzun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zituzten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etxe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hori</a:t>
            </a:r>
            <a:r>
              <a:rPr lang="es-ES" dirty="0" smtClean="0">
                <a:solidFill>
                  <a:srgbClr val="002060"/>
                </a:solidFill>
              </a:rPr>
              <a:t>  </a:t>
            </a:r>
            <a:r>
              <a:rPr lang="es-ES" dirty="0" err="1" smtClean="0">
                <a:solidFill>
                  <a:srgbClr val="002060"/>
                </a:solidFill>
              </a:rPr>
              <a:t>batetatik</a:t>
            </a:r>
            <a:r>
              <a:rPr lang="es-ES" dirty="0" smtClean="0">
                <a:solidFill>
                  <a:srgbClr val="002060"/>
                </a:solidFill>
              </a:rPr>
              <a:t>  </a:t>
            </a:r>
            <a:r>
              <a:rPr lang="es-ES" dirty="0" err="1" smtClean="0">
                <a:solidFill>
                  <a:srgbClr val="002060"/>
                </a:solidFill>
              </a:rPr>
              <a:t>zetoztenak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</a:t>
            </a:r>
            <a:r>
              <a:rPr lang="es-ES" dirty="0" err="1" smtClean="0">
                <a:solidFill>
                  <a:srgbClr val="002060"/>
                </a:solidFill>
              </a:rPr>
              <a:t>Mesedez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nazazu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akatu</a:t>
            </a:r>
            <a:r>
              <a:rPr lang="es-ES" dirty="0" smtClean="0">
                <a:solidFill>
                  <a:srgbClr val="002060"/>
                </a:solidFill>
              </a:rPr>
              <a:t>! –</a:t>
            </a:r>
            <a:r>
              <a:rPr lang="es-ES" dirty="0" err="1" smtClean="0">
                <a:solidFill>
                  <a:srgbClr val="002060"/>
                </a:solidFill>
              </a:rPr>
              <a:t>garrasi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emakumeak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Beste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bizilagun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batzuek</a:t>
            </a:r>
            <a:r>
              <a:rPr lang="es-ES" dirty="0" smtClean="0">
                <a:solidFill>
                  <a:srgbClr val="002060"/>
                </a:solidFill>
              </a:rPr>
              <a:t> tortura </a:t>
            </a:r>
            <a:r>
              <a:rPr lang="es-ES" dirty="0" err="1" smtClean="0">
                <a:solidFill>
                  <a:srgbClr val="002060"/>
                </a:solidFill>
              </a:rPr>
              <a:t>egoera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erruki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oihuak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entzun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zituztela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azaldu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zuten</a:t>
            </a:r>
            <a:r>
              <a:rPr lang="es-ES" dirty="0" smtClean="0">
                <a:solidFill>
                  <a:srgbClr val="002060"/>
                </a:solidFill>
              </a:rPr>
              <a:t>. Hala ere, </a:t>
            </a:r>
            <a:r>
              <a:rPr lang="es-ES" dirty="0" err="1" smtClean="0">
                <a:solidFill>
                  <a:srgbClr val="002060"/>
                </a:solidFill>
              </a:rPr>
              <a:t>inor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zen </a:t>
            </a:r>
            <a:r>
              <a:rPr lang="es-ES" dirty="0" err="1" smtClean="0">
                <a:solidFill>
                  <a:srgbClr val="002060"/>
                </a:solidFill>
              </a:rPr>
              <a:t>saiatu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inolako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laguntzarik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eskeintzen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Inork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zion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poliziari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deitu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12 </a:t>
            </a:r>
            <a:r>
              <a:rPr lang="es-ES" dirty="0" err="1" smtClean="0">
                <a:solidFill>
                  <a:srgbClr val="002060"/>
                </a:solidFill>
              </a:rPr>
              <a:t>ordu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beranduago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ezagun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etxe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horira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iritsi</a:t>
            </a:r>
            <a:r>
              <a:rPr lang="es-ES" dirty="0" smtClean="0">
                <a:solidFill>
                  <a:srgbClr val="002060"/>
                </a:solidFill>
              </a:rPr>
              <a:t> zen, eta 4 </a:t>
            </a:r>
            <a:r>
              <a:rPr lang="es-ES" dirty="0" err="1" smtClean="0">
                <a:solidFill>
                  <a:srgbClr val="002060"/>
                </a:solidFill>
              </a:rPr>
              <a:t>pertsona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bortizki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erailak</a:t>
            </a:r>
            <a:r>
              <a:rPr lang="es-ES" dirty="0" smtClean="0">
                <a:solidFill>
                  <a:srgbClr val="002060"/>
                </a:solidFill>
              </a:rPr>
              <a:t> izan </a:t>
            </a:r>
            <a:r>
              <a:rPr lang="es-ES" dirty="0" err="1" smtClean="0">
                <a:solidFill>
                  <a:srgbClr val="002060"/>
                </a:solidFill>
              </a:rPr>
              <a:t>zirela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aurkitu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zuen</a:t>
            </a:r>
            <a:r>
              <a:rPr lang="es-ES" dirty="0" smtClean="0">
                <a:solidFill>
                  <a:srgbClr val="002060"/>
                </a:solidFill>
              </a:rPr>
              <a:t>. 5. </a:t>
            </a:r>
            <a:r>
              <a:rPr lang="es-ES" dirty="0" err="1" smtClean="0">
                <a:solidFill>
                  <a:srgbClr val="002060"/>
                </a:solidFill>
              </a:rPr>
              <a:t>pertsona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larriki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zauritua</a:t>
            </a:r>
            <a:r>
              <a:rPr lang="es-ES" dirty="0" smtClean="0">
                <a:solidFill>
                  <a:srgbClr val="002060"/>
                </a:solidFill>
              </a:rPr>
              <a:t> izan zen eta 12 </a:t>
            </a:r>
            <a:r>
              <a:rPr lang="es-ES" dirty="0" err="1" smtClean="0">
                <a:solidFill>
                  <a:srgbClr val="002060"/>
                </a:solidFill>
              </a:rPr>
              <a:t>ordu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horiek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logelan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etzanda</a:t>
            </a:r>
            <a:r>
              <a:rPr lang="es-ES" dirty="0" smtClean="0">
                <a:solidFill>
                  <a:srgbClr val="002060"/>
                </a:solidFill>
              </a:rPr>
              <a:t> pasa </a:t>
            </a:r>
            <a:r>
              <a:rPr lang="es-ES" dirty="0" err="1" smtClean="0">
                <a:solidFill>
                  <a:srgbClr val="002060"/>
                </a:solidFill>
              </a:rPr>
              <a:t>zituen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zaurietatik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odolusten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bizilagunen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batek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topatu</a:t>
            </a:r>
            <a:r>
              <a:rPr lang="es-ES" dirty="0" smtClean="0">
                <a:solidFill>
                  <a:srgbClr val="002060"/>
                </a:solidFill>
              </a:rPr>
              <a:t> eta 112ra </a:t>
            </a:r>
            <a:r>
              <a:rPr lang="es-ES" dirty="0" err="1" smtClean="0">
                <a:solidFill>
                  <a:srgbClr val="002060"/>
                </a:solidFill>
              </a:rPr>
              <a:t>deitzen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itxaropenarekin</a:t>
            </a:r>
            <a:r>
              <a:rPr lang="es-ES" dirty="0" smtClean="0">
                <a:solidFill>
                  <a:srgbClr val="002060"/>
                </a:solidFill>
              </a:rPr>
              <a:t> (New York Times, 1981).</a:t>
            </a:r>
          </a:p>
          <a:p>
            <a:pPr>
              <a:buNone/>
            </a:pPr>
            <a:endParaRPr lang="es-E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jarduera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Erantzun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hurrengo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galderei</a:t>
            </a:r>
            <a:r>
              <a:rPr lang="es-ES" dirty="0" smtClean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Zergaitik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bizilagunak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zutela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ezer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laguntza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oihuak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entzun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zituztenean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Zertan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pentsatzen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ari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zirela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laguntza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eskeintzea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erabaki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zutenean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648072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ZER DA GIZARTE PSIKOLOGIA?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7444680" cy="5403000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Watson (1966): </a:t>
            </a:r>
            <a:r>
              <a:rPr lang="es-ES" dirty="0" err="1" smtClean="0">
                <a:solidFill>
                  <a:srgbClr val="002060"/>
                </a:solidFill>
              </a:rPr>
              <a:t>Giza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interakzioaren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ikerketa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zientifikoa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Allport</a:t>
            </a:r>
            <a:r>
              <a:rPr lang="es-ES" dirty="0" smtClean="0">
                <a:solidFill>
                  <a:srgbClr val="002060"/>
                </a:solidFill>
              </a:rPr>
              <a:t> (1986):</a:t>
            </a:r>
            <a:r>
              <a:rPr lang="eu-ES" sz="2800" dirty="0" smtClean="0">
                <a:solidFill>
                  <a:srgbClr val="002060"/>
                </a:solidFill>
                <a:cs typeface="Arial" charset="0"/>
              </a:rPr>
              <a:t> Gizabanakoen pentsamenduetan, sentimenduetan eta ekintzetan, besteen ekintzak, sentimenduak, eta pentsamenduak ‑</a:t>
            </a:r>
            <a:r>
              <a:rPr lang="eu-ES" sz="2800" dirty="0" err="1" smtClean="0">
                <a:solidFill>
                  <a:srgbClr val="002060"/>
                </a:solidFill>
                <a:cs typeface="Arial" charset="0"/>
              </a:rPr>
              <a:t>inplizitoak</a:t>
            </a:r>
            <a:r>
              <a:rPr lang="eu-ES" sz="2800" dirty="0" smtClean="0">
                <a:solidFill>
                  <a:srgbClr val="002060"/>
                </a:solidFill>
                <a:cs typeface="Arial" charset="0"/>
              </a:rPr>
              <a:t>, iruditurikoak, edo </a:t>
            </a:r>
            <a:r>
              <a:rPr lang="eu-ES" sz="2800" dirty="0" err="1" smtClean="0">
                <a:solidFill>
                  <a:srgbClr val="002060"/>
                </a:solidFill>
                <a:cs typeface="Arial" charset="0"/>
              </a:rPr>
              <a:t>hautematurikoak</a:t>
            </a:r>
            <a:r>
              <a:rPr lang="eu-ES" sz="2800" dirty="0" smtClean="0">
                <a:solidFill>
                  <a:srgbClr val="002060"/>
                </a:solidFill>
                <a:cs typeface="Arial" charset="0"/>
              </a:rPr>
              <a:t>‑ nola eragiten duten ulertzen, azaltzen eta </a:t>
            </a:r>
            <a:r>
              <a:rPr lang="eu-ES" sz="2800" dirty="0" err="1" smtClean="0">
                <a:solidFill>
                  <a:srgbClr val="002060"/>
                </a:solidFill>
                <a:cs typeface="Arial" charset="0"/>
              </a:rPr>
              <a:t>aurrikusten</a:t>
            </a:r>
            <a:r>
              <a:rPr lang="eu-ES" sz="2800" dirty="0" smtClean="0">
                <a:solidFill>
                  <a:srgbClr val="002060"/>
                </a:solidFill>
                <a:cs typeface="Arial" charset="0"/>
              </a:rPr>
              <a:t> saiatzen den </a:t>
            </a:r>
            <a:r>
              <a:rPr lang="eu-ES" sz="2800" dirty="0" err="1" smtClean="0">
                <a:solidFill>
                  <a:srgbClr val="002060"/>
                </a:solidFill>
                <a:cs typeface="Arial" charset="0"/>
              </a:rPr>
              <a:t>disziplina</a:t>
            </a:r>
            <a:r>
              <a:rPr lang="eu-ES" sz="2800" dirty="0" smtClean="0">
                <a:solidFill>
                  <a:srgbClr val="002060"/>
                </a:solidFill>
                <a:cs typeface="Arial" charset="0"/>
              </a:rPr>
              <a:t>"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Smith and </a:t>
            </a:r>
            <a:r>
              <a:rPr lang="es-ES" dirty="0" err="1" smtClean="0">
                <a:solidFill>
                  <a:srgbClr val="002060"/>
                </a:solidFill>
              </a:rPr>
              <a:t>Mackie</a:t>
            </a:r>
            <a:r>
              <a:rPr lang="es-ES" dirty="0" smtClean="0">
                <a:solidFill>
                  <a:srgbClr val="002060"/>
                </a:solidFill>
              </a:rPr>
              <a:t> (2000): </a:t>
            </a:r>
            <a:r>
              <a:rPr lang="es-ES" dirty="0" err="1" smtClean="0">
                <a:solidFill>
                  <a:srgbClr val="002060"/>
                </a:solidFill>
              </a:rPr>
              <a:t>Giza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banakoak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besteekin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harremandu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eragin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hautematen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prozesu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kognitiboen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efektuak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aztertzen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ikasketa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zientifikoa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0648"/>
            <a:ext cx="7239000" cy="1080120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ZER DA GIZARTE PSIKOLOGIA?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Arreta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jartzen</a:t>
            </a:r>
            <a:r>
              <a:rPr lang="es-ES" dirty="0" smtClean="0">
                <a:solidFill>
                  <a:srgbClr val="7030A0"/>
                </a:solidFill>
              </a:rPr>
              <a:t> du: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Ezagutza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zientifikoan</a:t>
            </a:r>
            <a:r>
              <a:rPr lang="es-ES" dirty="0" smtClean="0">
                <a:solidFill>
                  <a:srgbClr val="002060"/>
                </a:solidFill>
              </a:rPr>
              <a:t> vs. </a:t>
            </a:r>
            <a:r>
              <a:rPr lang="es-ES" dirty="0" err="1" smtClean="0">
                <a:solidFill>
                  <a:srgbClr val="002060"/>
                </a:solidFill>
              </a:rPr>
              <a:t>Zentzu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komunaren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ezagutza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Giza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interpretazioa</a:t>
            </a:r>
            <a:r>
              <a:rPr lang="es-ES" dirty="0" smtClean="0">
                <a:solidFill>
                  <a:srgbClr val="002060"/>
                </a:solidFill>
              </a:rPr>
              <a:t>/ </a:t>
            </a:r>
            <a:r>
              <a:rPr lang="es-ES" dirty="0" err="1" smtClean="0">
                <a:solidFill>
                  <a:srgbClr val="002060"/>
                </a:solidFill>
              </a:rPr>
              <a:t>inguru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kontestuaren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interpretazioa</a:t>
            </a:r>
            <a:endParaRPr lang="es-E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Oinarrizko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gaiak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7372672" cy="5330992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>
                <a:solidFill>
                  <a:srgbClr val="002060"/>
                </a:solidFill>
              </a:rPr>
              <a:t>Gure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buruaz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pentsatzen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dugu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Selfaren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pertzepzioa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aurkezpen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dugu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Self</a:t>
            </a:r>
            <a:r>
              <a:rPr lang="es-ES" dirty="0" smtClean="0">
                <a:solidFill>
                  <a:srgbClr val="002060"/>
                </a:solidFill>
              </a:rPr>
              <a:t>-aren </a:t>
            </a:r>
            <a:r>
              <a:rPr lang="es-ES" dirty="0" err="1" smtClean="0">
                <a:solidFill>
                  <a:srgbClr val="002060"/>
                </a:solidFill>
              </a:rPr>
              <a:t>aurkezpena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pentsatu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sentitu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jokatzen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dugu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mundu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sozialean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inpresioak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dituzte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inferentziak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egiten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dituzte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pertsonetaz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gertakizunetaz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7030A0"/>
                </a:solidFill>
              </a:rPr>
              <a:t>Pertzepzio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soziala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besteon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azaltzen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dugun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ezaugarri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egoerazko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faktoreak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Oinarrizko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egozpen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errorea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mundu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sozialaz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jendeaz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pentsatzen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dugu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7030A0"/>
                </a:solidFill>
              </a:rPr>
              <a:t>Kognizio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soziala</a:t>
            </a:r>
            <a:r>
              <a:rPr lang="es-ES" dirty="0" smtClean="0">
                <a:solidFill>
                  <a:srgbClr val="7030A0"/>
                </a:solidFill>
              </a:rPr>
              <a:t>.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pentsamendu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sentimendu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jokabideek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besteongan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eragiten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7030A0"/>
                </a:solidFill>
              </a:rPr>
              <a:t>Eragin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soziala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jarrerak</a:t>
            </a:r>
            <a:r>
              <a:rPr lang="es-ES" dirty="0" smtClean="0">
                <a:solidFill>
                  <a:srgbClr val="002060"/>
                </a:solidFill>
              </a:rPr>
              <a:t> eta </a:t>
            </a:r>
            <a:r>
              <a:rPr lang="es-ES" dirty="0" err="1" smtClean="0">
                <a:solidFill>
                  <a:srgbClr val="002060"/>
                </a:solidFill>
              </a:rPr>
              <a:t>jokabideak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mundu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soziala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eratzen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duten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Aurresandako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profezia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adibidez</a:t>
            </a:r>
            <a:r>
              <a:rPr lang="es-ES" dirty="0" smtClean="0">
                <a:solidFill>
                  <a:srgbClr val="FFFF00"/>
                </a:solidFill>
              </a:rPr>
              <a:t>…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7372672" cy="5042960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perzibitzen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burua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perzibitzen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ezkerretara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dagoen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ikaskidea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aurkeztu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zenuen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unibertsitatera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etorri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zinen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lehen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egunean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pPr lvl="1"/>
            <a:r>
              <a:rPr lang="es-ES" dirty="0" smtClean="0">
                <a:solidFill>
                  <a:srgbClr val="002060"/>
                </a:solidFill>
              </a:rPr>
              <a:t>Arropa, </a:t>
            </a:r>
            <a:r>
              <a:rPr lang="es-ES" dirty="0" err="1" smtClean="0">
                <a:solidFill>
                  <a:srgbClr val="002060"/>
                </a:solidFill>
              </a:rPr>
              <a:t>materialak</a:t>
            </a:r>
            <a:r>
              <a:rPr lang="es-ES" dirty="0" smtClean="0">
                <a:solidFill>
                  <a:srgbClr val="002060"/>
                </a:solidFill>
              </a:rPr>
              <a:t>…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Beste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ikaskideekin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interakzionatzean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pPr lvl="1"/>
            <a:r>
              <a:rPr lang="es-ES" dirty="0" err="1" smtClean="0">
                <a:solidFill>
                  <a:srgbClr val="002060"/>
                </a:solidFill>
              </a:rPr>
              <a:t>Irakasleekin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interakzionatzean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Zein</a:t>
            </a:r>
            <a:r>
              <a:rPr lang="es-ES" dirty="0" smtClean="0">
                <a:solidFill>
                  <a:srgbClr val="002060"/>
                </a:solidFill>
              </a:rPr>
              <a:t> izan da </a:t>
            </a:r>
            <a:r>
              <a:rPr lang="es-ES" dirty="0" err="1" smtClean="0">
                <a:solidFill>
                  <a:srgbClr val="002060"/>
                </a:solidFill>
              </a:rPr>
              <a:t>niri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buruz</a:t>
            </a:r>
            <a:r>
              <a:rPr lang="es-ES" dirty="0" smtClean="0">
                <a:solidFill>
                  <a:srgbClr val="002060"/>
                </a:solidFill>
              </a:rPr>
              <a:t> izan </a:t>
            </a:r>
            <a:r>
              <a:rPr lang="es-ES" dirty="0" err="1" smtClean="0">
                <a:solidFill>
                  <a:srgbClr val="002060"/>
                </a:solidFill>
              </a:rPr>
              <a:t>duzun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lehen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inpresioa</a:t>
            </a:r>
            <a:r>
              <a:rPr lang="es-ES" dirty="0" smtClean="0">
                <a:solidFill>
                  <a:srgbClr val="002060"/>
                </a:solidFill>
              </a:rPr>
              <a:t>? Eta </a:t>
            </a:r>
            <a:r>
              <a:rPr lang="es-ES" dirty="0" err="1" smtClean="0">
                <a:solidFill>
                  <a:srgbClr val="002060"/>
                </a:solidFill>
              </a:rPr>
              <a:t>dekanarena</a:t>
            </a:r>
            <a:r>
              <a:rPr lang="es-ES" dirty="0" smtClean="0">
                <a:solidFill>
                  <a:srgbClr val="002060"/>
                </a:solidFill>
              </a:rPr>
              <a:t>? 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azaltzen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duzu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jokabidea</a:t>
            </a:r>
            <a:r>
              <a:rPr lang="es-ES" dirty="0" smtClean="0">
                <a:solidFill>
                  <a:srgbClr val="002060"/>
                </a:solidFill>
              </a:rPr>
              <a:t>? </a:t>
            </a:r>
          </a:p>
          <a:p>
            <a:r>
              <a:rPr lang="es-ES" dirty="0" err="1" smtClean="0">
                <a:solidFill>
                  <a:srgbClr val="002060"/>
                </a:solidFill>
              </a:rPr>
              <a:t>Nola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azaltzen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dira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beste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taldeetako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pertsonen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jokabideak</a:t>
            </a:r>
            <a:r>
              <a:rPr lang="es-ES" dirty="0" smtClean="0">
                <a:solidFill>
                  <a:srgbClr val="002060"/>
                </a:solidFill>
              </a:rPr>
              <a:t>?</a:t>
            </a:r>
          </a:p>
          <a:p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6864" cy="732696"/>
          </a:xfrm>
        </p:spPr>
        <p:txBody>
          <a:bodyPr>
            <a:normAutofit/>
          </a:bodyPr>
          <a:lstStyle/>
          <a:p>
            <a:r>
              <a:rPr lang="es-ES" sz="2800" dirty="0" err="1" smtClean="0">
                <a:solidFill>
                  <a:srgbClr val="FFFF00"/>
                </a:solidFill>
              </a:rPr>
              <a:t>gizarte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psikologia</a:t>
            </a:r>
            <a:r>
              <a:rPr lang="es-ES" sz="2800" dirty="0" smtClean="0">
                <a:solidFill>
                  <a:srgbClr val="FFFF00"/>
                </a:solidFill>
              </a:rPr>
              <a:t> vs </a:t>
            </a:r>
            <a:r>
              <a:rPr lang="es-ES" sz="2800" dirty="0" err="1" smtClean="0">
                <a:solidFill>
                  <a:srgbClr val="FFFF00"/>
                </a:solidFill>
              </a:rPr>
              <a:t>beste</a:t>
            </a:r>
            <a:r>
              <a:rPr lang="es-ES" sz="2800" dirty="0" smtClean="0">
                <a:solidFill>
                  <a:srgbClr val="FFFF00"/>
                </a:solidFill>
              </a:rPr>
              <a:t> </a:t>
            </a:r>
            <a:r>
              <a:rPr lang="es-ES" sz="2800" dirty="0" err="1" smtClean="0">
                <a:solidFill>
                  <a:srgbClr val="FFFF00"/>
                </a:solidFill>
              </a:rPr>
              <a:t>disziplinak</a:t>
            </a:r>
            <a:endParaRPr lang="es-ES" sz="2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8028384" cy="5328592"/>
          </a:xfrm>
        </p:spPr>
        <p:txBody>
          <a:bodyPr>
            <a:noAutofit/>
          </a:bodyPr>
          <a:lstStyle/>
          <a:p>
            <a:pPr lvl="0"/>
            <a:r>
              <a:rPr lang="es-ES" sz="2000" dirty="0" smtClean="0">
                <a:hlinkClick r:id="rId2"/>
              </a:rPr>
              <a:t>https://www.naiz.eus/es/actualidad/noticia/20180426/los-cinco-miembros-de-la-manada-condenados-a-nueve-anos-de-carcel-cada-uno-por-la-violacion-grupal-de-sanfermines</a:t>
            </a:r>
            <a:endParaRPr lang="es-ES" sz="2000" dirty="0" smtClean="0"/>
          </a:p>
          <a:p>
            <a:pPr lvl="0"/>
            <a:r>
              <a:rPr lang="es-ES" sz="2000" dirty="0" smtClean="0"/>
              <a:t>Los miembros de ‘la Manada’, condenados a nueve años de cárcel por abuso sexual y no por agresión.</a:t>
            </a:r>
          </a:p>
          <a:p>
            <a:pPr lvl="0"/>
            <a:endParaRPr lang="es-ES" sz="2000" dirty="0" smtClean="0">
              <a:solidFill>
                <a:srgbClr val="002060"/>
              </a:solidFill>
            </a:endParaRPr>
          </a:p>
          <a:p>
            <a:pPr lvl="0"/>
            <a:endParaRPr lang="es-ES" sz="2000" dirty="0" smtClean="0">
              <a:solidFill>
                <a:srgbClr val="002060"/>
              </a:solidFill>
            </a:endParaRPr>
          </a:p>
          <a:p>
            <a:pPr lvl="0"/>
            <a:r>
              <a:rPr lang="es-ES" sz="1800" u="sng" dirty="0" smtClean="0">
                <a:hlinkClick r:id="rId3"/>
              </a:rPr>
              <a:t>http://www.eitb.eus/eu/albisteak/gizartea/osoa/4223826/kartzelara-bidali-dituzte-iruneko-sexu-erasoagatik-atxilotutako-bostak/</a:t>
            </a:r>
            <a:r>
              <a:rPr lang="es-ES" sz="1800" dirty="0" smtClean="0"/>
              <a:t> </a:t>
            </a:r>
          </a:p>
          <a:p>
            <a:pPr lvl="0"/>
            <a:r>
              <a:rPr lang="es-ES" sz="1800" dirty="0" err="1" smtClean="0">
                <a:solidFill>
                  <a:srgbClr val="002060"/>
                </a:solidFill>
              </a:rPr>
              <a:t>Kartzelara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bidali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dituzte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Iruñeko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sexu-erasoagatik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atxilotutako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bostak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buNone/>
            </a:pPr>
            <a:endParaRPr lang="es-ES" sz="19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1038</TotalTime>
  <Words>1092</Words>
  <Application>Microsoft Office PowerPoint</Application>
  <PresentationFormat>Presentación en pantalla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Opulento</vt:lpstr>
      <vt:lpstr>Gizarte psikologia</vt:lpstr>
      <vt:lpstr>edukiak</vt:lpstr>
      <vt:lpstr>JARDUERA: Aronson, Wilson eta Akert-en kasua (2007, 3.orr) </vt:lpstr>
      <vt:lpstr>jarduera</vt:lpstr>
      <vt:lpstr>ZER DA GIZARTE PSIKOLOGIA?</vt:lpstr>
      <vt:lpstr>ZER DA GIZARTE PSIKOLOGIA?</vt:lpstr>
      <vt:lpstr>Oinarrizko gaiak</vt:lpstr>
      <vt:lpstr>adibidez…</vt:lpstr>
      <vt:lpstr>gizarte psikologia vs beste disziplinak</vt:lpstr>
      <vt:lpstr>gizarte psikologia vs beste disziplinak</vt:lpstr>
      <vt:lpstr>gizarte psikologia vs beste disziplinak</vt:lpstr>
      <vt:lpstr>gizarte psikologia vs beste disziplinak</vt:lpstr>
      <vt:lpstr>gizarte psikologiaren norabide teoriko nagusiak</vt:lpstr>
      <vt:lpstr>gizarte psikologiaren norabide teoriko nagusiak</vt:lpstr>
      <vt:lpstr>gizarte psikologiaren norabide teoriko nagusiak</vt:lpstr>
      <vt:lpstr>gizarte psikologiaren norabide teoriko nagusiak</vt:lpstr>
      <vt:lpstr>gizarte psikologiaren norabide teoriko nagusiak</vt:lpstr>
      <vt:lpstr>Gizarte psikologiaren oinarrizko axiomak</vt:lpstr>
      <vt:lpstr>Gizarte Psikologia  alor profesionalak</vt:lpstr>
      <vt:lpstr>Gizarte Psikologia  alor profesionalak</vt:lpstr>
    </vt:vector>
  </TitlesOfParts>
  <Company>UPV/EHU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Psychology</dc:title>
  <dc:creator>Lorena</dc:creator>
  <cp:lastModifiedBy>scpasaln</cp:lastModifiedBy>
  <cp:revision>131</cp:revision>
  <dcterms:created xsi:type="dcterms:W3CDTF">2012-08-28T08:56:59Z</dcterms:created>
  <dcterms:modified xsi:type="dcterms:W3CDTF">2018-09-01T15:03:38Z</dcterms:modified>
</cp:coreProperties>
</file>